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media/image7.jpg" ContentType="image/png"/>
  <Override PartName="/ppt/notesSlides/notesSlide5.xml" ContentType="application/vnd.openxmlformats-officedocument.presentationml.notesSlide+xml"/>
  <Override PartName="/ppt/media/image8.jpg" ContentType="image/png"/>
  <Override PartName="/ppt/media/image9.jpg" ContentType="image/png"/>
  <Override PartName="/ppt/notesSlides/notesSlide6.xml" ContentType="application/vnd.openxmlformats-officedocument.presentationml.notesSlide+xml"/>
  <Override PartName="/ppt/media/image10.jpg" ContentType="image/png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media/image23.jpg" ContentType="image/png"/>
  <Override PartName="/ppt/notesSlides/notesSlide10.xml" ContentType="application/vnd.openxmlformats-officedocument.presentationml.notesSlide+xml"/>
  <Override PartName="/ppt/media/image24.jpg" ContentType="image/png"/>
  <Override PartName="/ppt/media/image26.jpg" ContentType="image/png"/>
  <Override PartName="/ppt/notesSlides/notesSlide11.xml" ContentType="application/vnd.openxmlformats-officedocument.presentationml.notesSlide+xml"/>
  <Override PartName="/ppt/media/image27.jpg" ContentType="image/png"/>
  <Override PartName="/ppt/media/image28.jpg" ContentType="image/png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media/image32.jpg" ContentType="image/png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media/image34.jpg" ContentType="image/pn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6" r:id="rId1"/>
    <p:sldMasterId id="2147483673" r:id="rId2"/>
  </p:sldMasterIdLst>
  <p:notesMasterIdLst>
    <p:notesMasterId r:id="rId20"/>
  </p:notesMasterIdLst>
  <p:sldIdLst>
    <p:sldId id="256" r:id="rId3"/>
    <p:sldId id="258" r:id="rId4"/>
    <p:sldId id="277" r:id="rId5"/>
    <p:sldId id="263" r:id="rId6"/>
    <p:sldId id="261" r:id="rId7"/>
    <p:sldId id="262" r:id="rId8"/>
    <p:sldId id="264" r:id="rId9"/>
    <p:sldId id="265" r:id="rId10"/>
    <p:sldId id="267" r:id="rId11"/>
    <p:sldId id="266" r:id="rId12"/>
    <p:sldId id="268" r:id="rId13"/>
    <p:sldId id="269" r:id="rId14"/>
    <p:sldId id="270" r:id="rId15"/>
    <p:sldId id="272" r:id="rId16"/>
    <p:sldId id="276" r:id="rId17"/>
    <p:sldId id="273" r:id="rId18"/>
    <p:sldId id="274" r:id="rId1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AFF"/>
    <a:srgbClr val="2F528F"/>
    <a:srgbClr val="266AB0"/>
    <a:srgbClr val="00B050"/>
    <a:srgbClr val="FFFFFF"/>
    <a:srgbClr val="C5E0B3"/>
    <a:srgbClr val="A5B1CF"/>
    <a:srgbClr val="21C153"/>
    <a:srgbClr val="247D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000"/>
    <p:restoredTop sz="80495" autoAdjust="0"/>
  </p:normalViewPr>
  <p:slideViewPr>
    <p:cSldViewPr snapToGrid="0">
      <p:cViewPr varScale="1">
        <p:scale>
          <a:sx n="62" d="100"/>
          <a:sy n="62" d="100"/>
        </p:scale>
        <p:origin x="854" y="41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711F3E-B30C-42F4-A182-916C2273D750}" type="datetimeFigureOut">
              <a:rPr lang="zh-CN" altLang="en-US" smtClean="0"/>
              <a:t>2024/6/25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9ECE30-DA3C-4C43-B4FA-1B84E43DAA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26001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首先是近期论文</a:t>
            </a:r>
            <a:endParaRPr lang="en-US" altLang="zh-CN" dirty="0"/>
          </a:p>
          <a:p>
            <a:r>
              <a:rPr lang="zh-CN" altLang="en-US" dirty="0"/>
              <a:t>我会介绍</a:t>
            </a:r>
            <a:endParaRPr lang="en-US" altLang="zh-CN" dirty="0"/>
          </a:p>
          <a:p>
            <a:r>
              <a:rPr lang="zh-CN" altLang="en-US" dirty="0"/>
              <a:t>然后陈</a:t>
            </a:r>
            <a:endParaRPr lang="en-US" altLang="zh-CN" dirty="0"/>
          </a:p>
          <a:p>
            <a:r>
              <a:rPr lang="zh-CN" altLang="en-US" dirty="0"/>
              <a:t>我们正在将已有的整合为一个编译框架，第一，实现协同优化，提高优化性能</a:t>
            </a:r>
            <a:endParaRPr lang="en-US" altLang="zh-CN" dirty="0"/>
          </a:p>
          <a:p>
            <a:r>
              <a:rPr lang="zh-CN" altLang="en-US" dirty="0"/>
              <a:t>第二，以方便更多的人了解、使用我们的工作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9ECE30-DA3C-4C43-B4FA-1B84E43DAA61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58486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下面汇报量子组近期开展的工作之一</a:t>
            </a:r>
            <a:endParaRPr lang="en-US" altLang="zh-CN" dirty="0"/>
          </a:p>
          <a:p>
            <a:r>
              <a:rPr lang="zh-CN" altLang="en-US" dirty="0"/>
              <a:t>我们提出一种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9ECE30-DA3C-4C43-B4FA-1B84E43DAA61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99865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我们从</a:t>
            </a:r>
            <a:r>
              <a:rPr lang="en-US" altLang="zh-CN" dirty="0"/>
              <a:t>PS</a:t>
            </a:r>
            <a:r>
              <a:rPr lang="zh-CN" altLang="en-US" dirty="0"/>
              <a:t>开始介绍</a:t>
            </a:r>
            <a:r>
              <a:rPr lang="en-US" altLang="zh-CN" dirty="0"/>
              <a:t>QSK</a:t>
            </a:r>
          </a:p>
          <a:p>
            <a:r>
              <a:rPr lang="en-US" altLang="zh-CN" dirty="0"/>
              <a:t>QSK</a:t>
            </a:r>
            <a:r>
              <a:rPr lang="zh-CN" altLang="en-US" dirty="0"/>
              <a:t>指的是实现形如</a:t>
            </a:r>
            <a:r>
              <a:rPr lang="en-US" altLang="zh-CN" dirty="0"/>
              <a:t>XXX</a:t>
            </a:r>
            <a:r>
              <a:rPr lang="zh-CN" altLang="en-US" dirty="0"/>
              <a:t>算符的量子程序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9ECE30-DA3C-4C43-B4FA-1B84E43DAA61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11765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我们的研究问题是如何进一步将</a:t>
            </a:r>
            <a:r>
              <a:rPr lang="en-US" altLang="zh-CN" dirty="0"/>
              <a:t>PES</a:t>
            </a:r>
            <a:r>
              <a:rPr lang="zh-CN" altLang="en-US" dirty="0"/>
              <a:t>编译为量子门线路</a:t>
            </a:r>
            <a:endParaRPr lang="en-US" altLang="zh-CN" dirty="0"/>
          </a:p>
          <a:p>
            <a:r>
              <a:rPr lang="zh-CN" altLang="en-US" dirty="0"/>
              <a:t>这里介绍一篇</a:t>
            </a:r>
            <a:r>
              <a:rPr lang="en-US" altLang="zh-CN" dirty="0"/>
              <a:t>SOTA</a:t>
            </a:r>
            <a:r>
              <a:rPr lang="zh-CN" altLang="en-US" dirty="0"/>
              <a:t>工作，他的名字叫</a:t>
            </a:r>
            <a:endParaRPr lang="en-US" altLang="zh-CN" dirty="0"/>
          </a:p>
          <a:p>
            <a:r>
              <a:rPr lang="zh-CN" altLang="en-US" dirty="0"/>
              <a:t>它首先将</a:t>
            </a:r>
            <a:r>
              <a:rPr lang="en-US" altLang="zh-CN" dirty="0"/>
              <a:t>PES</a:t>
            </a:r>
            <a:r>
              <a:rPr lang="zh-CN" altLang="en-US" dirty="0"/>
              <a:t>划分为</a:t>
            </a:r>
            <a:r>
              <a:rPr lang="en-US" altLang="zh-CN" dirty="0"/>
              <a:t>blocks</a:t>
            </a:r>
            <a:r>
              <a:rPr lang="zh-CN" altLang="en-US" dirty="0"/>
              <a:t>，一个</a:t>
            </a:r>
            <a:r>
              <a:rPr lang="en-US" altLang="zh-CN" dirty="0"/>
              <a:t>block</a:t>
            </a:r>
            <a:r>
              <a:rPr lang="zh-CN" altLang="en-US" dirty="0"/>
              <a:t>有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合成</a:t>
            </a:r>
            <a:r>
              <a:rPr lang="en-US" altLang="zh-CN" dirty="0"/>
              <a:t>blocks</a:t>
            </a:r>
            <a:r>
              <a:rPr lang="zh-CN" altLang="en-US" dirty="0"/>
              <a:t>中的</a:t>
            </a:r>
            <a:r>
              <a:rPr lang="en-US" altLang="zh-CN" dirty="0"/>
              <a:t>PES</a:t>
            </a:r>
          </a:p>
          <a:p>
            <a:r>
              <a:rPr lang="zh-CN" altLang="en-US" dirty="0"/>
              <a:t>我们的工作聚焦于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9ECE30-DA3C-4C43-B4FA-1B84E43DAA61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50563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下面介绍如何合成一个</a:t>
            </a:r>
            <a:r>
              <a:rPr lang="en-US" altLang="zh-CN" dirty="0"/>
              <a:t>PE</a:t>
            </a:r>
          </a:p>
          <a:p>
            <a:r>
              <a:rPr lang="zh-CN" altLang="en-US" dirty="0"/>
              <a:t>首先对角化，所谓对角化指的</a:t>
            </a:r>
            <a:endParaRPr lang="en-US" altLang="zh-CN" dirty="0"/>
          </a:p>
          <a:p>
            <a:r>
              <a:rPr lang="zh-CN" altLang="en-US" dirty="0"/>
              <a:t>对角化之后的</a:t>
            </a:r>
            <a:r>
              <a:rPr lang="en-US" altLang="zh-CN" dirty="0"/>
              <a:t>PE</a:t>
            </a:r>
            <a:r>
              <a:rPr lang="zh-CN" altLang="en-US" dirty="0"/>
              <a:t>称为</a:t>
            </a:r>
            <a:r>
              <a:rPr lang="en-US" altLang="zh-CN" dirty="0"/>
              <a:t>phase gadget</a:t>
            </a:r>
            <a:r>
              <a:rPr lang="zh-CN" altLang="en-US" dirty="0"/>
              <a:t>，然后我们用量子门合成</a:t>
            </a:r>
            <a:r>
              <a:rPr lang="en-US" altLang="zh-CN" dirty="0"/>
              <a:t>PG</a:t>
            </a:r>
          </a:p>
          <a:p>
            <a:r>
              <a:rPr lang="zh-CN" altLang="en-US" dirty="0"/>
              <a:t>我们可以按照这样一个固定的范式合成</a:t>
            </a:r>
            <a:r>
              <a:rPr lang="en-US" altLang="zh-CN" dirty="0"/>
              <a:t>PG</a:t>
            </a:r>
            <a:r>
              <a:rPr lang="zh-CN" altLang="en-US" dirty="0"/>
              <a:t>，也就是</a:t>
            </a:r>
            <a:endParaRPr lang="en-US" altLang="zh-CN" dirty="0"/>
          </a:p>
          <a:p>
            <a:r>
              <a:rPr lang="en-US" altLang="zh-CN" dirty="0"/>
              <a:t>Parity circuit</a:t>
            </a:r>
            <a:r>
              <a:rPr lang="zh-CN" altLang="en-US" dirty="0"/>
              <a:t>天然拥有树状结构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9ECE30-DA3C-4C43-B4FA-1B84E43DAA61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55561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真实的量子计算机拥有固定的连接模式，它要求量子比特树的边满足连接限制</a:t>
            </a:r>
            <a:endParaRPr lang="en-US" altLang="zh-CN" dirty="0"/>
          </a:p>
          <a:p>
            <a:r>
              <a:rPr lang="zh-CN" altLang="en-US" dirty="0"/>
              <a:t>如图所示，节点中的数字表示逻辑比特的下标</a:t>
            </a:r>
            <a:endParaRPr lang="en-US" altLang="zh-CN" dirty="0"/>
          </a:p>
          <a:p>
            <a:r>
              <a:rPr lang="zh-CN" altLang="en-US" dirty="0"/>
              <a:t>因此一种更高效的合成方法是：先在连通图上构造量子比特树，然后</a:t>
            </a:r>
            <a:endParaRPr lang="en-US" altLang="zh-CN" dirty="0"/>
          </a:p>
          <a:p>
            <a:r>
              <a:rPr lang="zh-CN" altLang="en-US" dirty="0"/>
              <a:t>由于该树是连通图的生成树，因此天然的满足连接限制</a:t>
            </a:r>
            <a:endParaRPr lang="en-US" altLang="zh-CN" dirty="0"/>
          </a:p>
          <a:p>
            <a:r>
              <a:rPr lang="zh-CN" altLang="en-US" dirty="0"/>
              <a:t>由此产生的挑战是如何构造？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9ECE30-DA3C-4C43-B4FA-1B84E43DAA61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26681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除此之外，我们还需要一个好的量子比特映射</a:t>
            </a:r>
            <a:endParaRPr lang="en-US" altLang="zh-CN" dirty="0"/>
          </a:p>
          <a:p>
            <a:r>
              <a:rPr lang="zh-CN" altLang="en-US" dirty="0"/>
              <a:t>我们要</a:t>
            </a:r>
            <a:endParaRPr lang="en-US" altLang="zh-CN" dirty="0"/>
          </a:p>
          <a:p>
            <a:r>
              <a:rPr lang="zh-CN" altLang="en-US" dirty="0"/>
              <a:t>如图所示，这是两个不同的量子比特映射</a:t>
            </a:r>
            <a:endParaRPr lang="en-US" altLang="zh-CN" dirty="0"/>
          </a:p>
          <a:p>
            <a:r>
              <a:rPr lang="zh-CN" altLang="en-US" dirty="0"/>
              <a:t>对于第一个</a:t>
            </a:r>
            <a:r>
              <a:rPr lang="en-US" altLang="zh-CN" dirty="0"/>
              <a:t>PE</a:t>
            </a:r>
          </a:p>
          <a:p>
            <a:r>
              <a:rPr lang="zh-CN" altLang="en-US" dirty="0"/>
              <a:t>由此产生了第三个问题：如何构造这样的量子比特映射？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9ECE30-DA3C-4C43-B4FA-1B84E43DAA61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25858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下面介绍我们方法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9ECE30-DA3C-4C43-B4FA-1B84E43DAA61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66084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Pauli Forest</a:t>
            </a:r>
            <a:r>
              <a:rPr lang="zh-CN" altLang="en-US" dirty="0"/>
              <a:t>主要包含三个模块，分别解决刚才提出的三个问题</a:t>
            </a:r>
            <a:endParaRPr lang="en-US" altLang="zh-CN" dirty="0"/>
          </a:p>
          <a:p>
            <a:r>
              <a:rPr lang="zh-CN" altLang="en-US" dirty="0"/>
              <a:t>由于一个完整的编译器还包含其他模块，而这些不是我们的工作重点，因此，我们复用</a:t>
            </a:r>
            <a:r>
              <a:rPr lang="en-US" altLang="zh-CN" dirty="0"/>
              <a:t>PH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9ECE30-DA3C-4C43-B4FA-1B84E43DAA61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31350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下面依次介绍</a:t>
            </a:r>
            <a:r>
              <a:rPr lang="en-US" altLang="zh-CN" dirty="0"/>
              <a:t>PF</a:t>
            </a:r>
            <a:r>
              <a:rPr lang="zh-CN" altLang="en-US" dirty="0"/>
              <a:t>的三个模块。</a:t>
            </a:r>
            <a:endParaRPr lang="en-US" altLang="zh-CN" dirty="0"/>
          </a:p>
          <a:p>
            <a:r>
              <a:rPr lang="en-US" altLang="zh-CN" dirty="0"/>
              <a:t>Tree traversal</a:t>
            </a:r>
            <a:r>
              <a:rPr lang="zh-CN" altLang="en-US" dirty="0"/>
              <a:t>主要解决的问题是</a:t>
            </a:r>
            <a:endParaRPr lang="en-US" altLang="zh-CN" dirty="0"/>
          </a:p>
          <a:p>
            <a:r>
              <a:rPr lang="zh-CN" altLang="en-US" dirty="0"/>
              <a:t>我们按照以下步骤实现</a:t>
            </a:r>
            <a:endParaRPr lang="en-US" altLang="zh-CN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9ECE30-DA3C-4C43-B4FA-1B84E43DAA61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38643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主要的功能是</a:t>
            </a:r>
            <a:endParaRPr lang="en-US" altLang="zh-CN" dirty="0"/>
          </a:p>
          <a:p>
            <a:r>
              <a:rPr lang="en-US" altLang="zh-CN" dirty="0"/>
              <a:t>D</a:t>
            </a:r>
            <a:r>
              <a:rPr lang="zh-CN" altLang="en-US" dirty="0"/>
              <a:t>的物理含义是</a:t>
            </a:r>
            <a:r>
              <a:rPr lang="en-US" altLang="zh-CN" dirty="0"/>
              <a:t>VP</a:t>
            </a:r>
            <a:r>
              <a:rPr lang="zh-CN" altLang="en-US" dirty="0"/>
              <a:t>中未加入的节点到树的距离之和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9ECE30-DA3C-4C43-B4FA-1B84E43DAA61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59901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对于输入的。。。我们首先提取</a:t>
            </a:r>
            <a:r>
              <a:rPr lang="en-US" altLang="zh-CN" dirty="0"/>
              <a:t>PES</a:t>
            </a:r>
            <a:r>
              <a:rPr lang="zh-CN" altLang="en-US" dirty="0"/>
              <a:t>的特征矩阵，该矩阵的第</a:t>
            </a:r>
            <a:r>
              <a:rPr lang="en-US" altLang="zh-CN" dirty="0" err="1"/>
              <a:t>i</a:t>
            </a:r>
            <a:r>
              <a:rPr lang="zh-CN" altLang="en-US" dirty="0"/>
              <a:t>行第</a:t>
            </a:r>
            <a:r>
              <a:rPr lang="en-US" altLang="zh-CN" dirty="0"/>
              <a:t>j</a:t>
            </a:r>
            <a:r>
              <a:rPr lang="zh-CN" altLang="en-US" dirty="0"/>
              <a:t>列元素表示</a:t>
            </a:r>
            <a:endParaRPr lang="en-US" altLang="zh-CN" dirty="0"/>
          </a:p>
          <a:p>
            <a:r>
              <a:rPr lang="zh-CN" altLang="en-US" dirty="0"/>
              <a:t>定义第</a:t>
            </a:r>
            <a:r>
              <a:rPr lang="en-US" altLang="zh-CN" dirty="0" err="1"/>
              <a:t>i</a:t>
            </a:r>
            <a:r>
              <a:rPr lang="zh-CN" altLang="en-US" dirty="0"/>
              <a:t>个逻辑比特和第</a:t>
            </a:r>
            <a:r>
              <a:rPr lang="en-US" altLang="zh-CN" dirty="0"/>
              <a:t>j</a:t>
            </a:r>
            <a:r>
              <a:rPr lang="zh-CN" altLang="en-US" dirty="0"/>
              <a:t>和逻辑比特的关联度为矩阵的两列的内积</a:t>
            </a:r>
            <a:endParaRPr lang="en-US" altLang="zh-CN" dirty="0"/>
          </a:p>
          <a:p>
            <a:r>
              <a:rPr lang="zh-CN" altLang="en-US" dirty="0"/>
              <a:t>然后，按照如下步骤构造映射</a:t>
            </a:r>
            <a:endParaRPr lang="en-US" altLang="zh-CN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9ECE30-DA3C-4C43-B4FA-1B84E43DAA61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99885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最后，我们看一个完整的例子</a:t>
            </a:r>
            <a:endParaRPr lang="en-US" altLang="zh-CN" dirty="0"/>
          </a:p>
          <a:p>
            <a:r>
              <a:rPr lang="zh-CN" altLang="en-US" dirty="0"/>
              <a:t>假设输入的量子比特连通图是一个</a:t>
            </a:r>
            <a:r>
              <a:rPr lang="en-US" altLang="zh-CN" dirty="0"/>
              <a:t>33</a:t>
            </a:r>
            <a:r>
              <a:rPr lang="zh-CN" altLang="en-US" dirty="0"/>
              <a:t>网格，输入的程序包含</a:t>
            </a:r>
            <a:r>
              <a:rPr lang="en-US" altLang="zh-CN" dirty="0"/>
              <a:t>6</a:t>
            </a:r>
            <a:r>
              <a:rPr lang="zh-CN" altLang="en-US" dirty="0"/>
              <a:t>个</a:t>
            </a:r>
            <a:r>
              <a:rPr lang="en-US" altLang="zh-CN" dirty="0"/>
              <a:t>PE</a:t>
            </a:r>
          </a:p>
          <a:p>
            <a:r>
              <a:rPr lang="en-US" altLang="zh-CN" dirty="0"/>
              <a:t>PF</a:t>
            </a:r>
            <a:r>
              <a:rPr lang="zh-CN" altLang="en-US" dirty="0"/>
              <a:t>首先调用</a:t>
            </a:r>
            <a:r>
              <a:rPr lang="en-US" altLang="zh-CN" dirty="0"/>
              <a:t>mapping</a:t>
            </a:r>
            <a:r>
              <a:rPr lang="zh-CN" altLang="en-US" dirty="0"/>
              <a:t>模块构造</a:t>
            </a:r>
            <a:endParaRPr lang="en-US" altLang="zh-CN" dirty="0"/>
          </a:p>
          <a:p>
            <a:r>
              <a:rPr lang="zh-CN" altLang="en-US" dirty="0"/>
              <a:t>然后</a:t>
            </a:r>
            <a:r>
              <a:rPr lang="en-US" altLang="zh-CN" dirty="0"/>
              <a:t>construction</a:t>
            </a:r>
            <a:r>
              <a:rPr lang="zh-CN" altLang="en-US" dirty="0"/>
              <a:t>模块为每个</a:t>
            </a:r>
            <a:r>
              <a:rPr lang="en-US" altLang="zh-CN" dirty="0"/>
              <a:t>PE</a:t>
            </a:r>
            <a:r>
              <a:rPr lang="zh-CN" altLang="en-US" dirty="0"/>
              <a:t>构造量子比特树</a:t>
            </a:r>
            <a:endParaRPr lang="en-US" altLang="zh-CN" dirty="0"/>
          </a:p>
          <a:p>
            <a:r>
              <a:rPr lang="zh-CN" altLang="en-US" dirty="0"/>
              <a:t>然后</a:t>
            </a:r>
            <a:r>
              <a:rPr lang="en-US" altLang="zh-CN" dirty="0"/>
              <a:t>traversal</a:t>
            </a:r>
            <a:r>
              <a:rPr lang="zh-CN" altLang="en-US" dirty="0"/>
              <a:t>模块将每棵树转化为对应线路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9ECE30-DA3C-4C43-B4FA-1B84E43DAA61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03821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由于时间关系，我只介绍实验结果的总览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9ECE30-DA3C-4C43-B4FA-1B84E43DAA61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950837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我们的对比对象是</a:t>
            </a:r>
            <a:r>
              <a:rPr lang="en-US" altLang="zh-CN" dirty="0"/>
              <a:t>PH</a:t>
            </a:r>
            <a:r>
              <a:rPr lang="zh-CN" altLang="en-US" dirty="0"/>
              <a:t>，和另外两个高引用工作</a:t>
            </a:r>
            <a:endParaRPr lang="en-US" altLang="zh-CN" dirty="0"/>
          </a:p>
          <a:p>
            <a:r>
              <a:rPr lang="zh-CN" altLang="en-US" dirty="0"/>
              <a:t>我们统计了</a:t>
            </a:r>
            <a:r>
              <a:rPr lang="en-US" altLang="zh-CN" dirty="0"/>
              <a:t>CNOT</a:t>
            </a:r>
            <a:r>
              <a:rPr lang="zh-CN" altLang="en-US" dirty="0"/>
              <a:t>门数，和线路深度，这两个指标越小越好</a:t>
            </a:r>
            <a:endParaRPr lang="en-US" altLang="zh-CN" dirty="0"/>
          </a:p>
          <a:p>
            <a:r>
              <a:rPr lang="zh-CN" altLang="en-US" dirty="0"/>
              <a:t>结论是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9ECE30-DA3C-4C43-B4FA-1B84E43DAA61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50500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E07242D-8BF4-491D-9337-DAF55FE062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46753" y="1726880"/>
            <a:ext cx="8585847" cy="1783082"/>
          </a:xfrm>
          <a:prstGeom prst="rect">
            <a:avLst/>
          </a:prstGeom>
        </p:spPr>
        <p:txBody>
          <a:bodyPr anchor="b"/>
          <a:lstStyle>
            <a:lvl1pPr algn="ctr">
              <a:defRPr sz="4000" b="1">
                <a:solidFill>
                  <a:schemeClr val="accent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4746EC9B-BF03-44DF-A8BA-DEC10CF46E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46752" y="3705101"/>
            <a:ext cx="8585847" cy="1552698"/>
          </a:xfrm>
        </p:spPr>
        <p:txBody>
          <a:bodyPr>
            <a:normAutofit/>
          </a:bodyPr>
          <a:lstStyle>
            <a:lvl1pPr marL="0" indent="0" algn="ctr">
              <a:buNone/>
              <a:defRPr sz="2800" b="0">
                <a:solidFill>
                  <a:srgbClr val="4B649F"/>
                </a:solidFill>
                <a:latin typeface="微软雅黑" pitchFamily="34" charset="-122"/>
                <a:ea typeface="微软雅黑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 dirty="0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6DCF9BB-E938-4B89-BFD0-F1F7E7F01A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1969515-F994-4062-90A1-C5AFF88861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436AF07-1610-4396-B004-C0D31EE8D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BE2-40FE-4A59-82BB-128E7E394AEC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1D9A5DF5-4A92-4DC2-BF60-CF7F5CFD30E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8644" y="4757740"/>
            <a:ext cx="4399359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19">
            <a:extLst>
              <a:ext uri="{FF2B5EF4-FFF2-40B4-BE49-F238E27FC236}">
                <a16:creationId xmlns:a16="http://schemas.microsoft.com/office/drawing/2014/main" id="{3093C588-C891-47DE-AB8C-7210B8F033B9}"/>
              </a:ext>
            </a:extLst>
          </p:cNvPr>
          <p:cNvSpPr/>
          <p:nvPr userDrawn="1"/>
        </p:nvSpPr>
        <p:spPr>
          <a:xfrm>
            <a:off x="1468754" y="1701661"/>
            <a:ext cx="8918627" cy="365089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/>
              <a:ea typeface="等线" panose="02010600030101010101" pitchFamily="2" charset="-122"/>
            </a:endParaRPr>
          </a:p>
        </p:txBody>
      </p:sp>
      <p:grpSp>
        <p:nvGrpSpPr>
          <p:cNvPr id="10" name="Group 1">
            <a:extLst>
              <a:ext uri="{FF2B5EF4-FFF2-40B4-BE49-F238E27FC236}">
                <a16:creationId xmlns:a16="http://schemas.microsoft.com/office/drawing/2014/main" id="{699205C8-0229-4279-B618-AEECC6033E62}"/>
              </a:ext>
            </a:extLst>
          </p:cNvPr>
          <p:cNvGrpSpPr/>
          <p:nvPr userDrawn="1"/>
        </p:nvGrpSpPr>
        <p:grpSpPr>
          <a:xfrm>
            <a:off x="10031385" y="4810119"/>
            <a:ext cx="558403" cy="528638"/>
            <a:chOff x="10637838" y="3171860"/>
            <a:chExt cx="744537" cy="704850"/>
          </a:xfrm>
        </p:grpSpPr>
        <p:sp>
          <p:nvSpPr>
            <p:cNvPr id="11" name="矩形 21">
              <a:extLst>
                <a:ext uri="{FF2B5EF4-FFF2-40B4-BE49-F238E27FC236}">
                  <a16:creationId xmlns:a16="http://schemas.microsoft.com/office/drawing/2014/main" id="{7642A93B-C446-461D-84B8-32CA9F4BDCDB}"/>
                </a:ext>
              </a:extLst>
            </p:cNvPr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2" name="矩形 22">
              <a:extLst>
                <a:ext uri="{FF2B5EF4-FFF2-40B4-BE49-F238E27FC236}">
                  <a16:creationId xmlns:a16="http://schemas.microsoft.com/office/drawing/2014/main" id="{B95D439B-E84C-4CE8-B66B-54587B9CC8A0}"/>
                </a:ext>
              </a:extLst>
            </p:cNvPr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13" name="Group 3">
            <a:extLst>
              <a:ext uri="{FF2B5EF4-FFF2-40B4-BE49-F238E27FC236}">
                <a16:creationId xmlns:a16="http://schemas.microsoft.com/office/drawing/2014/main" id="{5071832E-9782-4517-ABCE-52744968689D}"/>
              </a:ext>
            </a:extLst>
          </p:cNvPr>
          <p:cNvGrpSpPr/>
          <p:nvPr userDrawn="1"/>
        </p:nvGrpSpPr>
        <p:grpSpPr>
          <a:xfrm>
            <a:off x="1354455" y="1612580"/>
            <a:ext cx="470297" cy="470297"/>
            <a:chOff x="1308100" y="1397035"/>
            <a:chExt cx="627063" cy="627062"/>
          </a:xfrm>
        </p:grpSpPr>
        <p:sp>
          <p:nvSpPr>
            <p:cNvPr id="14" name="矩形 24">
              <a:extLst>
                <a:ext uri="{FF2B5EF4-FFF2-40B4-BE49-F238E27FC236}">
                  <a16:creationId xmlns:a16="http://schemas.microsoft.com/office/drawing/2014/main" id="{20CCC993-F73A-4608-BA4F-ECC09B6A8879}"/>
                </a:ext>
              </a:extLst>
            </p:cNvPr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5" name="矩形 25">
              <a:extLst>
                <a:ext uri="{FF2B5EF4-FFF2-40B4-BE49-F238E27FC236}">
                  <a16:creationId xmlns:a16="http://schemas.microsoft.com/office/drawing/2014/main" id="{05E4C06D-7FAD-47AC-97E6-1CF70EAFAD79}"/>
                </a:ext>
              </a:extLst>
            </p:cNvPr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518335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1">
            <a:extLst>
              <a:ext uri="{FF2B5EF4-FFF2-40B4-BE49-F238E27FC236}">
                <a16:creationId xmlns:a16="http://schemas.microsoft.com/office/drawing/2014/main" id="{CE07242D-8BF4-491D-9337-DAF55FE062AD}"/>
              </a:ext>
            </a:extLst>
          </p:cNvPr>
          <p:cNvSpPr txBox="1">
            <a:spLocks/>
          </p:cNvSpPr>
          <p:nvPr userDrawn="1"/>
        </p:nvSpPr>
        <p:spPr>
          <a:xfrm>
            <a:off x="-1556395" y="0"/>
            <a:ext cx="8585847" cy="2047869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accent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endParaRPr lang="zh-CN" altLang="en-US" dirty="0"/>
          </a:p>
        </p:txBody>
      </p:sp>
      <p:pic>
        <p:nvPicPr>
          <p:cNvPr id="8" name="图片 6">
            <a:extLst>
              <a:ext uri="{FF2B5EF4-FFF2-40B4-BE49-F238E27FC236}">
                <a16:creationId xmlns:a16="http://schemas.microsoft.com/office/drawing/2014/main" id="{1D9A5DF5-4A92-4DC2-BF60-CF7F5CFD30E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0543" y="4057650"/>
            <a:ext cx="4399359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19">
            <a:extLst>
              <a:ext uri="{FF2B5EF4-FFF2-40B4-BE49-F238E27FC236}">
                <a16:creationId xmlns:a16="http://schemas.microsoft.com/office/drawing/2014/main" id="{3093C588-C891-47DE-AB8C-7210B8F033B9}"/>
              </a:ext>
            </a:extLst>
          </p:cNvPr>
          <p:cNvSpPr/>
          <p:nvPr userDrawn="1"/>
        </p:nvSpPr>
        <p:spPr>
          <a:xfrm>
            <a:off x="1468754" y="2419350"/>
            <a:ext cx="8918627" cy="207645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/>
              <a:ea typeface="等线" panose="02010600030101010101" pitchFamily="2" charset="-122"/>
            </a:endParaRPr>
          </a:p>
        </p:txBody>
      </p:sp>
      <p:grpSp>
        <p:nvGrpSpPr>
          <p:cNvPr id="10" name="Group 1">
            <a:extLst>
              <a:ext uri="{FF2B5EF4-FFF2-40B4-BE49-F238E27FC236}">
                <a16:creationId xmlns:a16="http://schemas.microsoft.com/office/drawing/2014/main" id="{699205C8-0229-4279-B618-AEECC6033E62}"/>
              </a:ext>
            </a:extLst>
          </p:cNvPr>
          <p:cNvGrpSpPr/>
          <p:nvPr userDrawn="1"/>
        </p:nvGrpSpPr>
        <p:grpSpPr>
          <a:xfrm>
            <a:off x="9993285" y="4295769"/>
            <a:ext cx="558403" cy="528638"/>
            <a:chOff x="10637838" y="3171860"/>
            <a:chExt cx="744537" cy="704850"/>
          </a:xfrm>
        </p:grpSpPr>
        <p:sp>
          <p:nvSpPr>
            <p:cNvPr id="11" name="矩形 21">
              <a:extLst>
                <a:ext uri="{FF2B5EF4-FFF2-40B4-BE49-F238E27FC236}">
                  <a16:creationId xmlns:a16="http://schemas.microsoft.com/office/drawing/2014/main" id="{7642A93B-C446-461D-84B8-32CA9F4BDCDB}"/>
                </a:ext>
              </a:extLst>
            </p:cNvPr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2" name="矩形 22">
              <a:extLst>
                <a:ext uri="{FF2B5EF4-FFF2-40B4-BE49-F238E27FC236}">
                  <a16:creationId xmlns:a16="http://schemas.microsoft.com/office/drawing/2014/main" id="{B95D439B-E84C-4CE8-B66B-54587B9CC8A0}"/>
                </a:ext>
              </a:extLst>
            </p:cNvPr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13" name="Group 3">
            <a:extLst>
              <a:ext uri="{FF2B5EF4-FFF2-40B4-BE49-F238E27FC236}">
                <a16:creationId xmlns:a16="http://schemas.microsoft.com/office/drawing/2014/main" id="{5071832E-9782-4517-ABCE-52744968689D}"/>
              </a:ext>
            </a:extLst>
          </p:cNvPr>
          <p:cNvGrpSpPr/>
          <p:nvPr userDrawn="1"/>
        </p:nvGrpSpPr>
        <p:grpSpPr>
          <a:xfrm>
            <a:off x="1411604" y="2184201"/>
            <a:ext cx="470297" cy="470297"/>
            <a:chOff x="1308100" y="1397035"/>
            <a:chExt cx="627063" cy="627062"/>
          </a:xfrm>
        </p:grpSpPr>
        <p:sp>
          <p:nvSpPr>
            <p:cNvPr id="14" name="矩形 24">
              <a:extLst>
                <a:ext uri="{FF2B5EF4-FFF2-40B4-BE49-F238E27FC236}">
                  <a16:creationId xmlns:a16="http://schemas.microsoft.com/office/drawing/2014/main" id="{20CCC993-F73A-4608-BA4F-ECC09B6A8879}"/>
                </a:ext>
              </a:extLst>
            </p:cNvPr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5" name="矩形 25">
              <a:extLst>
                <a:ext uri="{FF2B5EF4-FFF2-40B4-BE49-F238E27FC236}">
                  <a16:creationId xmlns:a16="http://schemas.microsoft.com/office/drawing/2014/main" id="{05E4C06D-7FAD-47AC-97E6-1CF70EAFAD79}"/>
                </a:ext>
              </a:extLst>
            </p:cNvPr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sp>
        <p:nvSpPr>
          <p:cNvPr id="24" name="标题 1">
            <a:extLst>
              <a:ext uri="{FF2B5EF4-FFF2-40B4-BE49-F238E27FC236}">
                <a16:creationId xmlns:a16="http://schemas.microsoft.com/office/drawing/2014/main" id="{CE07242D-8BF4-491D-9337-DAF55FE062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46753" y="2546030"/>
            <a:ext cx="8585847" cy="1783082"/>
          </a:xfrm>
          <a:prstGeom prst="rect">
            <a:avLst/>
          </a:prstGeom>
        </p:spPr>
        <p:txBody>
          <a:bodyPr anchor="ctr" anchorCtr="0"/>
          <a:lstStyle>
            <a:lvl1pPr algn="ctr">
              <a:defRPr sz="4000" b="1">
                <a:solidFill>
                  <a:schemeClr val="accent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106381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BE2-40FE-4A59-82BB-128E7E394AE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190005" y="902526"/>
            <a:ext cx="11792198" cy="5379522"/>
          </a:xfrm>
        </p:spPr>
        <p:txBody>
          <a:bodyPr/>
          <a:lstStyle>
            <a:lvl1pPr>
              <a:lnSpc>
                <a:spcPct val="114000"/>
              </a:lnSpc>
              <a:defRPr/>
            </a:lvl1pPr>
            <a:lvl2pPr>
              <a:lnSpc>
                <a:spcPct val="114000"/>
              </a:lnSpc>
              <a:defRPr/>
            </a:lvl2pPr>
            <a:lvl3pPr>
              <a:lnSpc>
                <a:spcPct val="114000"/>
              </a:lnSpc>
              <a:defRPr/>
            </a:lvl3pPr>
            <a:lvl4pPr>
              <a:lnSpc>
                <a:spcPct val="114000"/>
              </a:lnSpc>
              <a:defRPr/>
            </a:lvl4pPr>
            <a:lvl5pPr>
              <a:lnSpc>
                <a:spcPct val="114000"/>
              </a:lnSpc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9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59213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1176000" y="6274026"/>
            <a:ext cx="695820" cy="365125"/>
          </a:xfrm>
        </p:spPr>
        <p:txBody>
          <a:bodyPr/>
          <a:lstStyle>
            <a:lvl1pPr>
              <a:defRPr sz="18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 defTabSz="685800">
                <a:defRPr/>
              </a:pPr>
              <a:t>‹#›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cxnSp>
        <p:nvCxnSpPr>
          <p:cNvPr id="7" name="直接连接符 6"/>
          <p:cNvCxnSpPr/>
          <p:nvPr userDrawn="1"/>
        </p:nvCxnSpPr>
        <p:spPr>
          <a:xfrm>
            <a:off x="0" y="785813"/>
            <a:ext cx="11176000" cy="0"/>
          </a:xfrm>
          <a:prstGeom prst="line">
            <a:avLst/>
          </a:prstGeom>
          <a:ln w="25400">
            <a:gradFill>
              <a:gsLst>
                <a:gs pos="0">
                  <a:srgbClr val="4B649F"/>
                </a:gs>
                <a:gs pos="100000">
                  <a:srgbClr val="7DB1CD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占位符 2">
            <a:extLst>
              <a:ext uri="{FF2B5EF4-FFF2-40B4-BE49-F238E27FC236}">
                <a16:creationId xmlns:a16="http://schemas.microsoft.com/office/drawing/2014/main" id="{80FC510A-EAAE-41C0-9423-6423A04A3E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5007" y="878774"/>
            <a:ext cx="11720945" cy="53795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zh-CN" altLang="en-US" dirty="0"/>
          </a:p>
        </p:txBody>
      </p:sp>
      <p:sp>
        <p:nvSpPr>
          <p:cNvPr id="12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1260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BE2-40FE-4A59-82BB-128E7E394AE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6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76174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7BA96EA-D46C-425F-9023-F6E11ED2EC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17418F6-77DE-4C93-8786-64C7EB5786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67A26F3-B790-4F42-83B8-93E6880F15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E111069-3F63-4FFF-9BC8-D9FB68F14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BF051AD-0767-4DE2-AC0C-E71E58D36F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C3F8D-CBB6-4D77-B9DA-1B244EAD3A6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0157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A3E354F7-F0ED-42AE-82D8-126AC5F225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3082" y="1536333"/>
            <a:ext cx="7965831" cy="1892667"/>
          </a:xfrm>
          <a:prstGeom prst="rect">
            <a:avLst/>
          </a:prstGeom>
        </p:spPr>
        <p:txBody>
          <a:bodyPr anchor="ctr"/>
          <a:lstStyle>
            <a:lvl1pPr algn="ctr">
              <a:defRPr lang="zh-CN" altLang="en-US" sz="4000" b="1" kern="1200" dirty="0" smtClean="0">
                <a:solidFill>
                  <a:schemeClr val="accent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5" name="矩形 19">
            <a:extLst>
              <a:ext uri="{FF2B5EF4-FFF2-40B4-BE49-F238E27FC236}">
                <a16:creationId xmlns:a16="http://schemas.microsoft.com/office/drawing/2014/main" id="{BC71A19F-F7A3-42EA-A331-F2E4908A384F}"/>
              </a:ext>
            </a:extLst>
          </p:cNvPr>
          <p:cNvSpPr/>
          <p:nvPr userDrawn="1"/>
        </p:nvSpPr>
        <p:spPr>
          <a:xfrm>
            <a:off x="1636686" y="1484784"/>
            <a:ext cx="8918627" cy="365089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/>
              <a:ea typeface="等线" panose="02010600030101010101" pitchFamily="2" charset="-122"/>
            </a:endParaRPr>
          </a:p>
        </p:txBody>
      </p:sp>
      <p:sp>
        <p:nvSpPr>
          <p:cNvPr id="6" name="副标题 2">
            <a:extLst>
              <a:ext uri="{FF2B5EF4-FFF2-40B4-BE49-F238E27FC236}">
                <a16:creationId xmlns:a16="http://schemas.microsoft.com/office/drawing/2014/main" id="{FC6CC002-1B6C-4F2D-94C7-2E8ACA288B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03075" y="3518817"/>
            <a:ext cx="8585847" cy="15526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0">
                <a:solidFill>
                  <a:srgbClr val="4B649F"/>
                </a:solidFill>
                <a:latin typeface="微软雅黑" pitchFamily="34" charset="-122"/>
                <a:ea typeface="微软雅黑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grpSp>
        <p:nvGrpSpPr>
          <p:cNvPr id="7" name="Group 3">
            <a:extLst>
              <a:ext uri="{FF2B5EF4-FFF2-40B4-BE49-F238E27FC236}">
                <a16:creationId xmlns:a16="http://schemas.microsoft.com/office/drawing/2014/main" id="{B197089F-3598-4951-B6D4-54D9A671E5B2}"/>
              </a:ext>
            </a:extLst>
          </p:cNvPr>
          <p:cNvGrpSpPr/>
          <p:nvPr userDrawn="1"/>
        </p:nvGrpSpPr>
        <p:grpSpPr>
          <a:xfrm>
            <a:off x="1506855" y="1331226"/>
            <a:ext cx="470297" cy="470297"/>
            <a:chOff x="1308100" y="1397035"/>
            <a:chExt cx="627063" cy="627062"/>
          </a:xfrm>
        </p:grpSpPr>
        <p:sp>
          <p:nvSpPr>
            <p:cNvPr id="8" name="矩形 24">
              <a:extLst>
                <a:ext uri="{FF2B5EF4-FFF2-40B4-BE49-F238E27FC236}">
                  <a16:creationId xmlns:a16="http://schemas.microsoft.com/office/drawing/2014/main" id="{7EAABA7A-4F6F-438D-9185-86E90C63417E}"/>
                </a:ext>
              </a:extLst>
            </p:cNvPr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9" name="矩形 25">
              <a:extLst>
                <a:ext uri="{FF2B5EF4-FFF2-40B4-BE49-F238E27FC236}">
                  <a16:creationId xmlns:a16="http://schemas.microsoft.com/office/drawing/2014/main" id="{33DD09B7-9822-4566-8A6F-FE8A7FE7079A}"/>
                </a:ext>
              </a:extLst>
            </p:cNvPr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10" name="Group 1">
            <a:extLst>
              <a:ext uri="{FF2B5EF4-FFF2-40B4-BE49-F238E27FC236}">
                <a16:creationId xmlns:a16="http://schemas.microsoft.com/office/drawing/2014/main" id="{E368B615-5657-440B-8D0D-569A4DA40CAA}"/>
              </a:ext>
            </a:extLst>
          </p:cNvPr>
          <p:cNvGrpSpPr/>
          <p:nvPr userDrawn="1"/>
        </p:nvGrpSpPr>
        <p:grpSpPr>
          <a:xfrm>
            <a:off x="10220906" y="4807196"/>
            <a:ext cx="558403" cy="528638"/>
            <a:chOff x="10637838" y="3171860"/>
            <a:chExt cx="744537" cy="704850"/>
          </a:xfrm>
        </p:grpSpPr>
        <p:sp>
          <p:nvSpPr>
            <p:cNvPr id="11" name="矩形 21">
              <a:extLst>
                <a:ext uri="{FF2B5EF4-FFF2-40B4-BE49-F238E27FC236}">
                  <a16:creationId xmlns:a16="http://schemas.microsoft.com/office/drawing/2014/main" id="{3328BEBE-9CD5-4A86-8914-3E9049EFB455}"/>
                </a:ext>
              </a:extLst>
            </p:cNvPr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2" name="矩形 22">
              <a:extLst>
                <a:ext uri="{FF2B5EF4-FFF2-40B4-BE49-F238E27FC236}">
                  <a16:creationId xmlns:a16="http://schemas.microsoft.com/office/drawing/2014/main" id="{F9774E07-744E-411E-9128-3DDE00D3E509}"/>
                </a:ext>
              </a:extLst>
            </p:cNvPr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CDB66F6E-3F5E-4D6E-AAEE-FAA482896727}"/>
              </a:ext>
            </a:extLst>
          </p:cNvPr>
          <p:cNvGrpSpPr/>
          <p:nvPr userDrawn="1"/>
        </p:nvGrpSpPr>
        <p:grpSpPr>
          <a:xfrm>
            <a:off x="9523" y="0"/>
            <a:ext cx="981077" cy="1003300"/>
            <a:chOff x="9523" y="0"/>
            <a:chExt cx="981077" cy="1003300"/>
          </a:xfrm>
        </p:grpSpPr>
        <p:sp>
          <p:nvSpPr>
            <p:cNvPr id="16" name="等腰三角形 15">
              <a:extLst>
                <a:ext uri="{FF2B5EF4-FFF2-40B4-BE49-F238E27FC236}">
                  <a16:creationId xmlns:a16="http://schemas.microsoft.com/office/drawing/2014/main" id="{6B801437-7D3B-43D3-882E-DFA97626D4E2}"/>
                </a:ext>
              </a:extLst>
            </p:cNvPr>
            <p:cNvSpPr/>
            <p:nvPr userDrawn="1"/>
          </p:nvSpPr>
          <p:spPr>
            <a:xfrm>
              <a:off x="336548" y="501650"/>
              <a:ext cx="654050" cy="501650"/>
            </a:xfrm>
            <a:prstGeom prst="triangle">
              <a:avLst/>
            </a:prstGeom>
            <a:solidFill>
              <a:srgbClr val="C5E0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等腰三角形 16">
              <a:extLst>
                <a:ext uri="{FF2B5EF4-FFF2-40B4-BE49-F238E27FC236}">
                  <a16:creationId xmlns:a16="http://schemas.microsoft.com/office/drawing/2014/main" id="{F7CAEB83-20FB-427B-9E60-CC51F816B235}"/>
                </a:ext>
              </a:extLst>
            </p:cNvPr>
            <p:cNvSpPr/>
            <p:nvPr userDrawn="1"/>
          </p:nvSpPr>
          <p:spPr>
            <a:xfrm rot="10800000">
              <a:off x="336550" y="0"/>
              <a:ext cx="654050" cy="501650"/>
            </a:xfrm>
            <a:prstGeom prst="triangle">
              <a:avLst/>
            </a:prstGeom>
            <a:solidFill>
              <a:srgbClr val="A5B1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等腰三角形 18">
              <a:extLst>
                <a:ext uri="{FF2B5EF4-FFF2-40B4-BE49-F238E27FC236}">
                  <a16:creationId xmlns:a16="http://schemas.microsoft.com/office/drawing/2014/main" id="{24C93EC3-1E98-4286-A723-6E340DC8745F}"/>
                </a:ext>
              </a:extLst>
            </p:cNvPr>
            <p:cNvSpPr/>
            <p:nvPr userDrawn="1"/>
          </p:nvSpPr>
          <p:spPr>
            <a:xfrm>
              <a:off x="9523" y="0"/>
              <a:ext cx="654050" cy="501650"/>
            </a:xfrm>
            <a:prstGeom prst="triangle">
              <a:avLst/>
            </a:prstGeom>
            <a:solidFill>
              <a:srgbClr val="266A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>
              <a:extLst>
                <a:ext uri="{FF2B5EF4-FFF2-40B4-BE49-F238E27FC236}">
                  <a16:creationId xmlns:a16="http://schemas.microsoft.com/office/drawing/2014/main" id="{52B555B4-4495-49D5-9D51-D9D40D38EDFB}"/>
                </a:ext>
              </a:extLst>
            </p:cNvPr>
            <p:cNvSpPr/>
            <p:nvPr userDrawn="1"/>
          </p:nvSpPr>
          <p:spPr>
            <a:xfrm rot="10800000">
              <a:off x="9523" y="501650"/>
              <a:ext cx="654050" cy="501650"/>
            </a:xfrm>
            <a:prstGeom prst="triangl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6560771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普通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FA3D5BA1-327D-4FFB-8604-622C04783FB7}"/>
              </a:ext>
            </a:extLst>
          </p:cNvPr>
          <p:cNvCxnSpPr>
            <a:cxnSpLocks/>
          </p:cNvCxnSpPr>
          <p:nvPr userDrawn="1"/>
        </p:nvCxnSpPr>
        <p:spPr>
          <a:xfrm>
            <a:off x="0" y="785813"/>
            <a:ext cx="10175631" cy="0"/>
          </a:xfrm>
          <a:prstGeom prst="line">
            <a:avLst/>
          </a:prstGeom>
          <a:ln w="25400">
            <a:gradFill>
              <a:gsLst>
                <a:gs pos="0">
                  <a:srgbClr val="4B649F"/>
                </a:gs>
                <a:gs pos="100000">
                  <a:srgbClr val="7DB1CD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占位符 2">
            <a:extLst>
              <a:ext uri="{FF2B5EF4-FFF2-40B4-BE49-F238E27FC236}">
                <a16:creationId xmlns:a16="http://schemas.microsoft.com/office/drawing/2014/main" id="{0A90AC45-33B8-467E-8109-A6BDBB3864A3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235527" y="919698"/>
            <a:ext cx="11721523" cy="52969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55600" indent="-355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Wingdings" pitchFamily="2" charset="2"/>
              <a:buChar char="q"/>
              <a:defRPr sz="2800" b="1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defRPr>
            </a:lvl1pPr>
            <a:lvl2pPr marL="685800" indent="-2349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itchFamily="2" charset="2"/>
              <a:buChar char="n"/>
              <a:defRPr sz="24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2pPr>
            <a:lvl3pPr marL="985838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v"/>
              <a:defRPr sz="20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3pPr>
            <a:lvl4pPr marL="1262063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ü"/>
              <a:defRPr sz="1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4pPr>
            <a:lvl5pPr marL="1524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22" name="标题 21">
            <a:extLst>
              <a:ext uri="{FF2B5EF4-FFF2-40B4-BE49-F238E27FC236}">
                <a16:creationId xmlns:a16="http://schemas.microsoft.com/office/drawing/2014/main" id="{F17CA559-8F3D-43C4-844D-C9BA2F6534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50" y="1"/>
            <a:ext cx="9340850" cy="709424"/>
          </a:xfrm>
          <a:prstGeom prst="rect">
            <a:avLst/>
          </a:prstGeom>
        </p:spPr>
        <p:txBody>
          <a:bodyPr anchor="ctr"/>
          <a:lstStyle>
            <a:lvl1pPr algn="l">
              <a:defRPr lang="zh-CN" altLang="en-US" sz="4000" b="1" kern="1200" dirty="0" smtClean="0">
                <a:solidFill>
                  <a:srgbClr val="4B649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23" name="矩形: 圆角 22">
            <a:extLst>
              <a:ext uri="{FF2B5EF4-FFF2-40B4-BE49-F238E27FC236}">
                <a16:creationId xmlns:a16="http://schemas.microsoft.com/office/drawing/2014/main" id="{2353B46D-92D7-43F6-B39F-D17490099C0E}"/>
              </a:ext>
            </a:extLst>
          </p:cNvPr>
          <p:cNvSpPr/>
          <p:nvPr userDrawn="1"/>
        </p:nvSpPr>
        <p:spPr>
          <a:xfrm>
            <a:off x="11556957" y="6251928"/>
            <a:ext cx="455007" cy="45500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2587977E-2C10-420F-BE86-C0F891FE5212}" type="slidenum">
              <a:rPr lang="zh-CN" altLang="en-US" sz="12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pPr/>
              <a:t>‹#›</a:t>
            </a:fld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583812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80E95540-518A-436D-96A9-E8E5B99E656B}"/>
              </a:ext>
            </a:extLst>
          </p:cNvPr>
          <p:cNvSpPr txBox="1"/>
          <p:nvPr userDrawn="1"/>
        </p:nvSpPr>
        <p:spPr>
          <a:xfrm>
            <a:off x="2113078" y="651792"/>
            <a:ext cx="7965831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zh-CN" altLang="en-US" sz="5400" b="1" spc="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学士学位论文答辩</a:t>
            </a:r>
          </a:p>
        </p:txBody>
      </p:sp>
      <p:sp>
        <p:nvSpPr>
          <p:cNvPr id="5" name="标题 3">
            <a:extLst>
              <a:ext uri="{FF2B5EF4-FFF2-40B4-BE49-F238E27FC236}">
                <a16:creationId xmlns:a16="http://schemas.microsoft.com/office/drawing/2014/main" id="{D890E7FE-640E-4C4B-AEED-461CE6C683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3079" y="3467667"/>
            <a:ext cx="7965831" cy="1534958"/>
          </a:xfrm>
          <a:prstGeom prst="rect">
            <a:avLst/>
          </a:prstGeom>
        </p:spPr>
        <p:txBody>
          <a:bodyPr anchor="ctr"/>
          <a:lstStyle>
            <a:lvl1pPr algn="ctr">
              <a:defRPr lang="zh-CN" altLang="en-US" sz="4000" b="1" kern="1200" dirty="0" smtClean="0">
                <a:solidFill>
                  <a:schemeClr val="accent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6" name="矩形 19">
            <a:extLst>
              <a:ext uri="{FF2B5EF4-FFF2-40B4-BE49-F238E27FC236}">
                <a16:creationId xmlns:a16="http://schemas.microsoft.com/office/drawing/2014/main" id="{ED687791-76AA-47CB-B229-403F2F592611}"/>
              </a:ext>
            </a:extLst>
          </p:cNvPr>
          <p:cNvSpPr/>
          <p:nvPr userDrawn="1"/>
        </p:nvSpPr>
        <p:spPr>
          <a:xfrm>
            <a:off x="1636686" y="723900"/>
            <a:ext cx="8918627" cy="508635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/>
              <a:ea typeface="等线" panose="02010600030101010101" pitchFamily="2" charset="-122"/>
            </a:endParaRPr>
          </a:p>
        </p:txBody>
      </p:sp>
      <p:sp>
        <p:nvSpPr>
          <p:cNvPr id="7" name="副标题 2">
            <a:extLst>
              <a:ext uri="{FF2B5EF4-FFF2-40B4-BE49-F238E27FC236}">
                <a16:creationId xmlns:a16="http://schemas.microsoft.com/office/drawing/2014/main" id="{DA3962CF-197B-43C5-A281-4A78FDC25C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03069" y="5127259"/>
            <a:ext cx="8585847" cy="60111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0">
                <a:solidFill>
                  <a:srgbClr val="4B649F"/>
                </a:solidFill>
                <a:latin typeface="微软雅黑" pitchFamily="34" charset="-122"/>
                <a:ea typeface="微软雅黑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grpSp>
        <p:nvGrpSpPr>
          <p:cNvPr id="8" name="Group 3">
            <a:extLst>
              <a:ext uri="{FF2B5EF4-FFF2-40B4-BE49-F238E27FC236}">
                <a16:creationId xmlns:a16="http://schemas.microsoft.com/office/drawing/2014/main" id="{15034403-6685-4B58-ACE4-C380E28D34DC}"/>
              </a:ext>
            </a:extLst>
          </p:cNvPr>
          <p:cNvGrpSpPr/>
          <p:nvPr userDrawn="1"/>
        </p:nvGrpSpPr>
        <p:grpSpPr>
          <a:xfrm>
            <a:off x="1493414" y="565150"/>
            <a:ext cx="470297" cy="470297"/>
            <a:chOff x="1308100" y="1397035"/>
            <a:chExt cx="627063" cy="627062"/>
          </a:xfrm>
        </p:grpSpPr>
        <p:sp>
          <p:nvSpPr>
            <p:cNvPr id="9" name="矩形 24">
              <a:extLst>
                <a:ext uri="{FF2B5EF4-FFF2-40B4-BE49-F238E27FC236}">
                  <a16:creationId xmlns:a16="http://schemas.microsoft.com/office/drawing/2014/main" id="{1194DD5D-D017-4C63-9A90-32B25C275B57}"/>
                </a:ext>
              </a:extLst>
            </p:cNvPr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0" name="矩形 25">
              <a:extLst>
                <a:ext uri="{FF2B5EF4-FFF2-40B4-BE49-F238E27FC236}">
                  <a16:creationId xmlns:a16="http://schemas.microsoft.com/office/drawing/2014/main" id="{EF70099E-DB65-418D-9F7D-50A7CCBED790}"/>
                </a:ext>
              </a:extLst>
            </p:cNvPr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11" name="Group 1">
            <a:extLst>
              <a:ext uri="{FF2B5EF4-FFF2-40B4-BE49-F238E27FC236}">
                <a16:creationId xmlns:a16="http://schemas.microsoft.com/office/drawing/2014/main" id="{6916F8CC-E994-4B67-9C33-5BC4E68DD1F7}"/>
              </a:ext>
            </a:extLst>
          </p:cNvPr>
          <p:cNvGrpSpPr/>
          <p:nvPr userDrawn="1"/>
        </p:nvGrpSpPr>
        <p:grpSpPr>
          <a:xfrm>
            <a:off x="10276111" y="5526361"/>
            <a:ext cx="558403" cy="528638"/>
            <a:chOff x="10637838" y="3171860"/>
            <a:chExt cx="744537" cy="704850"/>
          </a:xfrm>
        </p:grpSpPr>
        <p:sp>
          <p:nvSpPr>
            <p:cNvPr id="12" name="矩形 21">
              <a:extLst>
                <a:ext uri="{FF2B5EF4-FFF2-40B4-BE49-F238E27FC236}">
                  <a16:creationId xmlns:a16="http://schemas.microsoft.com/office/drawing/2014/main" id="{D23328E7-BFF2-425E-8135-D37933F8D22A}"/>
                </a:ext>
              </a:extLst>
            </p:cNvPr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3" name="矩形 22">
              <a:extLst>
                <a:ext uri="{FF2B5EF4-FFF2-40B4-BE49-F238E27FC236}">
                  <a16:creationId xmlns:a16="http://schemas.microsoft.com/office/drawing/2014/main" id="{123FCACE-815B-4AA6-8CC1-58F35DA38D09}"/>
                </a:ext>
              </a:extLst>
            </p:cNvPr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3702AD55-5847-4CCB-A65A-9BC88ED1E6B1}"/>
              </a:ext>
            </a:extLst>
          </p:cNvPr>
          <p:cNvGrpSpPr/>
          <p:nvPr userDrawn="1"/>
        </p:nvGrpSpPr>
        <p:grpSpPr>
          <a:xfrm>
            <a:off x="9523" y="0"/>
            <a:ext cx="981077" cy="1003300"/>
            <a:chOff x="9523" y="0"/>
            <a:chExt cx="981077" cy="1003300"/>
          </a:xfrm>
        </p:grpSpPr>
        <p:sp>
          <p:nvSpPr>
            <p:cNvPr id="15" name="等腰三角形 14">
              <a:extLst>
                <a:ext uri="{FF2B5EF4-FFF2-40B4-BE49-F238E27FC236}">
                  <a16:creationId xmlns:a16="http://schemas.microsoft.com/office/drawing/2014/main" id="{73F66E0E-B447-4E57-9437-FDC3BE56C10F}"/>
                </a:ext>
              </a:extLst>
            </p:cNvPr>
            <p:cNvSpPr/>
            <p:nvPr userDrawn="1"/>
          </p:nvSpPr>
          <p:spPr>
            <a:xfrm>
              <a:off x="336548" y="501650"/>
              <a:ext cx="654050" cy="501650"/>
            </a:xfrm>
            <a:prstGeom prst="triangle">
              <a:avLst/>
            </a:prstGeom>
            <a:solidFill>
              <a:srgbClr val="C5E0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等腰三角形 15">
              <a:extLst>
                <a:ext uri="{FF2B5EF4-FFF2-40B4-BE49-F238E27FC236}">
                  <a16:creationId xmlns:a16="http://schemas.microsoft.com/office/drawing/2014/main" id="{1804777B-56A3-4EB8-8017-C5BC277C4834}"/>
                </a:ext>
              </a:extLst>
            </p:cNvPr>
            <p:cNvSpPr/>
            <p:nvPr userDrawn="1"/>
          </p:nvSpPr>
          <p:spPr>
            <a:xfrm rot="10800000">
              <a:off x="336550" y="0"/>
              <a:ext cx="654050" cy="501650"/>
            </a:xfrm>
            <a:prstGeom prst="triangle">
              <a:avLst/>
            </a:prstGeom>
            <a:solidFill>
              <a:srgbClr val="A5B1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等腰三角形 16">
              <a:extLst>
                <a:ext uri="{FF2B5EF4-FFF2-40B4-BE49-F238E27FC236}">
                  <a16:creationId xmlns:a16="http://schemas.microsoft.com/office/drawing/2014/main" id="{1F2CDE73-8FE8-4606-B128-CCEDD1135E5C}"/>
                </a:ext>
              </a:extLst>
            </p:cNvPr>
            <p:cNvSpPr/>
            <p:nvPr userDrawn="1"/>
          </p:nvSpPr>
          <p:spPr>
            <a:xfrm>
              <a:off x="9523" y="0"/>
              <a:ext cx="654050" cy="501650"/>
            </a:xfrm>
            <a:prstGeom prst="triangle">
              <a:avLst/>
            </a:prstGeom>
            <a:solidFill>
              <a:srgbClr val="266A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等腰三角形 17">
              <a:extLst>
                <a:ext uri="{FF2B5EF4-FFF2-40B4-BE49-F238E27FC236}">
                  <a16:creationId xmlns:a16="http://schemas.microsoft.com/office/drawing/2014/main" id="{319890DC-74B3-48DB-A2FC-C12B534F2B8F}"/>
                </a:ext>
              </a:extLst>
            </p:cNvPr>
            <p:cNvSpPr/>
            <p:nvPr userDrawn="1"/>
          </p:nvSpPr>
          <p:spPr>
            <a:xfrm rot="10800000">
              <a:off x="9523" y="501650"/>
              <a:ext cx="654050" cy="501650"/>
            </a:xfrm>
            <a:prstGeom prst="triangl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1" name="图片 20">
            <a:extLst>
              <a:ext uri="{FF2B5EF4-FFF2-40B4-BE49-F238E27FC236}">
                <a16:creationId xmlns:a16="http://schemas.microsoft.com/office/drawing/2014/main" id="{8A2C1484-EB3C-4054-A87F-5E1663E32CC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3690" y="1431296"/>
            <a:ext cx="1984608" cy="2040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6151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sv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0FC510A-EAAE-41C0-9423-6423A04A3E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5007" y="890649"/>
            <a:ext cx="11720945" cy="53676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900C973-F94C-48B5-B69A-DF371E842A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F8959F7-3E4A-4CAE-B5F7-1BCE614C75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DF0037F-8DF7-47E7-A2E9-7112F040D9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466BE2-40FE-4A59-82BB-128E7E394AEC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9" name="直接连接符 6"/>
          <p:cNvCxnSpPr/>
          <p:nvPr userDrawn="1"/>
        </p:nvCxnSpPr>
        <p:spPr>
          <a:xfrm>
            <a:off x="0" y="785813"/>
            <a:ext cx="11176000" cy="0"/>
          </a:xfrm>
          <a:prstGeom prst="line">
            <a:avLst/>
          </a:prstGeom>
          <a:ln w="25400">
            <a:gradFill>
              <a:gsLst>
                <a:gs pos="0">
                  <a:srgbClr val="4B649F"/>
                </a:gs>
                <a:gs pos="100000">
                  <a:srgbClr val="7DB1CD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pic>
        <p:nvPicPr>
          <p:cNvPr id="12" name="图形 3">
            <a:extLst>
              <a:ext uri="{FF2B5EF4-FFF2-40B4-BE49-F238E27FC236}">
                <a16:creationId xmlns:a16="http://schemas.microsoft.com/office/drawing/2014/main" id="{B8FA88FE-C49A-B2C5-EE8A-0BA4D4E520A4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555345" y="0"/>
            <a:ext cx="4470400" cy="85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143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4B649F"/>
          </a:solidFill>
          <a:latin typeface="微软雅黑" pitchFamily="34" charset="-122"/>
          <a:ea typeface="微软雅黑" pitchFamily="34" charset="-122"/>
          <a:cs typeface="+mj-cs"/>
        </a:defRPr>
      </a:lvl1pPr>
    </p:titleStyle>
    <p:bodyStyle>
      <a:lvl1pPr marL="355600" indent="-355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SzPct val="90000"/>
        <a:buFont typeface="Wingdings" pitchFamily="2" charset="2"/>
        <a:buChar char="q"/>
        <a:defRPr sz="2800" b="1" kern="1200">
          <a:solidFill>
            <a:schemeClr val="tx1"/>
          </a:solidFill>
          <a:latin typeface="微软雅黑" pitchFamily="34" charset="-122"/>
          <a:ea typeface="微软雅黑" pitchFamily="34" charset="-122"/>
          <a:cs typeface="Times New Roman" pitchFamily="18" charset="0"/>
        </a:defRPr>
      </a:lvl1pPr>
      <a:lvl2pPr marL="685800" indent="-23495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SzPct val="90000"/>
        <a:buFont typeface="Wingdings" pitchFamily="2" charset="2"/>
        <a:buChar char="n"/>
        <a:defRPr sz="24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2pPr>
      <a:lvl3pPr marL="985838" indent="-27305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itchFamily="2" charset="2"/>
        <a:buChar char="v"/>
        <a:defRPr sz="20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3pPr>
      <a:lvl4pPr marL="1262063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itchFamily="2" charset="2"/>
        <a:buChar char="ü"/>
        <a:defRPr sz="18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4pPr>
      <a:lvl5pPr marL="1524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itchFamily="2" charset="2"/>
        <a:buChar char="§"/>
        <a:defRPr sz="18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81C6B15-5F70-449F-B6D9-90E8FB4F58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84649" y="6341810"/>
            <a:ext cx="4114800" cy="36512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pic>
        <p:nvPicPr>
          <p:cNvPr id="6" name="图形 3">
            <a:extLst>
              <a:ext uri="{FF2B5EF4-FFF2-40B4-BE49-F238E27FC236}">
                <a16:creationId xmlns:a16="http://schemas.microsoft.com/office/drawing/2014/main" id="{B8FA88FE-C49A-B2C5-EE8A-0BA4D4E520A4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555345" y="0"/>
            <a:ext cx="4470400" cy="85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956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11.png"/><Relationship Id="rId7" Type="http://schemas.openxmlformats.org/officeDocument/2006/relationships/image" Target="../media/image14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0.jpg"/></Relationships>
</file>

<file path=ppt/slides/_rels/slide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0.svg"/><Relationship Id="rId18" Type="http://schemas.openxmlformats.org/officeDocument/2006/relationships/image" Target="../media/image13.png"/><Relationship Id="rId3" Type="http://schemas.openxmlformats.org/officeDocument/2006/relationships/image" Target="../media/image15.png"/><Relationship Id="rId12" Type="http://schemas.openxmlformats.org/officeDocument/2006/relationships/image" Target="../media/image19.png"/><Relationship Id="rId17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21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svg"/><Relationship Id="rId11" Type="http://schemas.openxmlformats.org/officeDocument/2006/relationships/image" Target="../media/image18.png"/><Relationship Id="rId5" Type="http://schemas.openxmlformats.org/officeDocument/2006/relationships/image" Target="../media/image17.png"/><Relationship Id="rId15" Type="http://schemas.openxmlformats.org/officeDocument/2006/relationships/image" Target="../media/image22.svg"/><Relationship Id="rId10" Type="http://schemas.openxmlformats.org/officeDocument/2006/relationships/image" Target="../media/image170.png"/><Relationship Id="rId19" Type="http://schemas.openxmlformats.org/officeDocument/2006/relationships/image" Target="../media/image14.svg"/><Relationship Id="rId4" Type="http://schemas.openxmlformats.org/officeDocument/2006/relationships/image" Target="../media/image16.svg"/><Relationship Id="rId1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7" Type="http://schemas.openxmlformats.org/officeDocument/2006/relationships/image" Target="../media/image14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png"/><Relationship Id="rId5" Type="http://schemas.openxmlformats.org/officeDocument/2006/relationships/image" Target="../media/image26.jpg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14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png"/><Relationship Id="rId5" Type="http://schemas.openxmlformats.org/officeDocument/2006/relationships/image" Target="../media/image28.jpg"/><Relationship Id="rId4" Type="http://schemas.openxmlformats.org/officeDocument/2006/relationships/image" Target="../media/image27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量子组专题报告</a:t>
            </a:r>
          </a:p>
        </p:txBody>
      </p:sp>
      <p:sp>
        <p:nvSpPr>
          <p:cNvPr id="6" name="副标题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dirty="0"/>
              <a:t>报告人：李永尚、陈铭瑜、邓皓苧</a:t>
            </a:r>
          </a:p>
        </p:txBody>
      </p:sp>
    </p:spTree>
    <p:extLst>
      <p:ext uri="{BB962C8B-B14F-4D97-AF65-F5344CB8AC3E}">
        <p14:creationId xmlns:p14="http://schemas.microsoft.com/office/powerpoint/2010/main" val="22256530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BE2-40FE-4A59-82BB-128E7E394AEC}" type="slidenum">
              <a:rPr lang="zh-CN" altLang="en-US" smtClean="0"/>
              <a:t>2</a:t>
            </a:fld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zh-CN" altLang="en-US" dirty="0"/>
              <a:t>近期论文工作介绍</a:t>
            </a:r>
            <a:endParaRPr lang="en-US" altLang="zh-CN" dirty="0"/>
          </a:p>
          <a:p>
            <a:pPr lvl="1"/>
            <a:r>
              <a:rPr lang="en-US" altLang="zh-CN" dirty="0" err="1"/>
              <a:t>PauliForest</a:t>
            </a:r>
            <a:r>
              <a:rPr lang="en-US" altLang="zh-CN" dirty="0"/>
              <a:t>: Connectivity-Aware Synthesis and Pauli-Oriented Qubit Mapping for Near Term Quantum Simulation </a:t>
            </a:r>
            <a:r>
              <a:rPr lang="zh-CN" altLang="en-US" dirty="0"/>
              <a:t>（李永尚）</a:t>
            </a:r>
            <a:endParaRPr lang="en-US" altLang="zh-CN" dirty="0"/>
          </a:p>
          <a:p>
            <a:pPr lvl="1"/>
            <a:r>
              <a:rPr kumimoji="1" lang="en" altLang="zh-CN" dirty="0"/>
              <a:t>Pattern Tree: Enhancing Optimization of Quantum Circuit on Pattern-matching</a:t>
            </a:r>
            <a:r>
              <a:rPr kumimoji="1" lang="zh-CN" altLang="en-US" dirty="0"/>
              <a:t>（陈铭瑜）</a:t>
            </a:r>
            <a:endParaRPr lang="en-US" altLang="zh-CN" dirty="0"/>
          </a:p>
          <a:p>
            <a:pPr lvl="1"/>
            <a:r>
              <a:rPr kumimoji="1" lang="zh-CN" altLang="en-US" dirty="0"/>
              <a:t>利用离子阱穿梭问题的并行（陈铭瑜）</a:t>
            </a:r>
            <a:endParaRPr kumimoji="1" lang="en-US" altLang="zh-CN" dirty="0"/>
          </a:p>
          <a:p>
            <a:pPr lvl="1"/>
            <a:endParaRPr lang="en-US" altLang="zh-CN" dirty="0"/>
          </a:p>
          <a:p>
            <a:r>
              <a:rPr lang="zh-CN" altLang="en-US" dirty="0"/>
              <a:t>量子编译框架介绍（邓皓苧）</a:t>
            </a:r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报告内容</a:t>
            </a:r>
          </a:p>
        </p:txBody>
      </p:sp>
    </p:spTree>
    <p:extLst>
      <p:ext uri="{BB962C8B-B14F-4D97-AF65-F5344CB8AC3E}">
        <p14:creationId xmlns:p14="http://schemas.microsoft.com/office/powerpoint/2010/main" val="29554864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altLang="zh-CN" sz="2800" dirty="0" err="1"/>
              <a:t>PauliForest</a:t>
            </a:r>
            <a:r>
              <a:rPr lang="en-US" altLang="zh-CN" sz="2800" dirty="0"/>
              <a:t>: Connectivity-Aware Synthesis and Pauli-Oriented Qubit Mapping for Near Term Quantum Simulation</a:t>
            </a:r>
            <a:endParaRPr lang="zh-CN" altLang="en-US" sz="2800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dirty="0"/>
              <a:t>报告人：李永尚</a:t>
            </a:r>
          </a:p>
        </p:txBody>
      </p:sp>
    </p:spTree>
    <p:extLst>
      <p:ext uri="{BB962C8B-B14F-4D97-AF65-F5344CB8AC3E}">
        <p14:creationId xmlns:p14="http://schemas.microsoft.com/office/powerpoint/2010/main" val="33906455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背景介绍</a:t>
            </a:r>
          </a:p>
        </p:txBody>
      </p:sp>
    </p:spTree>
    <p:extLst>
      <p:ext uri="{BB962C8B-B14F-4D97-AF65-F5344CB8AC3E}">
        <p14:creationId xmlns:p14="http://schemas.microsoft.com/office/powerpoint/2010/main" val="25158090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BE2-40FE-4A59-82BB-128E7E394AEC}" type="slidenum">
              <a:rPr lang="zh-CN" altLang="en-US" smtClean="0"/>
              <a:t>5</a:t>
            </a:fld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Quantum simulation kernel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内容占位符 4">
                <a:extLst>
                  <a:ext uri="{FF2B5EF4-FFF2-40B4-BE49-F238E27FC236}">
                    <a16:creationId xmlns:a16="http://schemas.microsoft.com/office/drawing/2014/main" id="{C4688EAF-59DE-1EB8-DFBE-F3A7F811810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90005" y="902526"/>
                <a:ext cx="11792198" cy="5379522"/>
              </a:xfrm>
              <a:prstGeom prst="rect">
                <a:avLst/>
              </a:prstGeom>
            </p:spPr>
            <p:txBody>
              <a:bodyPr>
                <a:normAutofit/>
              </a:bodyPr>
              <a:lstStyle>
                <a:lvl1pPr marL="355600" indent="-355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Clr>
                    <a:schemeClr val="accent1"/>
                  </a:buClr>
                  <a:buSzPct val="90000"/>
                  <a:buFont typeface="Wingdings" pitchFamily="2" charset="2"/>
                  <a:buChar char="q"/>
                  <a:defRPr sz="2800" b="1" kern="12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cs typeface="Times New Roman" pitchFamily="18" charset="0"/>
                  </a:defRPr>
                </a:lvl1pPr>
                <a:lvl2pPr marL="685800" indent="-23495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Clr>
                    <a:schemeClr val="accent1"/>
                  </a:buClr>
                  <a:buSzPct val="90000"/>
                  <a:buFont typeface="Wingdings" pitchFamily="2" charset="2"/>
                  <a:buChar char="n"/>
                  <a:defRPr sz="2400" kern="12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cs typeface="+mn-cs"/>
                  </a:defRPr>
                </a:lvl2pPr>
                <a:lvl3pPr marL="985838" indent="-27305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Clr>
                    <a:schemeClr val="accent1"/>
                  </a:buClr>
                  <a:buFont typeface="Wingdings" pitchFamily="2" charset="2"/>
                  <a:buChar char="v"/>
                  <a:defRPr sz="2000" kern="12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cs typeface="+mn-cs"/>
                  </a:defRPr>
                </a:lvl3pPr>
                <a:lvl4pPr marL="1262063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Clr>
                    <a:schemeClr val="accent1"/>
                  </a:buClr>
                  <a:buFont typeface="Wingdings" pitchFamily="2" charset="2"/>
                  <a:buChar char="ü"/>
                  <a:defRPr sz="1800" kern="12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cs typeface="+mn-cs"/>
                  </a:defRPr>
                </a:lvl4pPr>
                <a:lvl5pPr marL="1524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Clr>
                    <a:schemeClr val="accent1"/>
                  </a:buClr>
                  <a:buFont typeface="Wingdings" pitchFamily="2" charset="2"/>
                  <a:buChar char="§"/>
                  <a:defRPr sz="1800" kern="12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2400" dirty="0"/>
                  <a:t>Pauli string</a:t>
                </a:r>
                <a:r>
                  <a:rPr lang="zh-CN" altLang="en-US" sz="2400" b="0" dirty="0"/>
                  <a:t>定义为作用在不同量子比特上的</a:t>
                </a:r>
                <a:r>
                  <a:rPr lang="en-US" altLang="zh-CN" sz="2400" b="0" dirty="0"/>
                  <a:t>Pauli</a:t>
                </a:r>
                <a:r>
                  <a:rPr lang="zh-CN" altLang="en-US" sz="2400" b="0" dirty="0"/>
                  <a:t>算符的张量，比如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sSub>
                      <m:sSubPr>
                        <m:ctrlPr>
                          <a:rPr lang="en-US" altLang="zh-CN" sz="2400" b="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0" i="1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  <m:sSub>
                      <m:sSubPr>
                        <m:ctrlPr>
                          <a:rPr lang="en-US" altLang="zh-CN" sz="2400" b="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0" i="1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sub>
                    </m:sSub>
                    <m:sSub>
                      <m:sSubPr>
                        <m:ctrlPr>
                          <a:rPr lang="en-US" altLang="zh-CN" sz="2400" b="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0" i="1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sub>
                    </m:sSub>
                  </m:oMath>
                </a14:m>
                <a:endParaRPr lang="en-US" altLang="zh-CN" sz="2400" b="0" dirty="0"/>
              </a:p>
              <a:p>
                <a:endParaRPr lang="en-US" altLang="zh-CN" sz="2400" b="0" dirty="0"/>
              </a:p>
              <a:p>
                <a:endParaRPr lang="en-US" altLang="zh-CN" sz="2400" b="0" dirty="0"/>
              </a:p>
              <a:p>
                <a:endParaRPr lang="en-US" altLang="zh-CN" sz="2400" b="0" dirty="0"/>
              </a:p>
              <a:p>
                <a:r>
                  <a:rPr lang="zh-CN" altLang="en-US" sz="2400" b="0" dirty="0"/>
                  <a:t>形如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𝑖𝑝𝑤</m:t>
                        </m:r>
                      </m:sup>
                    </m:sSup>
                  </m:oMath>
                </a14:m>
                <a:r>
                  <a:rPr lang="zh-CN" altLang="en-US" sz="2400" b="0" dirty="0"/>
                  <a:t>的算符称为</a:t>
                </a:r>
                <a:r>
                  <a:rPr lang="en-US" altLang="zh-CN" sz="2400" dirty="0"/>
                  <a:t>Pauli</a:t>
                </a:r>
                <a:r>
                  <a:rPr lang="zh-CN" altLang="en-US" sz="2400" dirty="0"/>
                  <a:t> </a:t>
                </a:r>
                <a:r>
                  <a:rPr lang="en-US" altLang="zh-CN" sz="2400" dirty="0"/>
                  <a:t>Exponential (PE)</a:t>
                </a:r>
                <a:r>
                  <a:rPr lang="zh-CN" altLang="en-US" sz="2400" b="0" dirty="0"/>
                  <a:t>，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zh-CN" altLang="en-US" sz="2400" b="0" dirty="0"/>
                  <a:t>是一个</a:t>
                </a:r>
                <a:r>
                  <a:rPr lang="en-US" altLang="zh-CN" sz="2400" b="0" dirty="0"/>
                  <a:t>Pauli string</a:t>
                </a:r>
              </a:p>
              <a:p>
                <a:r>
                  <a:rPr lang="en-US" altLang="zh-CN" sz="2400" b="0" dirty="0"/>
                  <a:t>Quantum simulation kernel (QSK)</a:t>
                </a:r>
              </a:p>
              <a:p>
                <a:endParaRPr lang="en-US" altLang="zh-CN" sz="2400" b="0" dirty="0"/>
              </a:p>
              <a:p>
                <a:endParaRPr lang="en-US" altLang="zh-CN" sz="2400" b="0" dirty="0"/>
              </a:p>
              <a:p>
                <a:pPr lvl="1"/>
                <a:endParaRPr lang="en-US" altLang="zh-CN" sz="2000" b="0" dirty="0"/>
              </a:p>
              <a:p>
                <a:pPr lvl="1"/>
                <a:r>
                  <a:rPr lang="en-US" altLang="zh-CN" sz="2000" b="0" dirty="0"/>
                  <a:t>1 QSK = a list of PEs</a:t>
                </a:r>
              </a:p>
              <a:p>
                <a:endParaRPr lang="en-US" altLang="zh-CN" sz="2400" b="0" dirty="0"/>
              </a:p>
              <a:p>
                <a:pPr marL="0" indent="0">
                  <a:buFont typeface="Wingdings" pitchFamily="2" charset="2"/>
                  <a:buNone/>
                </a:pPr>
                <a:endParaRPr lang="en-US" altLang="zh-CN" sz="2400" b="0" dirty="0"/>
              </a:p>
            </p:txBody>
          </p:sp>
        </mc:Choice>
        <mc:Fallback xmlns="">
          <p:sp>
            <p:nvSpPr>
              <p:cNvPr id="5" name="内容占位符 4">
                <a:extLst>
                  <a:ext uri="{FF2B5EF4-FFF2-40B4-BE49-F238E27FC236}">
                    <a16:creationId xmlns:a16="http://schemas.microsoft.com/office/drawing/2014/main" id="{C4688EAF-59DE-1EB8-DFBE-F3A7F81181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005" y="902526"/>
                <a:ext cx="11792198" cy="5379522"/>
              </a:xfrm>
              <a:prstGeom prst="rect">
                <a:avLst/>
              </a:prstGeom>
              <a:blipFill>
                <a:blip r:embed="rId3"/>
                <a:stretch>
                  <a:fillRect l="-517" t="-147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图片 5">
            <a:extLst>
              <a:ext uri="{FF2B5EF4-FFF2-40B4-BE49-F238E27FC236}">
                <a16:creationId xmlns:a16="http://schemas.microsoft.com/office/drawing/2014/main" id="{6003B738-1E6B-BFAA-F8BB-8BFC0C78E5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0016" y="3592287"/>
            <a:ext cx="6556461" cy="1080326"/>
          </a:xfrm>
          <a:prstGeom prst="rect">
            <a:avLst/>
          </a:prstGeom>
        </p:spPr>
      </p:pic>
      <p:pic>
        <p:nvPicPr>
          <p:cNvPr id="7" name="Picture 2" descr="The &quot;Old Testament&quot; and the Pauli matrices – ETH Library | ETH Zurich">
            <a:extLst>
              <a:ext uri="{FF2B5EF4-FFF2-40B4-BE49-F238E27FC236}">
                <a16:creationId xmlns:a16="http://schemas.microsoft.com/office/drawing/2014/main" id="{9BB40E78-AD0B-2673-9538-599D6AFA5D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3322" y="1385581"/>
            <a:ext cx="5878286" cy="1236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14536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/>
              <a:t>Paulihedral</a:t>
            </a:r>
            <a:r>
              <a:rPr lang="zh-CN" altLang="en-US" dirty="0"/>
              <a:t>编译框架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内容占位符 8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altLang="zh-CN" b="0" i="1">
                            <a:latin typeface="Cambria Math" panose="02040503050406030204" pitchFamily="18" charset="0"/>
                          </a:rPr>
                          <m:t>𝑖𝐻𝑡</m:t>
                        </m:r>
                      </m:sup>
                    </m:sSup>
                    <m:r>
                      <a:rPr lang="en-US" altLang="zh-CN" b="0" i="1">
                        <a:latin typeface="Cambria Math" panose="02040503050406030204" pitchFamily="18" charset="0"/>
                      </a:rPr>
                      <m:t>→</m:t>
                    </m:r>
                    <m:d>
                      <m:dPr>
                        <m:begChr m:val="["/>
                        <m:endChr m:val="]"/>
                        <m:ctrlPr>
                          <a:rPr lang="en-US" altLang="zh-CN" b="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zh-CN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b="0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altLang="zh-CN" b="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sSub>
                              <m:sSubPr>
                                <m:ctrlP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  <m:sub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b="0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sup>
                        </m:s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en-US" altLang="zh-CN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b="0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altLang="zh-CN" b="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sSub>
                              <m:sSubPr>
                                <m:ctrlPr>
                                  <a:rPr lang="en-US" altLang="zh-CN" b="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b="0" i="1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  <m:sub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altLang="zh-CN" b="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b="0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sup>
                        </m:sSup>
                        <m:r>
                          <a:rPr lang="en-US" altLang="zh-CN" b="0" i="1">
                            <a:latin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en-US" altLang="zh-CN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b="0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altLang="zh-CN" b="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sSub>
                              <m:sSubPr>
                                <m:ctrlPr>
                                  <a:rPr lang="en-US" altLang="zh-CN" b="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b="0" i="1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  <m:sub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altLang="zh-CN" b="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b="0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b>
                            </m:sSub>
                          </m:sup>
                        </m:sSup>
                        <m:r>
                          <a:rPr lang="en-US" altLang="zh-CN" b="0" i="1">
                            <a:latin typeface="Cambria Math" panose="02040503050406030204" pitchFamily="18" charset="0"/>
                          </a:rPr>
                          <m:t>,…</m:t>
                        </m:r>
                      </m:e>
                    </m:d>
                    <m:r>
                      <a:rPr lang="en-US" altLang="zh-CN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→?</m:t>
                    </m:r>
                  </m:oMath>
                </a14:m>
                <a:r>
                  <a:rPr lang="zh-CN" altLang="en-US" dirty="0">
                    <a:solidFill>
                      <a:srgbClr val="FF0000"/>
                    </a:solidFill>
                  </a:rPr>
                  <a:t>量子门线路</a:t>
                </a:r>
                <a:endParaRPr lang="en-US" altLang="zh-CN" dirty="0">
                  <a:solidFill>
                    <a:srgbClr val="FF0000"/>
                  </a:solidFill>
                </a:endParaRPr>
              </a:p>
              <a:p>
                <a:r>
                  <a:rPr lang="en-US" altLang="zh-CN" b="0" dirty="0"/>
                  <a:t>Block wise: </a:t>
                </a:r>
                <a:r>
                  <a:rPr lang="zh-CN" altLang="en-US" b="0" dirty="0"/>
                  <a:t>一些</a:t>
                </a:r>
                <a:r>
                  <a:rPr lang="en-US" altLang="zh-CN" b="0" dirty="0"/>
                  <a:t>PEs</a:t>
                </a:r>
                <a:r>
                  <a:rPr lang="zh-CN" altLang="en-US" b="0" dirty="0"/>
                  <a:t>必须连续执行，不可分开</a:t>
                </a:r>
                <a:endParaRPr lang="en-US" altLang="zh-CN" b="0" dirty="0"/>
              </a:p>
              <a:p>
                <a:r>
                  <a:rPr lang="en-US" altLang="zh-CN" b="0" dirty="0"/>
                  <a:t>Block scheduling:</a:t>
                </a:r>
                <a:r>
                  <a:rPr lang="zh-CN" altLang="en-US" b="0" dirty="0"/>
                  <a:t> 调度</a:t>
                </a:r>
                <a:r>
                  <a:rPr lang="en-US" altLang="zh-CN" b="0" dirty="0"/>
                  <a:t>blocks</a:t>
                </a:r>
                <a:r>
                  <a:rPr lang="zh-CN" altLang="en-US" b="0" dirty="0"/>
                  <a:t>，提高并行度</a:t>
                </a:r>
                <a:endParaRPr lang="en-US" altLang="zh-CN" b="0" dirty="0"/>
              </a:p>
              <a:p>
                <a:r>
                  <a:rPr lang="en-US" altLang="zh-CN" dirty="0">
                    <a:solidFill>
                      <a:srgbClr val="C00000"/>
                    </a:solidFill>
                  </a:rPr>
                  <a:t>Qubit mapping:</a:t>
                </a:r>
                <a:r>
                  <a:rPr lang="en-US" altLang="zh-CN" b="0" dirty="0"/>
                  <a:t> </a:t>
                </a:r>
                <a:r>
                  <a:rPr lang="zh-CN" altLang="en-US" b="0" dirty="0"/>
                  <a:t>构建逻辑比特到物理比特的映射</a:t>
                </a:r>
                <a:endParaRPr lang="en-US" altLang="zh-CN" b="0" dirty="0"/>
              </a:p>
              <a:p>
                <a:r>
                  <a:rPr lang="en-US" altLang="zh-CN" dirty="0">
                    <a:solidFill>
                      <a:srgbClr val="C00000"/>
                    </a:solidFill>
                  </a:rPr>
                  <a:t>Circuit synthesis:</a:t>
                </a:r>
                <a:r>
                  <a:rPr lang="en-US" altLang="zh-CN" b="0" dirty="0"/>
                  <a:t> </a:t>
                </a:r>
                <a:r>
                  <a:rPr lang="zh-CN" altLang="en-US" b="0" dirty="0"/>
                  <a:t>合成</a:t>
                </a:r>
                <a:r>
                  <a:rPr lang="en-US" altLang="zh-CN" b="0" dirty="0"/>
                  <a:t>PEs</a:t>
                </a:r>
              </a:p>
              <a:p>
                <a:r>
                  <a:rPr lang="en-US" altLang="zh-CN" b="0" dirty="0"/>
                  <a:t>Circuit optimization: </a:t>
                </a:r>
                <a:r>
                  <a:rPr lang="zh-CN" altLang="en-US" b="0" dirty="0"/>
                  <a:t>优化合成的线路，比如调用</a:t>
                </a:r>
                <a:r>
                  <a:rPr lang="en-US" altLang="zh-CN" b="0" dirty="0" err="1"/>
                  <a:t>qiskit</a:t>
                </a:r>
                <a:r>
                  <a:rPr lang="zh-CN" altLang="en-US" b="0" dirty="0"/>
                  <a:t> </a:t>
                </a:r>
                <a:r>
                  <a:rPr lang="en-US" altLang="zh-CN" b="0" dirty="0" err="1"/>
                  <a:t>transpiler</a:t>
                </a:r>
                <a:endParaRPr lang="zh-CN" altLang="en-US" b="0" dirty="0"/>
              </a:p>
            </p:txBody>
          </p:sp>
        </mc:Choice>
        <mc:Fallback xmlns="">
          <p:sp>
            <p:nvSpPr>
              <p:cNvPr id="9" name="内容占位符 8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780" t="-147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页脚占位符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BE2-40FE-4A59-82BB-128E7E394AEC}" type="slidenum">
              <a:rPr lang="zh-CN" altLang="en-US" smtClean="0"/>
              <a:pPr/>
              <a:t>6</a:t>
            </a:fld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4FA2113D-A61C-BE43-3A08-94AA504045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735" y="4245748"/>
            <a:ext cx="4917819" cy="2012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5724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63FB697-45F3-9629-E0BB-0D582E6E33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PE</a:t>
            </a:r>
            <a:r>
              <a:rPr lang="zh-CN" altLang="en-US" dirty="0"/>
              <a:t>的线路合成</a:t>
            </a:r>
            <a:r>
              <a:rPr lang="en-US" altLang="zh-CN" dirty="0"/>
              <a:t>-1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3F1D53A5-7599-F63E-711F-42627DC46D4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zh-CN" altLang="en-US" dirty="0"/>
                  <a:t>对角化：</a:t>
                </a:r>
                <a14:m>
                  <m:oMath xmlns:m="http://schemas.openxmlformats.org/officeDocument/2006/math">
                    <m:r>
                      <a:rPr lang="en-US" altLang="zh-CN" b="1" i="1" smtClean="0">
                        <a:latin typeface="Cambria Math" panose="02040503050406030204" pitchFamily="18" charset="0"/>
                      </a:rPr>
                      <m:t>𝑿</m:t>
                    </m:r>
                    <m:r>
                      <a:rPr lang="en-US" altLang="zh-CN" b="1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altLang="zh-CN" b="1" i="1" smtClean="0">
                        <a:latin typeface="Cambria Math" panose="02040503050406030204" pitchFamily="18" charset="0"/>
                      </a:rPr>
                      <m:t>𝒀</m:t>
                    </m:r>
                    <m:r>
                      <a:rPr lang="en-US" altLang="zh-CN" b="1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altLang="zh-CN" b="1" i="1" smtClean="0">
                        <a:latin typeface="Cambria Math" panose="02040503050406030204" pitchFamily="18" charset="0"/>
                      </a:rPr>
                      <m:t>𝒁</m:t>
                    </m:r>
                  </m:oMath>
                </a14:m>
                <a:r>
                  <a:rPr lang="zh-CN" altLang="en-US" dirty="0"/>
                  <a:t>，例如</a:t>
                </a:r>
                <a:endParaRPr lang="en-US" altLang="zh-CN" dirty="0"/>
              </a:p>
              <a:p>
                <a:pPr lvl="1"/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en-US" altLang="zh-CN" i="1" smtClean="0">
                        <a:latin typeface="Cambria Math" panose="02040503050406030204" pitchFamily="18" charset="0"/>
                      </a:rPr>
                      <m:t>⊗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altLang="zh-CN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  <m:r>
                      <a:rPr lang="en-US" altLang="zh-CN" i="1" smtClean="0">
                        <a:latin typeface="Cambria Math" panose="02040503050406030204" pitchFamily="18" charset="0"/>
                      </a:rPr>
                      <m:t>⊗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US" altLang="zh-CN" i="1" smtClean="0">
                        <a:latin typeface="Cambria Math" panose="02040503050406030204" pitchFamily="18" charset="0"/>
                      </a:rPr>
                      <m:t>⊗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)(</m:t>
                    </m:r>
                    <m:sSup>
                      <m:sSup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𝑖𝑋𝑌𝑍𝑍</m:t>
                        </m:r>
                        <m:r>
                          <a:rPr lang="en-US" altLang="zh-CN" i="1" smtClean="0">
                            <a:latin typeface="Cambria Math" panose="02040503050406030204" pitchFamily="18" charset="0"/>
                          </a:rPr>
                          <m:t>𝜃</m:t>
                        </m:r>
                      </m:sup>
                    </m:sSup>
                    <m:r>
                      <a:rPr lang="en-US" altLang="zh-CN" i="1">
                        <a:latin typeface="Cambria Math" panose="02040503050406030204" pitchFamily="18" charset="0"/>
                      </a:rPr>
                      <m:t>)(</m:t>
                    </m:r>
                    <m:sSubSup>
                      <m:sSubSupPr>
                        <m:ctrlPr>
                          <a:rPr lang="en-US" altLang="zh-CN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  <m:sup>
                        <m:r>
                          <a:rPr lang="en-US" altLang="zh-CN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†</m:t>
                        </m:r>
                      </m:sup>
                    </m:sSubSup>
                    <m:r>
                      <a:rPr lang="en-US" altLang="zh-CN" i="1" smtClean="0">
                        <a:latin typeface="Cambria Math" panose="02040503050406030204" pitchFamily="18" charset="0"/>
                      </a:rPr>
                      <m:t>⊗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 </m:t>
                    </m:r>
                    <m:sSubSup>
                      <m:sSubSupPr>
                        <m:ctrlPr>
                          <a:rPr lang="en-US" altLang="zh-CN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  <m:sup>
                        <m:r>
                          <a:rPr lang="en-US" altLang="zh-CN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†</m:t>
                        </m:r>
                      </m:sup>
                    </m:sSubSup>
                    <m:r>
                      <a:rPr lang="en-US" altLang="zh-CN" i="1" smtClean="0">
                        <a:latin typeface="Cambria Math" panose="02040503050406030204" pitchFamily="18" charset="0"/>
                      </a:rPr>
                      <m:t>⊗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US" altLang="zh-CN" i="1" smtClean="0">
                        <a:latin typeface="Cambria Math" panose="02040503050406030204" pitchFamily="18" charset="0"/>
                      </a:rPr>
                      <m:t>⊗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)=</m:t>
                    </m:r>
                    <m:sSup>
                      <m:sSup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𝑖𝑍𝑍𝑍𝑍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sup>
                    </m:sSup>
                  </m:oMath>
                </a14:m>
                <a:endParaRPr lang="en-US" altLang="zh-CN" dirty="0"/>
              </a:p>
              <a:p>
                <a:pPr lvl="1"/>
                <a:r>
                  <a:rPr lang="en-US" altLang="zh-CN" dirty="0"/>
                  <a:t>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en-US" altLang="zh-CN" i="1">
                        <a:latin typeface="Cambria Math" panose="02040503050406030204" pitchFamily="18" charset="0"/>
                      </a:rPr>
                      <m:t>𝑋</m:t>
                    </m:r>
                    <m:sSubSup>
                      <m:sSubSup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  <m:sup>
                        <m:r>
                          <a:rPr lang="en-US" altLang="zh-CN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†</m:t>
                        </m:r>
                      </m:sup>
                    </m:sSubSup>
                    <m:r>
                      <a:rPr lang="en-US" altLang="zh-CN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𝑍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;     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  <m:r>
                      <a:rPr lang="en-US" altLang="zh-CN" i="1">
                        <a:latin typeface="Cambria Math" panose="02040503050406030204" pitchFamily="18" charset="0"/>
                      </a:rPr>
                      <m:t>𝑌</m:t>
                    </m:r>
                    <m:sSubSup>
                      <m:sSubSup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  <m:sup>
                        <m:r>
                          <a:rPr lang="en-US" altLang="zh-CN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†</m:t>
                        </m:r>
                      </m:sup>
                    </m:sSubSup>
                    <m:r>
                      <a:rPr lang="en-US" altLang="zh-CN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𝑍</m:t>
                    </m:r>
                  </m:oMath>
                </a14:m>
                <a:endParaRPr lang="en-US" altLang="zh-CN" dirty="0"/>
              </a:p>
              <a:p>
                <a:r>
                  <a:rPr lang="en-US" altLang="zh-CN" dirty="0"/>
                  <a:t>Phase gadget</a:t>
                </a:r>
                <a:r>
                  <a:rPr lang="zh-CN" altLang="en-US" dirty="0"/>
                  <a:t>合成</a:t>
                </a:r>
                <a:endParaRPr lang="en-US" altLang="zh-CN" dirty="0"/>
              </a:p>
              <a:p>
                <a:pPr lvl="1"/>
                <a:r>
                  <a:rPr lang="en-US" altLang="zh-CN" dirty="0"/>
                  <a:t>a parity circuit+ Rz +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(</m:t>
                    </m:r>
                  </m:oMath>
                </a14:m>
                <a:r>
                  <a:rPr lang="en-US" altLang="zh-CN" dirty="0"/>
                  <a:t>parity circuit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endParaRPr lang="en-US" altLang="zh-CN" dirty="0"/>
              </a:p>
              <a:p>
                <a:pPr lvl="1"/>
                <a:r>
                  <a:rPr lang="en-US" altLang="zh-CN" dirty="0"/>
                  <a:t>parity circuit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zh-CN" altLang="en-US" dirty="0"/>
                  <a:t>量子比特树</a:t>
                </a:r>
                <a:endParaRPr lang="en-US" altLang="zh-CN" dirty="0"/>
              </a:p>
              <a:p>
                <a:pPr lvl="2"/>
                <a:r>
                  <a:rPr lang="zh-CN" altLang="en-US" dirty="0"/>
                  <a:t>节点：</a:t>
                </a:r>
                <a:r>
                  <a:rPr lang="en-US" altLang="zh-CN" dirty="0"/>
                  <a:t>PE</a:t>
                </a:r>
                <a:r>
                  <a:rPr lang="zh-CN" altLang="en-US" dirty="0"/>
                  <a:t>作用的量子比特</a:t>
                </a:r>
                <a:endParaRPr lang="en-US" altLang="zh-CN" dirty="0"/>
              </a:p>
              <a:p>
                <a:pPr lvl="2"/>
                <a:r>
                  <a:rPr lang="zh-CN" altLang="en-US" dirty="0"/>
                  <a:t>边：</a:t>
                </a:r>
                <a:r>
                  <a:rPr lang="en-US" altLang="zh-CN" dirty="0"/>
                  <a:t>CNOT</a:t>
                </a:r>
                <a:r>
                  <a:rPr lang="zh-CN" altLang="en-US" dirty="0"/>
                  <a:t>门</a:t>
                </a:r>
                <a:endParaRPr lang="en-US" altLang="zh-CN" dirty="0"/>
              </a:p>
              <a:p>
                <a:pPr lvl="1"/>
                <a:r>
                  <a:rPr lang="zh-CN" altLang="en-US" dirty="0"/>
                  <a:t>量子比特树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altLang="zh-CN" dirty="0"/>
                  <a:t> parity circuit</a:t>
                </a:r>
              </a:p>
              <a:p>
                <a:pPr lvl="1"/>
                <a:endParaRPr lang="en-US" altLang="zh-CN" dirty="0"/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3F1D53A5-7599-F63E-711F-42627DC46D4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780" t="-193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页脚占位符 3">
            <a:extLst>
              <a:ext uri="{FF2B5EF4-FFF2-40B4-BE49-F238E27FC236}">
                <a16:creationId xmlns:a16="http://schemas.microsoft.com/office/drawing/2014/main" id="{7FEAAC61-94F8-87CE-243A-9B66DDBA23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7682E9C5-ED26-EB41-4E63-B670C5E8B3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C3F8D-CBB6-4D77-B9DA-1B244EAD3A6E}" type="slidenum">
              <a:rPr lang="zh-CN" altLang="en-US" smtClean="0"/>
              <a:t>7</a:t>
            </a:fld>
            <a:endParaRPr lang="zh-CN" altLang="en-US"/>
          </a:p>
        </p:txBody>
      </p:sp>
      <p:sp>
        <p:nvSpPr>
          <p:cNvPr id="6" name="矩形: 圆角 5">
            <a:extLst>
              <a:ext uri="{FF2B5EF4-FFF2-40B4-BE49-F238E27FC236}">
                <a16:creationId xmlns:a16="http://schemas.microsoft.com/office/drawing/2014/main" id="{7A39539A-C519-E332-D694-EB742F6031CD}"/>
              </a:ext>
            </a:extLst>
          </p:cNvPr>
          <p:cNvSpPr/>
          <p:nvPr/>
        </p:nvSpPr>
        <p:spPr>
          <a:xfrm>
            <a:off x="8099142" y="1296785"/>
            <a:ext cx="1078109" cy="501728"/>
          </a:xfrm>
          <a:prstGeom prst="roundRect">
            <a:avLst/>
          </a:prstGeom>
          <a:noFill/>
          <a:ln w="31750">
            <a:solidFill>
              <a:srgbClr val="C0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DD1C2A07-6180-3ABF-BEB8-652D63E869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5028" y="3574472"/>
            <a:ext cx="3362223" cy="2034466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72AE30D7-895B-48C9-6DAF-76B310908A9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8202" y="3574472"/>
            <a:ext cx="1679047" cy="2034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15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FF2D23-8B68-2096-A27B-BF9863C2EF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PE</a:t>
            </a:r>
            <a:r>
              <a:rPr lang="zh-CN" altLang="en-US" dirty="0"/>
              <a:t>的线路合成</a:t>
            </a:r>
            <a:r>
              <a:rPr lang="en-US" altLang="zh-CN" dirty="0"/>
              <a:t>-2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107E19F0-1A56-7B08-B16A-E1F03C31586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altLang="zh-CN" dirty="0"/>
                  <a:t>Connectivity-aware synthesis</a:t>
                </a:r>
              </a:p>
              <a:p>
                <a:pPr lvl="1"/>
                <a:r>
                  <a:rPr lang="zh-CN" altLang="en-US" dirty="0"/>
                  <a:t>构造嵌在量子比特连通图中的量子比特树（如何构造？）</a:t>
                </a:r>
                <a:endParaRPr lang="en-US" altLang="zh-CN" dirty="0"/>
              </a:p>
              <a:p>
                <a:pPr lvl="1"/>
                <a:r>
                  <a:rPr lang="zh-CN" altLang="en-US" dirty="0"/>
                  <a:t>自底向上遍历量子比特树（遍历顺序？）</a:t>
                </a:r>
                <a:endParaRPr lang="en-US" altLang="zh-CN" dirty="0"/>
              </a:p>
              <a:p>
                <a:pPr lvl="1"/>
                <a:r>
                  <a:rPr lang="zh-CN" altLang="en-US" dirty="0"/>
                  <a:t>访问的每条边</a:t>
                </a:r>
                <a:r>
                  <a:rPr lang="en-US" altLang="zh-CN" dirty="0"/>
                  <a:t>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altLang="zh-CN" dirty="0"/>
                  <a:t>parity </a:t>
                </a:r>
                <a:r>
                  <a:rPr lang="zh-CN" altLang="en-US" dirty="0"/>
                  <a:t>线路中的一个门</a:t>
                </a:r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107E19F0-1A56-7B08-B16A-E1F03C31586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093" t="-193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页脚占位符 3">
            <a:extLst>
              <a:ext uri="{FF2B5EF4-FFF2-40B4-BE49-F238E27FC236}">
                <a16:creationId xmlns:a16="http://schemas.microsoft.com/office/drawing/2014/main" id="{F15BC4AA-A011-7BE4-D835-1A1334BBB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25BF1606-2ED3-8540-7584-37679B8C57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71661" y="6871739"/>
            <a:ext cx="3598275" cy="425847"/>
          </a:xfrm>
        </p:spPr>
        <p:txBody>
          <a:bodyPr/>
          <a:lstStyle/>
          <a:p>
            <a:fld id="{9E3C3F8D-CBB6-4D77-B9DA-1B244EAD3A6E}" type="slidenum">
              <a:rPr lang="zh-CN" altLang="en-US" smtClean="0"/>
              <a:t>8</a:t>
            </a:fld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C7C86815-555D-D63F-D616-E38FEFB56E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025" y="3118880"/>
            <a:ext cx="1985337" cy="2086500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6426D52F-6760-6693-5916-97CE07FCEB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0557" y="3073916"/>
            <a:ext cx="2561272" cy="208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图形 184">
            <a:extLst>
              <a:ext uri="{FF2B5EF4-FFF2-40B4-BE49-F238E27FC236}">
                <a16:creationId xmlns:a16="http://schemas.microsoft.com/office/drawing/2014/main" id="{7D151C15-93F7-D9B4-FF82-0297B9F5EE5A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411193" y="2870367"/>
            <a:ext cx="288000" cy="210988"/>
          </a:xfrm>
          <a:prstGeom prst="rect">
            <a:avLst/>
          </a:prstGeom>
        </p:spPr>
      </p:pic>
      <p:sp>
        <p:nvSpPr>
          <p:cNvPr id="11" name="乘号 10">
            <a:extLst>
              <a:ext uri="{FF2B5EF4-FFF2-40B4-BE49-F238E27FC236}">
                <a16:creationId xmlns:a16="http://schemas.microsoft.com/office/drawing/2014/main" id="{3236B898-AD1F-7F3D-A635-34A558E61848}"/>
              </a:ext>
            </a:extLst>
          </p:cNvPr>
          <p:cNvSpPr>
            <a:spLocks/>
          </p:cNvSpPr>
          <p:nvPr/>
        </p:nvSpPr>
        <p:spPr>
          <a:xfrm>
            <a:off x="5135322" y="2811232"/>
            <a:ext cx="360000" cy="360000"/>
          </a:xfrm>
          <a:prstGeom prst="mathMultiply">
            <a:avLst>
              <a:gd name="adj1" fmla="val 11974"/>
            </a:avLst>
          </a:prstGeom>
          <a:solidFill>
            <a:schemeClr val="tx1"/>
          </a:solidFill>
        </p:spPr>
        <p:txBody>
          <a:bodyPr wrap="square" rtlCol="0" anchor="ctr">
            <a:spAutoFit/>
          </a:bodyPr>
          <a:lstStyle/>
          <a:p>
            <a:pPr algn="ctr"/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72AE30D7-895B-48C9-6DAF-76B310908A9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6953" y="3255624"/>
            <a:ext cx="1679047" cy="2034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784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4BCA279-FF37-709E-F2E7-7D0A4DB451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量子比特映射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C3ADCAB-28CA-4506-31A5-5FE74A364C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zh-CN" altLang="en-US" dirty="0"/>
              <a:t>尽可能将一个</a:t>
            </a:r>
            <a:r>
              <a:rPr lang="en-US" altLang="zh-CN" dirty="0"/>
              <a:t>PE</a:t>
            </a:r>
            <a:r>
              <a:rPr lang="zh-CN" altLang="en-US" dirty="0"/>
              <a:t>用到的量子比特映射到一个连通子图上</a:t>
            </a: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E3E6D326-2611-5F84-14DA-9BB6BD88EE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C3F8D-CBB6-4D77-B9DA-1B244EAD3A6E}" type="slidenum">
              <a:rPr lang="zh-CN" altLang="en-US" smtClean="0"/>
              <a:t>9</a:t>
            </a:fld>
            <a:endParaRPr lang="zh-CN" altLang="en-US"/>
          </a:p>
        </p:txBody>
      </p: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E176BC5D-7D96-6C9B-A815-BD0CA6C94064}"/>
              </a:ext>
            </a:extLst>
          </p:cNvPr>
          <p:cNvCxnSpPr>
            <a:stCxn id="8" idx="4"/>
            <a:endCxn id="11" idx="0"/>
          </p:cNvCxnSpPr>
          <p:nvPr/>
        </p:nvCxnSpPr>
        <p:spPr>
          <a:xfrm>
            <a:off x="2076165" y="2305917"/>
            <a:ext cx="0" cy="412572"/>
          </a:xfrm>
          <a:prstGeom prst="line">
            <a:avLst/>
          </a:prstGeom>
          <a:ln w="19050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96C87CDF-1AFB-A6F3-472A-619D6AEA0FBF}"/>
              </a:ext>
            </a:extLst>
          </p:cNvPr>
          <p:cNvCxnSpPr>
            <a:stCxn id="8" idx="6"/>
            <a:endCxn id="9" idx="2"/>
          </p:cNvCxnSpPr>
          <p:nvPr/>
        </p:nvCxnSpPr>
        <p:spPr>
          <a:xfrm>
            <a:off x="2274165" y="2107917"/>
            <a:ext cx="442200" cy="0"/>
          </a:xfrm>
          <a:prstGeom prst="line">
            <a:avLst/>
          </a:prstGeom>
          <a:ln w="19050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椭圆 7">
            <a:extLst>
              <a:ext uri="{FF2B5EF4-FFF2-40B4-BE49-F238E27FC236}">
                <a16:creationId xmlns:a16="http://schemas.microsoft.com/office/drawing/2014/main" id="{7FAC89ED-787C-F651-510B-E41504E5BDD9}"/>
              </a:ext>
            </a:extLst>
          </p:cNvPr>
          <p:cNvSpPr>
            <a:spLocks noChangeAspect="1"/>
          </p:cNvSpPr>
          <p:nvPr/>
        </p:nvSpPr>
        <p:spPr>
          <a:xfrm>
            <a:off x="1878165" y="1909917"/>
            <a:ext cx="396000" cy="3960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180000" tIns="108000" rIns="180000" bIns="108000" rtlCol="0" anchor="ctr">
            <a:noAutofit/>
          </a:bodyPr>
          <a:lstStyle/>
          <a:p>
            <a:pPr algn="ctr"/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8DA76D56-1637-8A52-07C3-AD7881C4F7B2}"/>
              </a:ext>
            </a:extLst>
          </p:cNvPr>
          <p:cNvSpPr>
            <a:spLocks noChangeAspect="1"/>
          </p:cNvSpPr>
          <p:nvPr/>
        </p:nvSpPr>
        <p:spPr>
          <a:xfrm>
            <a:off x="2716365" y="1909917"/>
            <a:ext cx="396000" cy="3960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180000" tIns="108000" rIns="180000" bIns="108000" rtlCol="0" anchor="ctr">
            <a:noAutofit/>
          </a:bodyPr>
          <a:lstStyle/>
          <a:p>
            <a:pPr algn="ctr"/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36D3204A-EA12-C59F-F38E-C744B5BE8BDA}"/>
              </a:ext>
            </a:extLst>
          </p:cNvPr>
          <p:cNvCxnSpPr>
            <a:stCxn id="9" idx="4"/>
            <a:endCxn id="12" idx="0"/>
          </p:cNvCxnSpPr>
          <p:nvPr/>
        </p:nvCxnSpPr>
        <p:spPr>
          <a:xfrm>
            <a:off x="2914365" y="2305917"/>
            <a:ext cx="0" cy="412572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椭圆 10">
            <a:extLst>
              <a:ext uri="{FF2B5EF4-FFF2-40B4-BE49-F238E27FC236}">
                <a16:creationId xmlns:a16="http://schemas.microsoft.com/office/drawing/2014/main" id="{5100672D-D9BF-5FC3-ABC7-59610A733697}"/>
              </a:ext>
            </a:extLst>
          </p:cNvPr>
          <p:cNvSpPr>
            <a:spLocks noChangeAspect="1"/>
          </p:cNvSpPr>
          <p:nvPr/>
        </p:nvSpPr>
        <p:spPr>
          <a:xfrm>
            <a:off x="1878165" y="2718489"/>
            <a:ext cx="396000" cy="3960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180000" tIns="108000" rIns="180000" bIns="108000" rtlCol="0" anchor="ctr">
            <a:noAutofit/>
          </a:bodyPr>
          <a:lstStyle/>
          <a:p>
            <a:pPr algn="ctr"/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54C19472-CA35-249C-FC9B-25437F60C855}"/>
              </a:ext>
            </a:extLst>
          </p:cNvPr>
          <p:cNvSpPr>
            <a:spLocks noChangeAspect="1"/>
          </p:cNvSpPr>
          <p:nvPr/>
        </p:nvSpPr>
        <p:spPr>
          <a:xfrm>
            <a:off x="2716365" y="2718489"/>
            <a:ext cx="396000" cy="3960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180000" tIns="108000" rIns="180000" bIns="108000" rtlCol="0" anchor="ctr">
            <a:noAutofit/>
          </a:bodyPr>
          <a:lstStyle/>
          <a:p>
            <a:pPr algn="ctr"/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267E8ABB-C2D5-1787-3E17-3F95EFFFDAFD}"/>
              </a:ext>
            </a:extLst>
          </p:cNvPr>
          <p:cNvCxnSpPr>
            <a:stCxn id="11" idx="6"/>
            <a:endCxn id="12" idx="2"/>
          </p:cNvCxnSpPr>
          <p:nvPr/>
        </p:nvCxnSpPr>
        <p:spPr>
          <a:xfrm>
            <a:off x="2274165" y="2916489"/>
            <a:ext cx="442200" cy="0"/>
          </a:xfrm>
          <a:prstGeom prst="line">
            <a:avLst/>
          </a:prstGeom>
          <a:ln w="19050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椭圆 13">
            <a:extLst>
              <a:ext uri="{FF2B5EF4-FFF2-40B4-BE49-F238E27FC236}">
                <a16:creationId xmlns:a16="http://schemas.microsoft.com/office/drawing/2014/main" id="{FF004FC5-FC66-0375-D0C6-9B2B14B4208F}"/>
              </a:ext>
            </a:extLst>
          </p:cNvPr>
          <p:cNvSpPr>
            <a:spLocks noChangeAspect="1"/>
          </p:cNvSpPr>
          <p:nvPr/>
        </p:nvSpPr>
        <p:spPr>
          <a:xfrm>
            <a:off x="1878165" y="3527061"/>
            <a:ext cx="396000" cy="3960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180000" tIns="108000" rIns="180000" bIns="108000" rtlCol="0" anchor="ctr">
            <a:noAutofit/>
          </a:bodyPr>
          <a:lstStyle/>
          <a:p>
            <a:pPr algn="ctr"/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0946CAE1-5EC9-80B7-2A3D-7A21B20BCCE2}"/>
              </a:ext>
            </a:extLst>
          </p:cNvPr>
          <p:cNvSpPr>
            <a:spLocks noChangeAspect="1"/>
          </p:cNvSpPr>
          <p:nvPr/>
        </p:nvSpPr>
        <p:spPr>
          <a:xfrm>
            <a:off x="2716365" y="3527061"/>
            <a:ext cx="396000" cy="3960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180000" tIns="108000" rIns="180000" bIns="108000" rtlCol="0" anchor="ctr">
            <a:noAutofit/>
          </a:bodyPr>
          <a:lstStyle/>
          <a:p>
            <a:pPr algn="ctr"/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FB4B6A47-D30D-E51D-CB43-5E8A5DBA1ED5}"/>
              </a:ext>
            </a:extLst>
          </p:cNvPr>
          <p:cNvCxnSpPr>
            <a:stCxn id="14" idx="6"/>
            <a:endCxn id="15" idx="2"/>
          </p:cNvCxnSpPr>
          <p:nvPr/>
        </p:nvCxnSpPr>
        <p:spPr>
          <a:xfrm>
            <a:off x="2274165" y="3725061"/>
            <a:ext cx="442200" cy="0"/>
          </a:xfrm>
          <a:prstGeom prst="line">
            <a:avLst/>
          </a:prstGeom>
          <a:ln w="19050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id="{C45463CA-B80A-196B-3FF9-C6D0DE477E33}"/>
              </a:ext>
            </a:extLst>
          </p:cNvPr>
          <p:cNvCxnSpPr>
            <a:stCxn id="11" idx="4"/>
            <a:endCxn id="14" idx="0"/>
          </p:cNvCxnSpPr>
          <p:nvPr/>
        </p:nvCxnSpPr>
        <p:spPr>
          <a:xfrm>
            <a:off x="2076165" y="3114489"/>
            <a:ext cx="0" cy="412572"/>
          </a:xfrm>
          <a:prstGeom prst="line">
            <a:avLst/>
          </a:prstGeom>
          <a:ln w="19050">
            <a:solidFill>
              <a:schemeClr val="tx1"/>
            </a:solidFill>
            <a:prstDash val="solid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id="{8845B541-69FE-D12F-8490-A4FDA32A6C06}"/>
              </a:ext>
            </a:extLst>
          </p:cNvPr>
          <p:cNvCxnSpPr>
            <a:stCxn id="12" idx="4"/>
            <a:endCxn id="15" idx="0"/>
          </p:cNvCxnSpPr>
          <p:nvPr/>
        </p:nvCxnSpPr>
        <p:spPr>
          <a:xfrm>
            <a:off x="2914365" y="3114489"/>
            <a:ext cx="0" cy="412572"/>
          </a:xfrm>
          <a:prstGeom prst="line">
            <a:avLst/>
          </a:prstGeom>
          <a:ln w="19050">
            <a:solidFill>
              <a:schemeClr val="tx1"/>
            </a:solidFill>
            <a:prstDash val="solid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id="{61E1A0E6-09F4-5037-D772-59CA2873BBE1}"/>
              </a:ext>
            </a:extLst>
          </p:cNvPr>
          <p:cNvCxnSpPr>
            <a:stCxn id="21" idx="4"/>
            <a:endCxn id="24" idx="0"/>
          </p:cNvCxnSpPr>
          <p:nvPr/>
        </p:nvCxnSpPr>
        <p:spPr>
          <a:xfrm>
            <a:off x="2079570" y="4958650"/>
            <a:ext cx="0" cy="412572"/>
          </a:xfrm>
          <a:prstGeom prst="line">
            <a:avLst/>
          </a:prstGeom>
          <a:ln w="19050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5901D86B-70CE-BF9D-F0E7-C759CE54B571}"/>
              </a:ext>
            </a:extLst>
          </p:cNvPr>
          <p:cNvCxnSpPr>
            <a:stCxn id="21" idx="6"/>
            <a:endCxn id="22" idx="2"/>
          </p:cNvCxnSpPr>
          <p:nvPr/>
        </p:nvCxnSpPr>
        <p:spPr>
          <a:xfrm>
            <a:off x="2277570" y="4760650"/>
            <a:ext cx="442200" cy="0"/>
          </a:xfrm>
          <a:prstGeom prst="line">
            <a:avLst/>
          </a:prstGeom>
          <a:ln w="19050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椭圆 20">
            <a:extLst>
              <a:ext uri="{FF2B5EF4-FFF2-40B4-BE49-F238E27FC236}">
                <a16:creationId xmlns:a16="http://schemas.microsoft.com/office/drawing/2014/main" id="{947BBFE0-C90C-4381-6E7F-169416645E09}"/>
              </a:ext>
            </a:extLst>
          </p:cNvPr>
          <p:cNvSpPr>
            <a:spLocks noChangeAspect="1"/>
          </p:cNvSpPr>
          <p:nvPr/>
        </p:nvSpPr>
        <p:spPr>
          <a:xfrm>
            <a:off x="1881570" y="4562650"/>
            <a:ext cx="396000" cy="3960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180000" tIns="108000" rIns="180000" bIns="108000" rtlCol="0" anchor="ctr">
            <a:noAutofit/>
          </a:bodyPr>
          <a:lstStyle/>
          <a:p>
            <a:pPr algn="ctr"/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椭圆 21">
            <a:extLst>
              <a:ext uri="{FF2B5EF4-FFF2-40B4-BE49-F238E27FC236}">
                <a16:creationId xmlns:a16="http://schemas.microsoft.com/office/drawing/2014/main" id="{AF7D8C55-C9CB-5BA3-458C-4953DAAC2310}"/>
              </a:ext>
            </a:extLst>
          </p:cNvPr>
          <p:cNvSpPr>
            <a:spLocks noChangeAspect="1"/>
          </p:cNvSpPr>
          <p:nvPr/>
        </p:nvSpPr>
        <p:spPr>
          <a:xfrm>
            <a:off x="2719770" y="4562650"/>
            <a:ext cx="396000" cy="3960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180000" tIns="108000" rIns="180000" bIns="108000" rtlCol="0" anchor="ctr">
            <a:noAutofit/>
          </a:bodyPr>
          <a:lstStyle/>
          <a:p>
            <a:pPr algn="ctr"/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id="{587EADC5-C8C2-FA3B-72C4-4E22B91E312E}"/>
              </a:ext>
            </a:extLst>
          </p:cNvPr>
          <p:cNvCxnSpPr>
            <a:stCxn id="22" idx="4"/>
            <a:endCxn id="25" idx="0"/>
          </p:cNvCxnSpPr>
          <p:nvPr/>
        </p:nvCxnSpPr>
        <p:spPr>
          <a:xfrm>
            <a:off x="2917770" y="4958650"/>
            <a:ext cx="0" cy="412572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椭圆 23">
            <a:extLst>
              <a:ext uri="{FF2B5EF4-FFF2-40B4-BE49-F238E27FC236}">
                <a16:creationId xmlns:a16="http://schemas.microsoft.com/office/drawing/2014/main" id="{ABEDD80E-1B59-7C45-EF15-E471F143F1D0}"/>
              </a:ext>
            </a:extLst>
          </p:cNvPr>
          <p:cNvSpPr>
            <a:spLocks noChangeAspect="1"/>
          </p:cNvSpPr>
          <p:nvPr/>
        </p:nvSpPr>
        <p:spPr>
          <a:xfrm>
            <a:off x="1881570" y="5371222"/>
            <a:ext cx="396000" cy="3960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180000" tIns="108000" rIns="180000" bIns="108000" rtlCol="0" anchor="ctr">
            <a:noAutofit/>
          </a:bodyPr>
          <a:lstStyle/>
          <a:p>
            <a:pPr algn="ctr"/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椭圆 24">
            <a:extLst>
              <a:ext uri="{FF2B5EF4-FFF2-40B4-BE49-F238E27FC236}">
                <a16:creationId xmlns:a16="http://schemas.microsoft.com/office/drawing/2014/main" id="{BEF9394C-9694-F4D7-F3F4-12B971027E68}"/>
              </a:ext>
            </a:extLst>
          </p:cNvPr>
          <p:cNvSpPr>
            <a:spLocks noChangeAspect="1"/>
          </p:cNvSpPr>
          <p:nvPr/>
        </p:nvSpPr>
        <p:spPr>
          <a:xfrm>
            <a:off x="2719770" y="5371222"/>
            <a:ext cx="396000" cy="3960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180000" tIns="108000" rIns="180000" bIns="108000" rtlCol="0" anchor="ctr">
            <a:noAutofit/>
          </a:bodyPr>
          <a:lstStyle/>
          <a:p>
            <a:pPr algn="ctr"/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6" name="直接连接符 25">
            <a:extLst>
              <a:ext uri="{FF2B5EF4-FFF2-40B4-BE49-F238E27FC236}">
                <a16:creationId xmlns:a16="http://schemas.microsoft.com/office/drawing/2014/main" id="{BB9569A3-0528-E1D3-0449-350330384F64}"/>
              </a:ext>
            </a:extLst>
          </p:cNvPr>
          <p:cNvCxnSpPr>
            <a:stCxn id="24" idx="6"/>
            <a:endCxn id="25" idx="2"/>
          </p:cNvCxnSpPr>
          <p:nvPr/>
        </p:nvCxnSpPr>
        <p:spPr>
          <a:xfrm>
            <a:off x="2277570" y="5569222"/>
            <a:ext cx="442200" cy="0"/>
          </a:xfrm>
          <a:prstGeom prst="line">
            <a:avLst/>
          </a:prstGeom>
          <a:ln w="19050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椭圆 26">
            <a:extLst>
              <a:ext uri="{FF2B5EF4-FFF2-40B4-BE49-F238E27FC236}">
                <a16:creationId xmlns:a16="http://schemas.microsoft.com/office/drawing/2014/main" id="{A4399E5B-A872-9D6C-D7ED-FBC776457A7D}"/>
              </a:ext>
            </a:extLst>
          </p:cNvPr>
          <p:cNvSpPr>
            <a:spLocks noChangeAspect="1"/>
          </p:cNvSpPr>
          <p:nvPr/>
        </p:nvSpPr>
        <p:spPr>
          <a:xfrm>
            <a:off x="1881570" y="6179794"/>
            <a:ext cx="396000" cy="3960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180000" tIns="108000" rIns="180000" bIns="108000" rtlCol="0" anchor="ctr">
            <a:noAutofit/>
          </a:bodyPr>
          <a:lstStyle/>
          <a:p>
            <a:pPr algn="ctr"/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椭圆 27">
            <a:extLst>
              <a:ext uri="{FF2B5EF4-FFF2-40B4-BE49-F238E27FC236}">
                <a16:creationId xmlns:a16="http://schemas.microsoft.com/office/drawing/2014/main" id="{B0D0CF9C-7D0B-EC86-D636-25B3F4472093}"/>
              </a:ext>
            </a:extLst>
          </p:cNvPr>
          <p:cNvSpPr>
            <a:spLocks noChangeAspect="1"/>
          </p:cNvSpPr>
          <p:nvPr/>
        </p:nvSpPr>
        <p:spPr>
          <a:xfrm>
            <a:off x="2719770" y="6179794"/>
            <a:ext cx="396000" cy="3960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180000" tIns="108000" rIns="180000" bIns="108000" rtlCol="0" anchor="ctr">
            <a:noAutofit/>
          </a:bodyPr>
          <a:lstStyle/>
          <a:p>
            <a:pPr algn="ctr"/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9" name="直接连接符 28">
            <a:extLst>
              <a:ext uri="{FF2B5EF4-FFF2-40B4-BE49-F238E27FC236}">
                <a16:creationId xmlns:a16="http://schemas.microsoft.com/office/drawing/2014/main" id="{B68EAF00-B887-D80A-1E78-7013B7AE96B8}"/>
              </a:ext>
            </a:extLst>
          </p:cNvPr>
          <p:cNvCxnSpPr>
            <a:stCxn id="27" idx="6"/>
            <a:endCxn id="28" idx="2"/>
          </p:cNvCxnSpPr>
          <p:nvPr/>
        </p:nvCxnSpPr>
        <p:spPr>
          <a:xfrm>
            <a:off x="2277570" y="6377794"/>
            <a:ext cx="442200" cy="0"/>
          </a:xfrm>
          <a:prstGeom prst="line">
            <a:avLst/>
          </a:prstGeom>
          <a:ln w="19050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>
            <a:extLst>
              <a:ext uri="{FF2B5EF4-FFF2-40B4-BE49-F238E27FC236}">
                <a16:creationId xmlns:a16="http://schemas.microsoft.com/office/drawing/2014/main" id="{8B411F03-4879-F26C-5537-F4726CA69C44}"/>
              </a:ext>
            </a:extLst>
          </p:cNvPr>
          <p:cNvCxnSpPr>
            <a:stCxn id="24" idx="4"/>
            <a:endCxn id="27" idx="0"/>
          </p:cNvCxnSpPr>
          <p:nvPr/>
        </p:nvCxnSpPr>
        <p:spPr>
          <a:xfrm>
            <a:off x="2079570" y="5767222"/>
            <a:ext cx="0" cy="412572"/>
          </a:xfrm>
          <a:prstGeom prst="line">
            <a:avLst/>
          </a:prstGeom>
          <a:ln w="19050">
            <a:solidFill>
              <a:schemeClr val="tx1"/>
            </a:solidFill>
            <a:prstDash val="solid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>
            <a:extLst>
              <a:ext uri="{FF2B5EF4-FFF2-40B4-BE49-F238E27FC236}">
                <a16:creationId xmlns:a16="http://schemas.microsoft.com/office/drawing/2014/main" id="{9DF36702-23A7-A9C3-2087-B9B3F333492D}"/>
              </a:ext>
            </a:extLst>
          </p:cNvPr>
          <p:cNvCxnSpPr>
            <a:stCxn id="25" idx="4"/>
            <a:endCxn id="28" idx="0"/>
          </p:cNvCxnSpPr>
          <p:nvPr/>
        </p:nvCxnSpPr>
        <p:spPr>
          <a:xfrm>
            <a:off x="2917770" y="5767222"/>
            <a:ext cx="0" cy="412572"/>
          </a:xfrm>
          <a:prstGeom prst="line">
            <a:avLst/>
          </a:prstGeom>
          <a:ln w="19050">
            <a:solidFill>
              <a:schemeClr val="tx1"/>
            </a:solidFill>
            <a:prstDash val="solid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2" name="组合 91"/>
          <p:cNvGrpSpPr/>
          <p:nvPr/>
        </p:nvGrpSpPr>
        <p:grpSpPr>
          <a:xfrm>
            <a:off x="7096029" y="1453189"/>
            <a:ext cx="3211612" cy="5122605"/>
            <a:chOff x="3795473" y="1453189"/>
            <a:chExt cx="3211612" cy="5122605"/>
          </a:xfrm>
        </p:grpSpPr>
        <p:cxnSp>
          <p:nvCxnSpPr>
            <p:cNvPr id="32" name="直接连接符 31">
              <a:extLst>
                <a:ext uri="{FF2B5EF4-FFF2-40B4-BE49-F238E27FC236}">
                  <a16:creationId xmlns:a16="http://schemas.microsoft.com/office/drawing/2014/main" id="{CCE9D996-B896-3B1E-AB60-C520228E03FE}"/>
                </a:ext>
              </a:extLst>
            </p:cNvPr>
            <p:cNvCxnSpPr>
              <a:stCxn id="34" idx="4"/>
              <a:endCxn id="37" idx="0"/>
            </p:cNvCxnSpPr>
            <p:nvPr/>
          </p:nvCxnSpPr>
          <p:spPr>
            <a:xfrm>
              <a:off x="4042125" y="2305917"/>
              <a:ext cx="0" cy="412572"/>
            </a:xfrm>
            <a:prstGeom prst="line">
              <a:avLst/>
            </a:prstGeom>
            <a:ln w="31750">
              <a:solidFill>
                <a:schemeClr val="tx1"/>
              </a:solidFill>
              <a:headEnd type="none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>
              <a:extLst>
                <a:ext uri="{FF2B5EF4-FFF2-40B4-BE49-F238E27FC236}">
                  <a16:creationId xmlns:a16="http://schemas.microsoft.com/office/drawing/2014/main" id="{567FF840-DD23-D608-4CD0-186DE8B83D1E}"/>
                </a:ext>
              </a:extLst>
            </p:cNvPr>
            <p:cNvCxnSpPr>
              <a:stCxn id="34" idx="6"/>
              <a:endCxn id="35" idx="2"/>
            </p:cNvCxnSpPr>
            <p:nvPr/>
          </p:nvCxnSpPr>
          <p:spPr>
            <a:xfrm>
              <a:off x="4240125" y="2107917"/>
              <a:ext cx="442200" cy="0"/>
            </a:xfrm>
            <a:prstGeom prst="line">
              <a:avLst/>
            </a:prstGeom>
            <a:ln w="31750">
              <a:solidFill>
                <a:schemeClr val="tx1"/>
              </a:solidFill>
              <a:headEnd type="none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椭圆 33">
              <a:extLst>
                <a:ext uri="{FF2B5EF4-FFF2-40B4-BE49-F238E27FC236}">
                  <a16:creationId xmlns:a16="http://schemas.microsoft.com/office/drawing/2014/main" id="{043ED825-F4AB-06E8-AEA3-331C5F75B99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844125" y="1909917"/>
              <a:ext cx="396000" cy="3960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lIns="180000" tIns="108000" rIns="180000" bIns="108000" rtlCol="0" anchor="ctr">
              <a:noAutofit/>
            </a:bodyPr>
            <a:lstStyle/>
            <a:p>
              <a:pPr algn="ctr"/>
              <a:r>
                <a: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0</a:t>
              </a: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椭圆 34">
              <a:extLst>
                <a:ext uri="{FF2B5EF4-FFF2-40B4-BE49-F238E27FC236}">
                  <a16:creationId xmlns:a16="http://schemas.microsoft.com/office/drawing/2014/main" id="{EC39355B-42BC-EE41-7E5F-CF304D84BE8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682325" y="1909917"/>
              <a:ext cx="396000" cy="3960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lIns="180000" tIns="108000" rIns="180000" bIns="108000" rtlCol="0" anchor="ctr">
              <a:noAutofit/>
            </a:bodyPr>
            <a:lstStyle/>
            <a:p>
              <a:pPr algn="ctr"/>
              <a:r>
                <a: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36" name="直接连接符 35">
              <a:extLst>
                <a:ext uri="{FF2B5EF4-FFF2-40B4-BE49-F238E27FC236}">
                  <a16:creationId xmlns:a16="http://schemas.microsoft.com/office/drawing/2014/main" id="{1B360845-ECDF-8DCA-480A-0353BC8148F1}"/>
                </a:ext>
              </a:extLst>
            </p:cNvPr>
            <p:cNvCxnSpPr>
              <a:stCxn id="35" idx="4"/>
              <a:endCxn id="38" idx="0"/>
            </p:cNvCxnSpPr>
            <p:nvPr/>
          </p:nvCxnSpPr>
          <p:spPr>
            <a:xfrm>
              <a:off x="4880325" y="2305917"/>
              <a:ext cx="0" cy="412572"/>
            </a:xfrm>
            <a:prstGeom prst="line">
              <a:avLst/>
            </a:prstGeom>
            <a:ln w="317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椭圆 36">
              <a:extLst>
                <a:ext uri="{FF2B5EF4-FFF2-40B4-BE49-F238E27FC236}">
                  <a16:creationId xmlns:a16="http://schemas.microsoft.com/office/drawing/2014/main" id="{C9652901-A14D-FB7C-4C00-6ABD659496B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844125" y="2718489"/>
              <a:ext cx="396000" cy="3960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lIns="180000" tIns="108000" rIns="180000" bIns="108000" rtlCol="0" anchor="ctr">
              <a:noAutofit/>
            </a:bodyPr>
            <a:lstStyle/>
            <a:p>
              <a:pPr algn="ctr"/>
              <a:r>
                <a: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椭圆 37">
              <a:extLst>
                <a:ext uri="{FF2B5EF4-FFF2-40B4-BE49-F238E27FC236}">
                  <a16:creationId xmlns:a16="http://schemas.microsoft.com/office/drawing/2014/main" id="{A1445708-E4C1-33D8-9D52-4AC16D0FC11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682325" y="2718489"/>
              <a:ext cx="396000" cy="3960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lIns="180000" tIns="108000" rIns="180000" bIns="108000" rtlCol="0" anchor="ctr">
              <a:noAutofit/>
            </a:bodyPr>
            <a:lstStyle/>
            <a:p>
              <a:pPr algn="ctr"/>
              <a:r>
                <a: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39" name="直接连接符 38">
              <a:extLst>
                <a:ext uri="{FF2B5EF4-FFF2-40B4-BE49-F238E27FC236}">
                  <a16:creationId xmlns:a16="http://schemas.microsoft.com/office/drawing/2014/main" id="{47F4F908-7E65-E8B5-E3B3-D4632B54FE28}"/>
                </a:ext>
              </a:extLst>
            </p:cNvPr>
            <p:cNvCxnSpPr>
              <a:stCxn id="37" idx="6"/>
              <a:endCxn id="38" idx="2"/>
            </p:cNvCxnSpPr>
            <p:nvPr/>
          </p:nvCxnSpPr>
          <p:spPr>
            <a:xfrm>
              <a:off x="4240125" y="2916489"/>
              <a:ext cx="442200" cy="0"/>
            </a:xfrm>
            <a:prstGeom prst="line">
              <a:avLst/>
            </a:prstGeom>
            <a:ln w="19050">
              <a:solidFill>
                <a:schemeClr val="tx1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椭圆 39">
              <a:extLst>
                <a:ext uri="{FF2B5EF4-FFF2-40B4-BE49-F238E27FC236}">
                  <a16:creationId xmlns:a16="http://schemas.microsoft.com/office/drawing/2014/main" id="{980EC619-3281-A507-5CED-F47379FE7C6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844125" y="3527061"/>
              <a:ext cx="396000" cy="3960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lIns="180000" tIns="108000" rIns="180000" bIns="108000" rtlCol="0" anchor="ctr">
              <a:noAutofit/>
            </a:bodyPr>
            <a:lstStyle/>
            <a:p>
              <a:pPr algn="ctr"/>
              <a:r>
                <a: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椭圆 40">
              <a:extLst>
                <a:ext uri="{FF2B5EF4-FFF2-40B4-BE49-F238E27FC236}">
                  <a16:creationId xmlns:a16="http://schemas.microsoft.com/office/drawing/2014/main" id="{0A3E9428-AECA-CBAA-0296-CF6FD7A8D59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682325" y="3527061"/>
              <a:ext cx="396000" cy="3960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lIns="180000" tIns="108000" rIns="180000" bIns="108000" rtlCol="0" anchor="ctr">
              <a:noAutofit/>
            </a:bodyPr>
            <a:lstStyle/>
            <a:p>
              <a:pPr algn="ctr"/>
              <a:r>
                <a: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5</a:t>
              </a: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42" name="直接连接符 41">
              <a:extLst>
                <a:ext uri="{FF2B5EF4-FFF2-40B4-BE49-F238E27FC236}">
                  <a16:creationId xmlns:a16="http://schemas.microsoft.com/office/drawing/2014/main" id="{EAFB32F5-E6EC-2AEB-7975-8D9062CBF5A1}"/>
                </a:ext>
              </a:extLst>
            </p:cNvPr>
            <p:cNvCxnSpPr>
              <a:stCxn id="40" idx="6"/>
              <a:endCxn id="41" idx="2"/>
            </p:cNvCxnSpPr>
            <p:nvPr/>
          </p:nvCxnSpPr>
          <p:spPr>
            <a:xfrm>
              <a:off x="4240125" y="3725061"/>
              <a:ext cx="442200" cy="0"/>
            </a:xfrm>
            <a:prstGeom prst="line">
              <a:avLst/>
            </a:prstGeom>
            <a:ln w="19050">
              <a:solidFill>
                <a:schemeClr val="tx1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连接符 42">
              <a:extLst>
                <a:ext uri="{FF2B5EF4-FFF2-40B4-BE49-F238E27FC236}">
                  <a16:creationId xmlns:a16="http://schemas.microsoft.com/office/drawing/2014/main" id="{CE2FFAD2-B17B-2FE0-AB36-8C08B750535A}"/>
                </a:ext>
              </a:extLst>
            </p:cNvPr>
            <p:cNvCxnSpPr>
              <a:stCxn id="37" idx="4"/>
              <a:endCxn id="40" idx="0"/>
            </p:cNvCxnSpPr>
            <p:nvPr/>
          </p:nvCxnSpPr>
          <p:spPr>
            <a:xfrm>
              <a:off x="4042125" y="3114489"/>
              <a:ext cx="0" cy="412572"/>
            </a:xfrm>
            <a:prstGeom prst="line">
              <a:avLst/>
            </a:prstGeom>
            <a:ln w="31750">
              <a:solidFill>
                <a:schemeClr val="tx1"/>
              </a:solidFill>
              <a:prstDash val="solid"/>
              <a:headEnd type="none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>
              <a:extLst>
                <a:ext uri="{FF2B5EF4-FFF2-40B4-BE49-F238E27FC236}">
                  <a16:creationId xmlns:a16="http://schemas.microsoft.com/office/drawing/2014/main" id="{F3801968-EB38-42ED-8671-39B55C477739}"/>
                </a:ext>
              </a:extLst>
            </p:cNvPr>
            <p:cNvCxnSpPr>
              <a:stCxn id="38" idx="4"/>
              <a:endCxn id="41" idx="0"/>
            </p:cNvCxnSpPr>
            <p:nvPr/>
          </p:nvCxnSpPr>
          <p:spPr>
            <a:xfrm>
              <a:off x="4880325" y="3114489"/>
              <a:ext cx="0" cy="412572"/>
            </a:xfrm>
            <a:prstGeom prst="line">
              <a:avLst/>
            </a:prstGeom>
            <a:ln w="31750">
              <a:solidFill>
                <a:schemeClr val="tx1"/>
              </a:solidFill>
              <a:prstDash val="solid"/>
              <a:headEnd type="none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直接连接符 57">
              <a:extLst>
                <a:ext uri="{FF2B5EF4-FFF2-40B4-BE49-F238E27FC236}">
                  <a16:creationId xmlns:a16="http://schemas.microsoft.com/office/drawing/2014/main" id="{5D4772AA-6309-F491-7C02-78EA1925818C}"/>
                </a:ext>
              </a:extLst>
            </p:cNvPr>
            <p:cNvCxnSpPr>
              <a:stCxn id="60" idx="4"/>
              <a:endCxn id="63" idx="0"/>
            </p:cNvCxnSpPr>
            <p:nvPr/>
          </p:nvCxnSpPr>
          <p:spPr>
            <a:xfrm>
              <a:off x="4042125" y="4958650"/>
              <a:ext cx="0" cy="412572"/>
            </a:xfrm>
            <a:prstGeom prst="line">
              <a:avLst/>
            </a:prstGeom>
            <a:ln w="31750">
              <a:solidFill>
                <a:schemeClr val="tx1"/>
              </a:solidFill>
              <a:headEnd type="none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直接连接符 58">
              <a:extLst>
                <a:ext uri="{FF2B5EF4-FFF2-40B4-BE49-F238E27FC236}">
                  <a16:creationId xmlns:a16="http://schemas.microsoft.com/office/drawing/2014/main" id="{6C7D23D9-4FB9-17A6-1D8D-13940181CDD9}"/>
                </a:ext>
              </a:extLst>
            </p:cNvPr>
            <p:cNvCxnSpPr>
              <a:stCxn id="60" idx="6"/>
              <a:endCxn id="61" idx="2"/>
            </p:cNvCxnSpPr>
            <p:nvPr/>
          </p:nvCxnSpPr>
          <p:spPr>
            <a:xfrm>
              <a:off x="4240125" y="4760650"/>
              <a:ext cx="442200" cy="0"/>
            </a:xfrm>
            <a:prstGeom prst="line">
              <a:avLst/>
            </a:prstGeom>
            <a:ln w="31750">
              <a:solidFill>
                <a:schemeClr val="tx1"/>
              </a:solidFill>
              <a:headEnd type="none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椭圆 59">
              <a:extLst>
                <a:ext uri="{FF2B5EF4-FFF2-40B4-BE49-F238E27FC236}">
                  <a16:creationId xmlns:a16="http://schemas.microsoft.com/office/drawing/2014/main" id="{5C19BA80-7EDE-FB5A-304F-CBA946F582E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844125" y="4562650"/>
              <a:ext cx="396000" cy="3960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lIns="180000" tIns="108000" rIns="180000" bIns="108000" rtlCol="0" anchor="ctr">
              <a:noAutofit/>
            </a:bodyPr>
            <a:lstStyle/>
            <a:p>
              <a:pPr algn="ctr"/>
              <a:r>
                <a: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0</a:t>
              </a: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" name="椭圆 60">
              <a:extLst>
                <a:ext uri="{FF2B5EF4-FFF2-40B4-BE49-F238E27FC236}">
                  <a16:creationId xmlns:a16="http://schemas.microsoft.com/office/drawing/2014/main" id="{9ED1D792-5A3B-1933-6C5C-DB17A6294A1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682325" y="4562650"/>
              <a:ext cx="396000" cy="3960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lIns="180000" tIns="108000" rIns="180000" bIns="108000" rtlCol="0" anchor="ctr">
              <a:noAutofit/>
            </a:bodyPr>
            <a:lstStyle/>
            <a:p>
              <a:pPr algn="ctr"/>
              <a:r>
                <a: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62" name="直接连接符 61">
              <a:extLst>
                <a:ext uri="{FF2B5EF4-FFF2-40B4-BE49-F238E27FC236}">
                  <a16:creationId xmlns:a16="http://schemas.microsoft.com/office/drawing/2014/main" id="{7A2FFC93-70C7-3A39-1624-D6D4BD63CC94}"/>
                </a:ext>
              </a:extLst>
            </p:cNvPr>
            <p:cNvCxnSpPr>
              <a:stCxn id="61" idx="4"/>
              <a:endCxn id="64" idx="0"/>
            </p:cNvCxnSpPr>
            <p:nvPr/>
          </p:nvCxnSpPr>
          <p:spPr>
            <a:xfrm>
              <a:off x="4880325" y="4958650"/>
              <a:ext cx="0" cy="412572"/>
            </a:xfrm>
            <a:prstGeom prst="line">
              <a:avLst/>
            </a:prstGeom>
            <a:ln w="317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椭圆 62">
              <a:extLst>
                <a:ext uri="{FF2B5EF4-FFF2-40B4-BE49-F238E27FC236}">
                  <a16:creationId xmlns:a16="http://schemas.microsoft.com/office/drawing/2014/main" id="{D70F1967-8D11-2CB1-0831-C8A0297B3A0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844125" y="5371222"/>
              <a:ext cx="396000" cy="3960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lIns="180000" tIns="108000" rIns="180000" bIns="108000" rtlCol="0" anchor="ctr">
              <a:noAutofit/>
            </a:bodyPr>
            <a:lstStyle/>
            <a:p>
              <a:pPr algn="ctr"/>
              <a:r>
                <a: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" name="椭圆 63">
              <a:extLst>
                <a:ext uri="{FF2B5EF4-FFF2-40B4-BE49-F238E27FC236}">
                  <a16:creationId xmlns:a16="http://schemas.microsoft.com/office/drawing/2014/main" id="{4FC31121-FBF8-298B-76AF-C0899E2C48D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682325" y="5371222"/>
              <a:ext cx="396000" cy="3960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lIns="180000" tIns="108000" rIns="180000" bIns="108000" rtlCol="0" anchor="ctr">
              <a:noAutofit/>
            </a:bodyPr>
            <a:lstStyle/>
            <a:p>
              <a:pPr algn="ctr"/>
              <a:r>
                <a: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5</a:t>
              </a: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65" name="直接连接符 64">
              <a:extLst>
                <a:ext uri="{FF2B5EF4-FFF2-40B4-BE49-F238E27FC236}">
                  <a16:creationId xmlns:a16="http://schemas.microsoft.com/office/drawing/2014/main" id="{D0D3158D-43B1-3D7F-0063-6387DA20D814}"/>
                </a:ext>
              </a:extLst>
            </p:cNvPr>
            <p:cNvCxnSpPr>
              <a:stCxn id="63" idx="6"/>
              <a:endCxn id="64" idx="2"/>
            </p:cNvCxnSpPr>
            <p:nvPr/>
          </p:nvCxnSpPr>
          <p:spPr>
            <a:xfrm>
              <a:off x="4240125" y="5569222"/>
              <a:ext cx="442200" cy="0"/>
            </a:xfrm>
            <a:prstGeom prst="line">
              <a:avLst/>
            </a:prstGeom>
            <a:ln w="19050">
              <a:solidFill>
                <a:schemeClr val="tx1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椭圆 65">
              <a:extLst>
                <a:ext uri="{FF2B5EF4-FFF2-40B4-BE49-F238E27FC236}">
                  <a16:creationId xmlns:a16="http://schemas.microsoft.com/office/drawing/2014/main" id="{520CB700-395F-BF95-9E4D-C844E0AA571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844125" y="6179794"/>
              <a:ext cx="396000" cy="3960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lIns="180000" tIns="108000" rIns="180000" bIns="108000" rtlCol="0" anchor="ctr">
              <a:noAutofit/>
            </a:bodyPr>
            <a:lstStyle/>
            <a:p>
              <a:pPr algn="ctr"/>
              <a:r>
                <a: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7" name="椭圆 66">
              <a:extLst>
                <a:ext uri="{FF2B5EF4-FFF2-40B4-BE49-F238E27FC236}">
                  <a16:creationId xmlns:a16="http://schemas.microsoft.com/office/drawing/2014/main" id="{20DDCF51-9F82-45E1-F432-84E760929F6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682325" y="6179794"/>
              <a:ext cx="396000" cy="3960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lIns="180000" tIns="108000" rIns="180000" bIns="108000" rtlCol="0" anchor="ctr">
              <a:noAutofit/>
            </a:bodyPr>
            <a:lstStyle/>
            <a:p>
              <a:pPr algn="ctr"/>
              <a:r>
                <a: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68" name="直接连接符 67">
              <a:extLst>
                <a:ext uri="{FF2B5EF4-FFF2-40B4-BE49-F238E27FC236}">
                  <a16:creationId xmlns:a16="http://schemas.microsoft.com/office/drawing/2014/main" id="{458A0E1E-E974-EEE6-0C5F-26789289C0BB}"/>
                </a:ext>
              </a:extLst>
            </p:cNvPr>
            <p:cNvCxnSpPr>
              <a:stCxn id="66" idx="6"/>
              <a:endCxn id="67" idx="2"/>
            </p:cNvCxnSpPr>
            <p:nvPr/>
          </p:nvCxnSpPr>
          <p:spPr>
            <a:xfrm>
              <a:off x="4240125" y="6377794"/>
              <a:ext cx="442200" cy="0"/>
            </a:xfrm>
            <a:prstGeom prst="line">
              <a:avLst/>
            </a:prstGeom>
            <a:ln w="19050">
              <a:solidFill>
                <a:schemeClr val="tx1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直接连接符 68">
              <a:extLst>
                <a:ext uri="{FF2B5EF4-FFF2-40B4-BE49-F238E27FC236}">
                  <a16:creationId xmlns:a16="http://schemas.microsoft.com/office/drawing/2014/main" id="{31464FC6-DF7A-DC16-23A1-ABF01238C356}"/>
                </a:ext>
              </a:extLst>
            </p:cNvPr>
            <p:cNvCxnSpPr>
              <a:stCxn id="63" idx="4"/>
              <a:endCxn id="66" idx="0"/>
            </p:cNvCxnSpPr>
            <p:nvPr/>
          </p:nvCxnSpPr>
          <p:spPr>
            <a:xfrm>
              <a:off x="4042125" y="5767222"/>
              <a:ext cx="0" cy="412572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直接连接符 69">
              <a:extLst>
                <a:ext uri="{FF2B5EF4-FFF2-40B4-BE49-F238E27FC236}">
                  <a16:creationId xmlns:a16="http://schemas.microsoft.com/office/drawing/2014/main" id="{118A86AB-8E86-26C1-8113-6CBCDB835CB6}"/>
                </a:ext>
              </a:extLst>
            </p:cNvPr>
            <p:cNvCxnSpPr>
              <a:stCxn id="64" idx="4"/>
              <a:endCxn id="67" idx="0"/>
            </p:cNvCxnSpPr>
            <p:nvPr/>
          </p:nvCxnSpPr>
          <p:spPr>
            <a:xfrm>
              <a:off x="4880325" y="5767222"/>
              <a:ext cx="0" cy="412572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84" name="图形 83">
              <a:extLst>
                <a:ext uri="{FF2B5EF4-FFF2-40B4-BE49-F238E27FC236}">
                  <a16:creationId xmlns:a16="http://schemas.microsoft.com/office/drawing/2014/main" id="{F1371FB1-0626-BBEF-E048-88EEC98A80B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826864" y="4536802"/>
              <a:ext cx="2180221" cy="1764000"/>
            </a:xfrm>
            <a:prstGeom prst="rect">
              <a:avLst/>
            </a:prstGeom>
          </p:spPr>
        </p:pic>
        <p:pic>
          <p:nvPicPr>
            <p:cNvPr id="87" name="图形 86">
              <a:extLst>
                <a:ext uri="{FF2B5EF4-FFF2-40B4-BE49-F238E27FC236}">
                  <a16:creationId xmlns:a16="http://schemas.microsoft.com/office/drawing/2014/main" id="{12D492A5-D4F5-65B2-9097-B80C9FB46F7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897987" y="1931800"/>
              <a:ext cx="2037074" cy="2088000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9" name="文本框 88">
                  <a:extLst>
                    <a:ext uri="{FF2B5EF4-FFF2-40B4-BE49-F238E27FC236}">
                      <a16:creationId xmlns:a16="http://schemas.microsoft.com/office/drawing/2014/main" id="{D329E2E6-9B45-7849-E52E-64ECF69DEA95}"/>
                    </a:ext>
                  </a:extLst>
                </p:cNvPr>
                <p:cNvSpPr txBox="1"/>
                <p:nvPr/>
              </p:nvSpPr>
              <p:spPr>
                <a:xfrm>
                  <a:off x="3819799" y="1453189"/>
                  <a:ext cx="1282852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𝑋𝑌𝐼𝐼𝑍𝑍𝐼𝐼</m:t>
                        </m:r>
                      </m:oMath>
                    </m:oMathPara>
                  </a14:m>
                  <a:endParaRPr lang="zh-CN" altLang="en-US" sz="2000" dirty="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mc:Choice>
          <mc:Fallback xmlns="">
            <p:sp>
              <p:nvSpPr>
                <p:cNvPr id="89" name="文本框 88">
                  <a:extLst>
                    <a:ext uri="{FF2B5EF4-FFF2-40B4-BE49-F238E27FC236}">
                      <a16:creationId xmlns:a16="http://schemas.microsoft.com/office/drawing/2014/main" id="{D329E2E6-9B45-7849-E52E-64ECF69DEA9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19799" y="1453189"/>
                  <a:ext cx="1282852" cy="400110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0" name="文本框 89">
                  <a:extLst>
                    <a:ext uri="{FF2B5EF4-FFF2-40B4-BE49-F238E27FC236}">
                      <a16:creationId xmlns:a16="http://schemas.microsoft.com/office/drawing/2014/main" id="{8294340C-EC87-5FE9-632F-A7431D22B11C}"/>
                    </a:ext>
                  </a:extLst>
                </p:cNvPr>
                <p:cNvSpPr txBox="1"/>
                <p:nvPr/>
              </p:nvSpPr>
              <p:spPr>
                <a:xfrm>
                  <a:off x="3795473" y="4158489"/>
                  <a:ext cx="1282852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𝑋𝑌𝐼𝐼𝑍𝑍𝐼𝐼</m:t>
                        </m:r>
                      </m:oMath>
                    </m:oMathPara>
                  </a14:m>
                  <a:endParaRPr lang="zh-CN" altLang="en-US" sz="2000" dirty="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mc:Choice>
          <mc:Fallback xmlns="">
            <p:sp>
              <p:nvSpPr>
                <p:cNvPr id="90" name="文本框 89">
                  <a:extLst>
                    <a:ext uri="{FF2B5EF4-FFF2-40B4-BE49-F238E27FC236}">
                      <a16:creationId xmlns:a16="http://schemas.microsoft.com/office/drawing/2014/main" id="{8294340C-EC87-5FE9-632F-A7431D22B11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95473" y="4158489"/>
                  <a:ext cx="1282852" cy="400110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" name="组合 3"/>
          <p:cNvGrpSpPr/>
          <p:nvPr/>
        </p:nvGrpSpPr>
        <p:grpSpPr>
          <a:xfrm>
            <a:off x="3700049" y="1464739"/>
            <a:ext cx="3136947" cy="5111055"/>
            <a:chOff x="7096399" y="1464739"/>
            <a:chExt cx="3136947" cy="5111055"/>
          </a:xfrm>
        </p:grpSpPr>
        <p:cxnSp>
          <p:nvCxnSpPr>
            <p:cNvPr id="45" name="直接连接符 44">
              <a:extLst>
                <a:ext uri="{FF2B5EF4-FFF2-40B4-BE49-F238E27FC236}">
                  <a16:creationId xmlns:a16="http://schemas.microsoft.com/office/drawing/2014/main" id="{0389FE88-C2D2-995B-E522-1CA6DDEF3279}"/>
                </a:ext>
              </a:extLst>
            </p:cNvPr>
            <p:cNvCxnSpPr>
              <a:stCxn id="47" idx="4"/>
              <a:endCxn id="50" idx="0"/>
            </p:cNvCxnSpPr>
            <p:nvPr/>
          </p:nvCxnSpPr>
          <p:spPr>
            <a:xfrm>
              <a:off x="7318725" y="2305917"/>
              <a:ext cx="0" cy="412572"/>
            </a:xfrm>
            <a:prstGeom prst="line">
              <a:avLst/>
            </a:prstGeom>
            <a:ln w="19050">
              <a:solidFill>
                <a:schemeClr val="tx1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连接符 45">
              <a:extLst>
                <a:ext uri="{FF2B5EF4-FFF2-40B4-BE49-F238E27FC236}">
                  <a16:creationId xmlns:a16="http://schemas.microsoft.com/office/drawing/2014/main" id="{1F87D259-69DC-D8EC-D740-4A10C299FC77}"/>
                </a:ext>
              </a:extLst>
            </p:cNvPr>
            <p:cNvCxnSpPr>
              <a:stCxn id="47" idx="6"/>
              <a:endCxn id="48" idx="2"/>
            </p:cNvCxnSpPr>
            <p:nvPr/>
          </p:nvCxnSpPr>
          <p:spPr>
            <a:xfrm>
              <a:off x="7516725" y="2107917"/>
              <a:ext cx="442200" cy="0"/>
            </a:xfrm>
            <a:prstGeom prst="line">
              <a:avLst/>
            </a:prstGeom>
            <a:ln w="19050">
              <a:solidFill>
                <a:schemeClr val="tx1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椭圆 46">
              <a:extLst>
                <a:ext uri="{FF2B5EF4-FFF2-40B4-BE49-F238E27FC236}">
                  <a16:creationId xmlns:a16="http://schemas.microsoft.com/office/drawing/2014/main" id="{48FEC0CA-11D8-7A3B-62FB-CBC6BE3692F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120725" y="1909917"/>
              <a:ext cx="396000" cy="3960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lIns="180000" tIns="108000" rIns="180000" bIns="108000" rtlCol="0" anchor="ctr">
              <a:noAutofit/>
            </a:bodyPr>
            <a:lstStyle/>
            <a:p>
              <a:pPr algn="ctr"/>
              <a:r>
                <a: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0</a:t>
              </a: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8" name="椭圆 47">
              <a:extLst>
                <a:ext uri="{FF2B5EF4-FFF2-40B4-BE49-F238E27FC236}">
                  <a16:creationId xmlns:a16="http://schemas.microsoft.com/office/drawing/2014/main" id="{DF714260-F853-3EF6-31B9-745505FD110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58925" y="1909917"/>
              <a:ext cx="396000" cy="3960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lIns="180000" tIns="108000" rIns="180000" bIns="108000" rtlCol="0" anchor="ctr">
              <a:noAutofit/>
            </a:bodyPr>
            <a:lstStyle/>
            <a:p>
              <a:pPr algn="ctr"/>
              <a:r>
                <a: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49" name="直接连接符 48">
              <a:extLst>
                <a:ext uri="{FF2B5EF4-FFF2-40B4-BE49-F238E27FC236}">
                  <a16:creationId xmlns:a16="http://schemas.microsoft.com/office/drawing/2014/main" id="{2263E66C-75D8-4CA9-9B65-2BD38E7552E8}"/>
                </a:ext>
              </a:extLst>
            </p:cNvPr>
            <p:cNvCxnSpPr>
              <a:stCxn id="48" idx="4"/>
              <a:endCxn id="51" idx="0"/>
            </p:cNvCxnSpPr>
            <p:nvPr/>
          </p:nvCxnSpPr>
          <p:spPr>
            <a:xfrm>
              <a:off x="8156925" y="2305917"/>
              <a:ext cx="0" cy="412572"/>
            </a:xfrm>
            <a:prstGeom prst="line">
              <a:avLst/>
            </a:prstGeom>
            <a:ln w="1905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椭圆 49">
              <a:extLst>
                <a:ext uri="{FF2B5EF4-FFF2-40B4-BE49-F238E27FC236}">
                  <a16:creationId xmlns:a16="http://schemas.microsoft.com/office/drawing/2014/main" id="{2B02CB8E-F5EF-CB72-6208-36332946AC2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120725" y="2718489"/>
              <a:ext cx="396000" cy="3960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lIns="180000" tIns="108000" rIns="180000" bIns="108000" rtlCol="0" anchor="ctr">
              <a:noAutofit/>
            </a:bodyPr>
            <a:lstStyle/>
            <a:p>
              <a:pPr algn="ctr"/>
              <a:r>
                <a: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椭圆 50">
              <a:extLst>
                <a:ext uri="{FF2B5EF4-FFF2-40B4-BE49-F238E27FC236}">
                  <a16:creationId xmlns:a16="http://schemas.microsoft.com/office/drawing/2014/main" id="{BAAA6FF5-6B8C-FA35-3185-192DD8F379A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58925" y="2718489"/>
              <a:ext cx="396000" cy="3960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lIns="180000" tIns="108000" rIns="180000" bIns="108000" rtlCol="0" anchor="ctr">
              <a:noAutofit/>
            </a:bodyPr>
            <a:lstStyle/>
            <a:p>
              <a:pPr algn="ctr"/>
              <a:r>
                <a: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52" name="直接连接符 51">
              <a:extLst>
                <a:ext uri="{FF2B5EF4-FFF2-40B4-BE49-F238E27FC236}">
                  <a16:creationId xmlns:a16="http://schemas.microsoft.com/office/drawing/2014/main" id="{1A9CD958-A06A-9575-0882-B1C35886132B}"/>
                </a:ext>
              </a:extLst>
            </p:cNvPr>
            <p:cNvCxnSpPr>
              <a:stCxn id="50" idx="6"/>
              <a:endCxn id="51" idx="2"/>
            </p:cNvCxnSpPr>
            <p:nvPr/>
          </p:nvCxnSpPr>
          <p:spPr>
            <a:xfrm>
              <a:off x="7516725" y="2916489"/>
              <a:ext cx="442200" cy="0"/>
            </a:xfrm>
            <a:prstGeom prst="line">
              <a:avLst/>
            </a:prstGeom>
            <a:ln w="31750">
              <a:solidFill>
                <a:schemeClr val="tx1"/>
              </a:solidFill>
              <a:headEnd type="none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椭圆 52">
              <a:extLst>
                <a:ext uri="{FF2B5EF4-FFF2-40B4-BE49-F238E27FC236}">
                  <a16:creationId xmlns:a16="http://schemas.microsoft.com/office/drawing/2014/main" id="{F90D4DD2-6061-6956-E03A-FE29850DD91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120725" y="3527061"/>
              <a:ext cx="396000" cy="3960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lIns="180000" tIns="108000" rIns="180000" bIns="108000" rtlCol="0" anchor="ctr">
              <a:noAutofit/>
            </a:bodyPr>
            <a:lstStyle/>
            <a:p>
              <a:pPr algn="ctr"/>
              <a:r>
                <a: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" name="椭圆 53">
              <a:extLst>
                <a:ext uri="{FF2B5EF4-FFF2-40B4-BE49-F238E27FC236}">
                  <a16:creationId xmlns:a16="http://schemas.microsoft.com/office/drawing/2014/main" id="{96265838-8ED0-9B71-AFD7-654FE8A5D83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58925" y="3527061"/>
              <a:ext cx="396000" cy="3960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lIns="180000" tIns="108000" rIns="180000" bIns="108000" rtlCol="0" anchor="ctr">
              <a:noAutofit/>
            </a:bodyPr>
            <a:lstStyle/>
            <a:p>
              <a:pPr algn="ctr"/>
              <a:r>
                <a: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5</a:t>
              </a: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55" name="直接连接符 54">
              <a:extLst>
                <a:ext uri="{FF2B5EF4-FFF2-40B4-BE49-F238E27FC236}">
                  <a16:creationId xmlns:a16="http://schemas.microsoft.com/office/drawing/2014/main" id="{2CD46060-CA5E-1CD7-772F-FF27F2701747}"/>
                </a:ext>
              </a:extLst>
            </p:cNvPr>
            <p:cNvCxnSpPr>
              <a:stCxn id="53" idx="6"/>
              <a:endCxn id="54" idx="2"/>
            </p:cNvCxnSpPr>
            <p:nvPr/>
          </p:nvCxnSpPr>
          <p:spPr>
            <a:xfrm>
              <a:off x="7516725" y="3725061"/>
              <a:ext cx="442200" cy="0"/>
            </a:xfrm>
            <a:prstGeom prst="line">
              <a:avLst/>
            </a:prstGeom>
            <a:ln w="19050">
              <a:solidFill>
                <a:schemeClr val="tx1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直接连接符 55">
              <a:extLst>
                <a:ext uri="{FF2B5EF4-FFF2-40B4-BE49-F238E27FC236}">
                  <a16:creationId xmlns:a16="http://schemas.microsoft.com/office/drawing/2014/main" id="{037E479A-1F42-017C-6BC8-B0DB562A457B}"/>
                </a:ext>
              </a:extLst>
            </p:cNvPr>
            <p:cNvCxnSpPr>
              <a:stCxn id="50" idx="4"/>
              <a:endCxn id="53" idx="0"/>
            </p:cNvCxnSpPr>
            <p:nvPr/>
          </p:nvCxnSpPr>
          <p:spPr>
            <a:xfrm>
              <a:off x="7318725" y="3114489"/>
              <a:ext cx="0" cy="412572"/>
            </a:xfrm>
            <a:prstGeom prst="line">
              <a:avLst/>
            </a:prstGeom>
            <a:ln w="31750">
              <a:solidFill>
                <a:schemeClr val="tx1"/>
              </a:solidFill>
              <a:prstDash val="solid"/>
              <a:headEnd type="none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直接连接符 56">
              <a:extLst>
                <a:ext uri="{FF2B5EF4-FFF2-40B4-BE49-F238E27FC236}">
                  <a16:creationId xmlns:a16="http://schemas.microsoft.com/office/drawing/2014/main" id="{DAC5B70E-3CBF-5F44-917B-EE04AA2E1A69}"/>
                </a:ext>
              </a:extLst>
            </p:cNvPr>
            <p:cNvCxnSpPr>
              <a:stCxn id="51" idx="4"/>
              <a:endCxn id="54" idx="0"/>
            </p:cNvCxnSpPr>
            <p:nvPr/>
          </p:nvCxnSpPr>
          <p:spPr>
            <a:xfrm>
              <a:off x="8156925" y="3114489"/>
              <a:ext cx="0" cy="412572"/>
            </a:xfrm>
            <a:prstGeom prst="line">
              <a:avLst/>
            </a:prstGeom>
            <a:ln w="31750">
              <a:solidFill>
                <a:schemeClr val="tx1"/>
              </a:solidFill>
              <a:prstDash val="solid"/>
              <a:headEnd type="none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直接连接符 70">
              <a:extLst>
                <a:ext uri="{FF2B5EF4-FFF2-40B4-BE49-F238E27FC236}">
                  <a16:creationId xmlns:a16="http://schemas.microsoft.com/office/drawing/2014/main" id="{E319B4FD-050C-2B85-851A-BBC6BBB1EB72}"/>
                </a:ext>
              </a:extLst>
            </p:cNvPr>
            <p:cNvCxnSpPr>
              <a:stCxn id="73" idx="4"/>
              <a:endCxn id="76" idx="0"/>
            </p:cNvCxnSpPr>
            <p:nvPr/>
          </p:nvCxnSpPr>
          <p:spPr>
            <a:xfrm>
              <a:off x="7318725" y="4958650"/>
              <a:ext cx="0" cy="412572"/>
            </a:xfrm>
            <a:prstGeom prst="line">
              <a:avLst/>
            </a:prstGeom>
            <a:ln w="19050">
              <a:solidFill>
                <a:schemeClr val="tx1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直接连接符 71">
              <a:extLst>
                <a:ext uri="{FF2B5EF4-FFF2-40B4-BE49-F238E27FC236}">
                  <a16:creationId xmlns:a16="http://schemas.microsoft.com/office/drawing/2014/main" id="{A1853825-603C-4605-C560-07300D034479}"/>
                </a:ext>
              </a:extLst>
            </p:cNvPr>
            <p:cNvCxnSpPr>
              <a:stCxn id="73" idx="6"/>
              <a:endCxn id="74" idx="2"/>
            </p:cNvCxnSpPr>
            <p:nvPr/>
          </p:nvCxnSpPr>
          <p:spPr>
            <a:xfrm>
              <a:off x="7516725" y="4760650"/>
              <a:ext cx="442200" cy="0"/>
            </a:xfrm>
            <a:prstGeom prst="line">
              <a:avLst/>
            </a:prstGeom>
            <a:ln w="19050">
              <a:solidFill>
                <a:schemeClr val="tx1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椭圆 72">
              <a:extLst>
                <a:ext uri="{FF2B5EF4-FFF2-40B4-BE49-F238E27FC236}">
                  <a16:creationId xmlns:a16="http://schemas.microsoft.com/office/drawing/2014/main" id="{334CFE1B-E1EF-F46F-ACF0-5309492FC57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120725" y="4562650"/>
              <a:ext cx="396000" cy="3960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lIns="180000" tIns="108000" rIns="180000" bIns="108000" rtlCol="0" anchor="ctr">
              <a:noAutofit/>
            </a:bodyPr>
            <a:lstStyle/>
            <a:p>
              <a:pPr algn="ctr"/>
              <a:r>
                <a: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0</a:t>
              </a: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4" name="椭圆 73">
              <a:extLst>
                <a:ext uri="{FF2B5EF4-FFF2-40B4-BE49-F238E27FC236}">
                  <a16:creationId xmlns:a16="http://schemas.microsoft.com/office/drawing/2014/main" id="{26B15CB4-A1CD-7BE0-291B-B40C409F708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58925" y="4562650"/>
              <a:ext cx="396000" cy="3960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lIns="180000" tIns="108000" rIns="180000" bIns="108000" rtlCol="0" anchor="ctr">
              <a:noAutofit/>
            </a:bodyPr>
            <a:lstStyle/>
            <a:p>
              <a:pPr algn="ctr"/>
              <a:r>
                <a: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75" name="直接连接符 74">
              <a:extLst>
                <a:ext uri="{FF2B5EF4-FFF2-40B4-BE49-F238E27FC236}">
                  <a16:creationId xmlns:a16="http://schemas.microsoft.com/office/drawing/2014/main" id="{D8B960E4-093E-BEB2-EAA4-B4C51C950E40}"/>
                </a:ext>
              </a:extLst>
            </p:cNvPr>
            <p:cNvCxnSpPr>
              <a:stCxn id="74" idx="4"/>
              <a:endCxn id="77" idx="0"/>
            </p:cNvCxnSpPr>
            <p:nvPr/>
          </p:nvCxnSpPr>
          <p:spPr>
            <a:xfrm>
              <a:off x="8156925" y="4958650"/>
              <a:ext cx="0" cy="412572"/>
            </a:xfrm>
            <a:prstGeom prst="line">
              <a:avLst/>
            </a:prstGeom>
            <a:ln w="1905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6" name="椭圆 75">
              <a:extLst>
                <a:ext uri="{FF2B5EF4-FFF2-40B4-BE49-F238E27FC236}">
                  <a16:creationId xmlns:a16="http://schemas.microsoft.com/office/drawing/2014/main" id="{DC105CC2-C6F6-2C75-0AC5-7735D15A8EB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120725" y="5371222"/>
              <a:ext cx="396000" cy="3960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lIns="180000" tIns="108000" rIns="180000" bIns="108000" rtlCol="0" anchor="ctr">
              <a:noAutofit/>
            </a:bodyPr>
            <a:lstStyle/>
            <a:p>
              <a:pPr algn="ctr"/>
              <a:r>
                <a: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7" name="椭圆 76">
              <a:extLst>
                <a:ext uri="{FF2B5EF4-FFF2-40B4-BE49-F238E27FC236}">
                  <a16:creationId xmlns:a16="http://schemas.microsoft.com/office/drawing/2014/main" id="{88AE4F27-BD39-55E2-226A-FD201F830E5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58925" y="5371222"/>
              <a:ext cx="396000" cy="3960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lIns="180000" tIns="108000" rIns="180000" bIns="108000" rtlCol="0" anchor="ctr">
              <a:noAutofit/>
            </a:bodyPr>
            <a:lstStyle/>
            <a:p>
              <a:pPr algn="ctr"/>
              <a:r>
                <a: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5</a:t>
              </a: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78" name="直接连接符 77">
              <a:extLst>
                <a:ext uri="{FF2B5EF4-FFF2-40B4-BE49-F238E27FC236}">
                  <a16:creationId xmlns:a16="http://schemas.microsoft.com/office/drawing/2014/main" id="{AF0E3514-D76D-5A4B-41CE-D6CA9945C0F6}"/>
                </a:ext>
              </a:extLst>
            </p:cNvPr>
            <p:cNvCxnSpPr>
              <a:stCxn id="76" idx="6"/>
              <a:endCxn id="77" idx="2"/>
            </p:cNvCxnSpPr>
            <p:nvPr/>
          </p:nvCxnSpPr>
          <p:spPr>
            <a:xfrm>
              <a:off x="7516725" y="5569222"/>
              <a:ext cx="442200" cy="0"/>
            </a:xfrm>
            <a:prstGeom prst="line">
              <a:avLst/>
            </a:prstGeom>
            <a:ln w="31750">
              <a:solidFill>
                <a:schemeClr val="tx1"/>
              </a:solidFill>
              <a:headEnd type="none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9" name="椭圆 78">
              <a:extLst>
                <a:ext uri="{FF2B5EF4-FFF2-40B4-BE49-F238E27FC236}">
                  <a16:creationId xmlns:a16="http://schemas.microsoft.com/office/drawing/2014/main" id="{8ECC9593-2A7F-1817-32BD-8E930547AE1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120725" y="6179794"/>
              <a:ext cx="396000" cy="3960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lIns="180000" tIns="108000" rIns="180000" bIns="108000" rtlCol="0" anchor="ctr">
              <a:noAutofit/>
            </a:bodyPr>
            <a:lstStyle/>
            <a:p>
              <a:pPr algn="ctr"/>
              <a:r>
                <a: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0" name="椭圆 79">
              <a:extLst>
                <a:ext uri="{FF2B5EF4-FFF2-40B4-BE49-F238E27FC236}">
                  <a16:creationId xmlns:a16="http://schemas.microsoft.com/office/drawing/2014/main" id="{5A5A231C-8733-8E0F-FB62-F0858642E53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58925" y="6179794"/>
              <a:ext cx="396000" cy="3960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lIns="180000" tIns="108000" rIns="180000" bIns="108000" rtlCol="0" anchor="ctr">
              <a:noAutofit/>
            </a:bodyPr>
            <a:lstStyle/>
            <a:p>
              <a:pPr algn="ctr"/>
              <a:r>
                <a: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81" name="直接连接符 80">
              <a:extLst>
                <a:ext uri="{FF2B5EF4-FFF2-40B4-BE49-F238E27FC236}">
                  <a16:creationId xmlns:a16="http://schemas.microsoft.com/office/drawing/2014/main" id="{2EB5F73A-7011-A3D7-B07D-941E5026A127}"/>
                </a:ext>
              </a:extLst>
            </p:cNvPr>
            <p:cNvCxnSpPr>
              <a:stCxn id="79" idx="6"/>
              <a:endCxn id="80" idx="2"/>
            </p:cNvCxnSpPr>
            <p:nvPr/>
          </p:nvCxnSpPr>
          <p:spPr>
            <a:xfrm>
              <a:off x="7516725" y="6377794"/>
              <a:ext cx="442200" cy="0"/>
            </a:xfrm>
            <a:prstGeom prst="line">
              <a:avLst/>
            </a:prstGeom>
            <a:ln w="19050">
              <a:solidFill>
                <a:schemeClr val="tx1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直接连接符 81">
              <a:extLst>
                <a:ext uri="{FF2B5EF4-FFF2-40B4-BE49-F238E27FC236}">
                  <a16:creationId xmlns:a16="http://schemas.microsoft.com/office/drawing/2014/main" id="{D0DD83CF-99EE-DDE0-B24D-B6F284CB5FBF}"/>
                </a:ext>
              </a:extLst>
            </p:cNvPr>
            <p:cNvCxnSpPr>
              <a:stCxn id="76" idx="4"/>
              <a:endCxn id="79" idx="0"/>
            </p:cNvCxnSpPr>
            <p:nvPr/>
          </p:nvCxnSpPr>
          <p:spPr>
            <a:xfrm>
              <a:off x="7318725" y="5767222"/>
              <a:ext cx="0" cy="412572"/>
            </a:xfrm>
            <a:prstGeom prst="line">
              <a:avLst/>
            </a:prstGeom>
            <a:ln w="31750">
              <a:solidFill>
                <a:schemeClr val="tx1"/>
              </a:solidFill>
              <a:prstDash val="solid"/>
              <a:headEnd type="none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直接连接符 82">
              <a:extLst>
                <a:ext uri="{FF2B5EF4-FFF2-40B4-BE49-F238E27FC236}">
                  <a16:creationId xmlns:a16="http://schemas.microsoft.com/office/drawing/2014/main" id="{0321C87C-A1EB-5677-6EBA-A14A6751ADEA}"/>
                </a:ext>
              </a:extLst>
            </p:cNvPr>
            <p:cNvCxnSpPr>
              <a:stCxn id="77" idx="4"/>
              <a:endCxn id="80" idx="0"/>
            </p:cNvCxnSpPr>
            <p:nvPr/>
          </p:nvCxnSpPr>
          <p:spPr>
            <a:xfrm>
              <a:off x="8156925" y="5767222"/>
              <a:ext cx="0" cy="412572"/>
            </a:xfrm>
            <a:prstGeom prst="line">
              <a:avLst/>
            </a:prstGeom>
            <a:ln w="31750">
              <a:solidFill>
                <a:schemeClr val="tx1"/>
              </a:solidFill>
              <a:prstDash val="solid"/>
              <a:headEnd type="none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85" name="图形 84">
              <a:extLst>
                <a:ext uri="{FF2B5EF4-FFF2-40B4-BE49-F238E27FC236}">
                  <a16:creationId xmlns:a16="http://schemas.microsoft.com/office/drawing/2014/main" id="{AF1F54C1-0B0E-5A4D-3623-188421A413CE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8053125" y="4536802"/>
              <a:ext cx="2180221" cy="1764000"/>
            </a:xfrm>
            <a:prstGeom prst="rect">
              <a:avLst/>
            </a:prstGeom>
          </p:spPr>
        </p:pic>
        <p:pic>
          <p:nvPicPr>
            <p:cNvPr id="86" name="图形 85">
              <a:extLst>
                <a:ext uri="{FF2B5EF4-FFF2-40B4-BE49-F238E27FC236}">
                  <a16:creationId xmlns:a16="http://schemas.microsoft.com/office/drawing/2014/main" id="{4BC94A52-4F6C-900D-A594-DF82AD9F2209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8053125" y="1989569"/>
              <a:ext cx="2180221" cy="1764000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8" name="文本框 87">
                  <a:extLst>
                    <a:ext uri="{FF2B5EF4-FFF2-40B4-BE49-F238E27FC236}">
                      <a16:creationId xmlns:a16="http://schemas.microsoft.com/office/drawing/2014/main" id="{B7B30E2D-69DE-7BD3-9692-0487FAA1FB22}"/>
                    </a:ext>
                  </a:extLst>
                </p:cNvPr>
                <p:cNvSpPr txBox="1"/>
                <p:nvPr/>
              </p:nvSpPr>
              <p:spPr>
                <a:xfrm>
                  <a:off x="7096399" y="1464739"/>
                  <a:ext cx="1282852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𝐼𝐼𝑋𝑌𝑍𝑍𝐼𝐼</m:t>
                        </m:r>
                      </m:oMath>
                    </m:oMathPara>
                  </a14:m>
                  <a:endParaRPr lang="zh-CN" altLang="en-US" sz="2000" dirty="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mc:Choice>
          <mc:Fallback xmlns="">
            <p:sp>
              <p:nvSpPr>
                <p:cNvPr id="88" name="文本框 87">
                  <a:extLst>
                    <a:ext uri="{FF2B5EF4-FFF2-40B4-BE49-F238E27FC236}">
                      <a16:creationId xmlns:a16="http://schemas.microsoft.com/office/drawing/2014/main" id="{B7B30E2D-69DE-7BD3-9692-0487FAA1FB2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096399" y="1464739"/>
                  <a:ext cx="1282852" cy="400110"/>
                </a:xfrm>
                <a:prstGeom prst="rect">
                  <a:avLst/>
                </a:prstGeom>
                <a:blipFill>
                  <a:blip r:embed="rId1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1" name="文本框 90">
                  <a:extLst>
                    <a:ext uri="{FF2B5EF4-FFF2-40B4-BE49-F238E27FC236}">
                      <a16:creationId xmlns:a16="http://schemas.microsoft.com/office/drawing/2014/main" id="{ED699E4C-BB75-EF43-B6B7-FA3E7DCA98EA}"/>
                    </a:ext>
                  </a:extLst>
                </p:cNvPr>
                <p:cNvSpPr txBox="1"/>
                <p:nvPr/>
              </p:nvSpPr>
              <p:spPr>
                <a:xfrm>
                  <a:off x="7096399" y="4166141"/>
                  <a:ext cx="1282852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𝐼𝐼𝑋𝑌𝑍𝑍𝐼𝐼</m:t>
                        </m:r>
                      </m:oMath>
                    </m:oMathPara>
                  </a14:m>
                  <a:endParaRPr lang="zh-CN" altLang="en-US" sz="2000" dirty="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mc:Choice>
          <mc:Fallback xmlns="">
            <p:sp>
              <p:nvSpPr>
                <p:cNvPr id="91" name="文本框 90">
                  <a:extLst>
                    <a:ext uri="{FF2B5EF4-FFF2-40B4-BE49-F238E27FC236}">
                      <a16:creationId xmlns:a16="http://schemas.microsoft.com/office/drawing/2014/main" id="{ED699E4C-BB75-EF43-B6B7-FA3E7DCA98E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096399" y="4166141"/>
                  <a:ext cx="1282852" cy="400110"/>
                </a:xfrm>
                <a:prstGeom prst="rect">
                  <a:avLst/>
                </a:prstGeom>
                <a:blipFill>
                  <a:blip r:embed="rId1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93" name="直接连接符 92">
            <a:extLst>
              <a:ext uri="{FF2B5EF4-FFF2-40B4-BE49-F238E27FC236}">
                <a16:creationId xmlns:a16="http://schemas.microsoft.com/office/drawing/2014/main" id="{E6ADBCEC-E2FF-A9E4-5FDC-F03DCE32C2C0}"/>
              </a:ext>
            </a:extLst>
          </p:cNvPr>
          <p:cNvCxnSpPr/>
          <p:nvPr/>
        </p:nvCxnSpPr>
        <p:spPr>
          <a:xfrm>
            <a:off x="460744" y="4080114"/>
            <a:ext cx="11270512" cy="0"/>
          </a:xfrm>
          <a:prstGeom prst="line">
            <a:avLst/>
          </a:prstGeom>
          <a:ln w="127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4" name="图形 184">
            <a:extLst>
              <a:ext uri="{FF2B5EF4-FFF2-40B4-BE49-F238E27FC236}">
                <a16:creationId xmlns:a16="http://schemas.microsoft.com/office/drawing/2014/main" id="{3C56C342-A58D-FE39-0EE7-A72C186C0322}"/>
              </a:ext>
            </a:extLst>
          </p:cNvPr>
          <p:cNvPicPr>
            <a:picLocks noChangeAspect="1"/>
          </p:cNvPicPr>
          <p:nvPr/>
        </p:nvPicPr>
        <p:blipFill>
          <a:blip r:embed="rId18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10551251" y="5142730"/>
            <a:ext cx="638821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142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173EC0E-05D8-AE3F-731D-1E463F54987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/>
              <a:t>Methods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394583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A7661D8F-8899-DA5A-A0BF-A387BCBDA9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编译框架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CFB3F31A-A0AA-621D-BA29-D4CD30709E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CN" dirty="0" err="1"/>
              <a:t>PauliForest</a:t>
            </a:r>
            <a:endParaRPr lang="en-US" altLang="zh-CN" dirty="0"/>
          </a:p>
          <a:p>
            <a:pPr lvl="1"/>
            <a:r>
              <a:rPr lang="en-US" altLang="zh-CN" dirty="0"/>
              <a:t>Qubit mapping: </a:t>
            </a:r>
            <a:r>
              <a:rPr lang="zh-CN" altLang="en-US" dirty="0"/>
              <a:t>生成逻辑比特到物理比特的映射</a:t>
            </a:r>
            <a:endParaRPr lang="en-US" altLang="zh-CN" dirty="0"/>
          </a:p>
          <a:p>
            <a:pPr lvl="1"/>
            <a:r>
              <a:rPr lang="en-US" altLang="zh-CN" dirty="0"/>
              <a:t>Tree construction: </a:t>
            </a:r>
            <a:r>
              <a:rPr lang="zh-CN" altLang="en-US" dirty="0"/>
              <a:t>生成量子比特树</a:t>
            </a:r>
            <a:endParaRPr lang="en-US" altLang="zh-CN" dirty="0"/>
          </a:p>
          <a:p>
            <a:pPr lvl="1"/>
            <a:r>
              <a:rPr lang="en-US" altLang="zh-CN" dirty="0"/>
              <a:t>Tree traversal: </a:t>
            </a:r>
            <a:r>
              <a:rPr lang="zh-CN" altLang="en-US" dirty="0"/>
              <a:t>遍历量子比特树，将边转为量子门</a:t>
            </a:r>
            <a:endParaRPr lang="en-US" altLang="zh-CN" dirty="0"/>
          </a:p>
          <a:p>
            <a:pPr marL="0" indent="0">
              <a:buNone/>
            </a:pPr>
            <a:r>
              <a:rPr lang="zh-CN" altLang="en-US" dirty="0"/>
              <a:t>嵌入</a:t>
            </a:r>
            <a:r>
              <a:rPr lang="en-US" altLang="zh-CN" dirty="0" err="1"/>
              <a:t>Paulihedral</a:t>
            </a:r>
            <a:endParaRPr lang="en-US" altLang="zh-CN" dirty="0"/>
          </a:p>
          <a:p>
            <a:pPr lvl="1"/>
            <a:r>
              <a:rPr lang="zh-CN" altLang="en-US" dirty="0"/>
              <a:t>替换</a:t>
            </a:r>
            <a:r>
              <a:rPr lang="en-US" altLang="zh-CN" dirty="0"/>
              <a:t>qubit mapping, circuit synthesis</a:t>
            </a:r>
            <a:r>
              <a:rPr lang="zh-CN" altLang="en-US" dirty="0"/>
              <a:t>模块</a:t>
            </a:r>
            <a:endParaRPr lang="en-US" altLang="zh-CN" dirty="0"/>
          </a:p>
          <a:p>
            <a:pPr lvl="1"/>
            <a:r>
              <a:rPr lang="zh-CN" altLang="en-US" dirty="0"/>
              <a:t>其余模块保持不变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8A75F3C9-1A99-A551-216D-96711618CD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5757" y="3429000"/>
            <a:ext cx="5237366" cy="3286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232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506E3B8-4657-4279-3B83-1B5F0ED982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5527" y="849086"/>
            <a:ext cx="11720945" cy="5367646"/>
          </a:xfrm>
        </p:spPr>
        <p:txBody>
          <a:bodyPr/>
          <a:lstStyle/>
          <a:p>
            <a:pPr marL="0" indent="0">
              <a:buNone/>
            </a:pPr>
            <a:r>
              <a:rPr lang="zh-CN" altLang="en-US" dirty="0"/>
              <a:t>输入：一棵量子比特树</a:t>
            </a:r>
            <a:endParaRPr lang="en-US" altLang="zh-CN" dirty="0"/>
          </a:p>
          <a:p>
            <a:pPr marL="0" indent="0">
              <a:buNone/>
            </a:pPr>
            <a:r>
              <a:rPr lang="zh-CN" altLang="en-US" dirty="0"/>
              <a:t>输出：一个量子线路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1</a:t>
            </a:r>
            <a:r>
              <a:rPr lang="zh-CN" altLang="en-US" dirty="0"/>
              <a:t>）递归遍历子树</a:t>
            </a:r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2</a:t>
            </a:r>
            <a:r>
              <a:rPr lang="zh-CN" altLang="en-US" dirty="0"/>
              <a:t>）计算量子比特深度</a:t>
            </a:r>
            <a:endParaRPr lang="en-US" altLang="zh-CN" dirty="0"/>
          </a:p>
          <a:p>
            <a:pPr lvl="1"/>
            <a:r>
              <a:rPr lang="zh-CN" altLang="en-US" dirty="0"/>
              <a:t>定义：量子比特的深度为作用在该量子比特上的</a:t>
            </a:r>
            <a:br>
              <a:rPr lang="en-US" altLang="zh-CN" dirty="0"/>
            </a:br>
            <a:r>
              <a:rPr lang="zh-CN" altLang="en-US" dirty="0"/>
              <a:t>最后一个量子门的深度</a:t>
            </a:r>
            <a:endParaRPr lang="en-US" altLang="zh-CN" dirty="0"/>
          </a:p>
          <a:p>
            <a:pPr lvl="1"/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3</a:t>
            </a:r>
            <a:r>
              <a:rPr lang="zh-CN" altLang="en-US" dirty="0"/>
              <a:t>）连接根节点和它的子节点</a:t>
            </a:r>
            <a:endParaRPr lang="en-US" altLang="zh-CN" dirty="0"/>
          </a:p>
          <a:p>
            <a:pPr lvl="1"/>
            <a:r>
              <a:rPr lang="zh-CN" altLang="en-US" dirty="0"/>
              <a:t>策略：优先连接深度更浅的子节点</a:t>
            </a:r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EF825014-C550-FA56-0F00-1056F30FBF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11EE5CF9-D73A-3CE9-7B17-A5DE35BAF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C3F8D-CBB6-4D77-B9DA-1B244EAD3A6E}" type="slidenum">
              <a:rPr lang="zh-CN" altLang="en-US" smtClean="0"/>
              <a:t>12</a:t>
            </a:fld>
            <a:endParaRPr lang="zh-CN" altLang="en-US"/>
          </a:p>
        </p:txBody>
      </p:sp>
      <p:sp>
        <p:nvSpPr>
          <p:cNvPr id="7" name="标题 6">
            <a:extLst>
              <a:ext uri="{FF2B5EF4-FFF2-40B4-BE49-F238E27FC236}">
                <a16:creationId xmlns:a16="http://schemas.microsoft.com/office/drawing/2014/main" id="{44D7D8C2-2224-0FCF-4996-127298D056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Tree traversal</a:t>
            </a:r>
            <a:endParaRPr lang="zh-CN" altLang="en-US" dirty="0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B10530FF-CD10-DB14-6430-843508EA5A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8171" y="1596423"/>
            <a:ext cx="3404392" cy="1832577"/>
          </a:xfrm>
          <a:prstGeom prst="rect">
            <a:avLst/>
          </a:prstGeom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AE38C99E-F532-3AE8-905D-5C0543EB7F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4844" y="4114841"/>
            <a:ext cx="1619250" cy="2171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C8B143DC-D1C7-179F-05EF-58704CDE61D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4716" y="4114841"/>
            <a:ext cx="2205015" cy="1995014"/>
          </a:xfrm>
          <a:prstGeom prst="rect">
            <a:avLst/>
          </a:prstGeom>
        </p:spPr>
      </p:pic>
      <p:pic>
        <p:nvPicPr>
          <p:cNvPr id="12" name="图形 184">
            <a:extLst>
              <a:ext uri="{FF2B5EF4-FFF2-40B4-BE49-F238E27FC236}">
                <a16:creationId xmlns:a16="http://schemas.microsoft.com/office/drawing/2014/main" id="{6A0159A1-264A-394B-7AEC-F7D78A583F3A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373400" y="3743263"/>
            <a:ext cx="288000" cy="210988"/>
          </a:xfrm>
          <a:prstGeom prst="rect">
            <a:avLst/>
          </a:prstGeom>
        </p:spPr>
      </p:pic>
      <p:sp>
        <p:nvSpPr>
          <p:cNvPr id="13" name="乘号 12">
            <a:extLst>
              <a:ext uri="{FF2B5EF4-FFF2-40B4-BE49-F238E27FC236}">
                <a16:creationId xmlns:a16="http://schemas.microsoft.com/office/drawing/2014/main" id="{B2C5CD2F-7947-0543-2C8E-495D3B877DCC}"/>
              </a:ext>
            </a:extLst>
          </p:cNvPr>
          <p:cNvSpPr>
            <a:spLocks/>
          </p:cNvSpPr>
          <p:nvPr/>
        </p:nvSpPr>
        <p:spPr>
          <a:xfrm>
            <a:off x="10630034" y="3685032"/>
            <a:ext cx="360000" cy="360000"/>
          </a:xfrm>
          <a:prstGeom prst="mathMultiply">
            <a:avLst>
              <a:gd name="adj1" fmla="val 11974"/>
            </a:avLst>
          </a:prstGeom>
          <a:solidFill>
            <a:schemeClr val="tx1"/>
          </a:solidFill>
        </p:spPr>
        <p:txBody>
          <a:bodyPr wrap="square" rtlCol="0" anchor="ctr">
            <a:spAutoFit/>
          </a:bodyPr>
          <a:lstStyle/>
          <a:p>
            <a:pPr algn="ctr"/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70491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BC0AB61-2FB3-69FF-86A8-05A503E2E9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Tree construction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52D4961C-21DA-E335-7FC1-FDC68516FDA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zh-CN" altLang="en-US" sz="2400" dirty="0"/>
                  <a:t>输入：量子比特连通图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latin typeface="Cambria Math" panose="02040503050406030204" pitchFamily="18" charset="0"/>
                      </a:rPr>
                      <m:t>𝑮</m:t>
                    </m:r>
                    <m:r>
                      <a:rPr lang="en-US" altLang="zh-CN" sz="2400" b="1" i="1" smtClean="0">
                        <a:latin typeface="Cambria Math" panose="02040503050406030204" pitchFamily="18" charset="0"/>
                      </a:rPr>
                      <m:t>=(</m:t>
                    </m:r>
                    <m:r>
                      <a:rPr lang="en-US" altLang="zh-CN" sz="2400" b="1" i="1" smtClean="0">
                        <a:latin typeface="Cambria Math" panose="02040503050406030204" pitchFamily="18" charset="0"/>
                      </a:rPr>
                      <m:t>𝑽</m:t>
                    </m:r>
                    <m:r>
                      <a:rPr lang="en-US" altLang="zh-CN" sz="2400" b="1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sz="2400" b="1" i="1" smtClean="0">
                        <a:latin typeface="Cambria Math" panose="02040503050406030204" pitchFamily="18" charset="0"/>
                      </a:rPr>
                      <m:t>𝑬</m:t>
                    </m:r>
                    <m:r>
                      <a:rPr lang="en-US" altLang="zh-CN" sz="2400" b="1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CN" sz="2400" dirty="0"/>
                  <a:t>, </a:t>
                </a:r>
                <a:r>
                  <a:rPr lang="zh-CN" altLang="en-US" sz="2400" dirty="0"/>
                  <a:t>一个</a:t>
                </a:r>
                <a:r>
                  <a:rPr lang="en-US" altLang="zh-CN" sz="2400" dirty="0"/>
                  <a:t>PE</a:t>
                </a:r>
                <a:r>
                  <a:rPr lang="zh-CN" altLang="en-US" sz="2400" dirty="0"/>
                  <a:t>用到的量子比特的集合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1" i="1" smtClean="0">
                            <a:latin typeface="Cambria Math" panose="02040503050406030204" pitchFamily="18" charset="0"/>
                          </a:rPr>
                          <m:t>𝑽</m:t>
                        </m:r>
                      </m:e>
                      <m:sub>
                        <m:r>
                          <a:rPr lang="en-US" altLang="zh-CN" sz="2400" b="1" i="1" smtClean="0">
                            <a:latin typeface="Cambria Math" panose="02040503050406030204" pitchFamily="18" charset="0"/>
                          </a:rPr>
                          <m:t>𝒑</m:t>
                        </m:r>
                      </m:sub>
                    </m:sSub>
                    <m:r>
                      <a:rPr lang="en-US" altLang="zh-CN" sz="2400" b="1" i="1" smtClean="0">
                        <a:latin typeface="Cambria Math" panose="02040503050406030204" pitchFamily="18" charset="0"/>
                      </a:rPr>
                      <m:t>⊂</m:t>
                    </m:r>
                    <m:r>
                      <a:rPr lang="en-US" altLang="zh-CN" sz="2400" b="1" i="1" smtClean="0">
                        <a:latin typeface="Cambria Math" panose="02040503050406030204" pitchFamily="18" charset="0"/>
                      </a:rPr>
                      <m:t>𝑽</m:t>
                    </m:r>
                  </m:oMath>
                </a14:m>
                <a:endParaRPr lang="en-US" altLang="zh-CN" sz="2400" dirty="0"/>
              </a:p>
              <a:p>
                <a:pPr marL="0" indent="0">
                  <a:buNone/>
                </a:pPr>
                <a:r>
                  <a:rPr lang="zh-CN" altLang="en-US" sz="2400" dirty="0"/>
                  <a:t>输出：一棵覆盖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1" i="1" smtClean="0">
                            <a:latin typeface="Cambria Math" panose="02040503050406030204" pitchFamily="18" charset="0"/>
                          </a:rPr>
                          <m:t>𝑽</m:t>
                        </m:r>
                      </m:e>
                      <m:sub>
                        <m:r>
                          <a:rPr lang="en-US" altLang="zh-CN" sz="2400" b="1" i="1" smtClean="0">
                            <a:latin typeface="Cambria Math" panose="02040503050406030204" pitchFamily="18" charset="0"/>
                          </a:rPr>
                          <m:t>𝒑</m:t>
                        </m:r>
                      </m:sub>
                    </m:sSub>
                  </m:oMath>
                </a14:m>
                <a:r>
                  <a:rPr lang="zh-CN" altLang="en-US" sz="2400" dirty="0"/>
                  <a:t>的</a:t>
                </a:r>
                <a14:m>
                  <m:oMath xmlns:m="http://schemas.openxmlformats.org/officeDocument/2006/math">
                    <m:r>
                      <a:rPr lang="en-US" altLang="zh-CN" sz="2400" i="1">
                        <a:latin typeface="Cambria Math" panose="02040503050406030204" pitchFamily="18" charset="0"/>
                      </a:rPr>
                      <m:t>𝑮</m:t>
                    </m:r>
                  </m:oMath>
                </a14:m>
                <a:r>
                  <a:rPr lang="zh-CN" altLang="en-US" sz="2400" dirty="0"/>
                  <a:t>的生成树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latin typeface="Cambria Math" panose="02040503050406030204" pitchFamily="18" charset="0"/>
                      </a:rPr>
                      <m:t>𝑻</m:t>
                    </m:r>
                  </m:oMath>
                </a14:m>
                <a:endParaRPr lang="en-US" altLang="zh-CN" sz="2400" dirty="0"/>
              </a:p>
              <a:p>
                <a:pPr marL="0" indent="0">
                  <a:buNone/>
                </a:pPr>
                <a:r>
                  <a:rPr lang="en-US" altLang="zh-CN" sz="2400" dirty="0"/>
                  <a:t>1</a:t>
                </a:r>
                <a:r>
                  <a:rPr lang="zh-CN" altLang="en-US" sz="2400" dirty="0"/>
                  <a:t>）从一棵控树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latin typeface="Cambria Math" panose="02040503050406030204" pitchFamily="18" charset="0"/>
                      </a:rPr>
                      <m:t>𝑻</m:t>
                    </m:r>
                  </m:oMath>
                </a14:m>
                <a:r>
                  <a:rPr lang="zh-CN" altLang="en-US" sz="2400" dirty="0"/>
                  <a:t>开始，将位于中心的量子比特加入</a:t>
                </a:r>
                <a14:m>
                  <m:oMath xmlns:m="http://schemas.openxmlformats.org/officeDocument/2006/math">
                    <m:r>
                      <a:rPr lang="en-US" altLang="zh-CN" sz="2400" i="1">
                        <a:latin typeface="Cambria Math" panose="02040503050406030204" pitchFamily="18" charset="0"/>
                      </a:rPr>
                      <m:t>𝑻</m:t>
                    </m:r>
                  </m:oMath>
                </a14:m>
                <a:endParaRPr lang="en-US" altLang="zh-CN" sz="2400" dirty="0"/>
              </a:p>
              <a:p>
                <a:pPr marL="0" indent="0">
                  <a:buNone/>
                </a:pPr>
                <a:r>
                  <a:rPr lang="en-US" altLang="zh-CN" sz="2400" dirty="0"/>
                  <a:t>2</a:t>
                </a:r>
                <a:r>
                  <a:rPr lang="zh-CN" altLang="en-US" sz="2400" dirty="0"/>
                  <a:t>）得到从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latin typeface="Cambria Math" panose="02040503050406030204" pitchFamily="18" charset="0"/>
                      </a:rPr>
                      <m:t>𝑻</m:t>
                    </m:r>
                  </m:oMath>
                </a14:m>
                <a:r>
                  <a:rPr lang="zh-CN" altLang="en-US" sz="2400" dirty="0"/>
                  <a:t>延申出的边，筛选最小化函数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latin typeface="Cambria Math" panose="02040503050406030204" pitchFamily="18" charset="0"/>
                      </a:rPr>
                      <m:t>𝑫</m:t>
                    </m:r>
                  </m:oMath>
                </a14:m>
                <a:r>
                  <a:rPr lang="zh-CN" altLang="en-US" sz="2400" dirty="0"/>
                  <a:t>的边</a:t>
                </a:r>
                <a:endParaRPr lang="en-US" altLang="zh-CN" sz="2400" dirty="0"/>
              </a:p>
              <a:p>
                <a:pPr lvl="1"/>
                <a14:m>
                  <m:oMath xmlns:m="http://schemas.openxmlformats.org/officeDocument/2006/math">
                    <m:r>
                      <a:rPr lang="en-US" altLang="zh-CN" sz="2000" i="1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altLang="zh-CN" sz="200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en-US" altLang="zh-CN" sz="2000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altLang="zh-CN" sz="2000" i="1">
                        <a:latin typeface="Cambria Math" panose="02040503050406030204" pitchFamily="18" charset="0"/>
                      </a:rPr>
                      <m:t>)=</m:t>
                    </m:r>
                    <m:nary>
                      <m:naryPr>
                        <m:chr m:val="∑"/>
                        <m:supHide m:val="on"/>
                        <m:ctrlPr>
                          <a:rPr lang="zh-CN" altLang="en-US" sz="200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𝑣</m:t>
                        </m:r>
                        <m:r>
                          <a:rPr lang="en-US" altLang="zh-CN" sz="2000" i="1" smtClean="0">
                            <a:latin typeface="Cambria Math" panose="02040503050406030204" pitchFamily="18" charset="0"/>
                          </a:rPr>
                          <m:t>∈</m:t>
                        </m:r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  <m:r>
                          <a:rPr lang="en-US" altLang="zh-CN" sz="2000" i="1" smtClean="0">
                            <a:latin typeface="Cambria Math" panose="02040503050406030204" pitchFamily="18" charset="0"/>
                          </a:rPr>
                          <m:t>∖</m:t>
                        </m:r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US" altLang="zh-CN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sub>
                      <m:sup/>
                      <m:e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(</m:t>
                        </m:r>
                        <m:func>
                          <m:funcPr>
                            <m:ctrlPr>
                              <a:rPr lang="en-US" altLang="zh-CN" sz="200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altLang="zh-CN" sz="2000" i="1" smtClean="0"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CN" sz="2000" i="0" smtClean="0">
                                    <a:latin typeface="Cambria Math" panose="02040503050406030204" pitchFamily="18" charset="0"/>
                                  </a:rPr>
                                  <m:t>min</m:t>
                                </m:r>
                              </m:e>
                              <m:lim>
                                <m:sSup>
                                  <m:sSupPr>
                                    <m:ctrlPr>
                                      <a:rPr lang="en-US" altLang="zh-CN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altLang="zh-CN" sz="2000" i="1"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  <m:sup>
                                    <m:r>
                                      <a:rPr lang="en-US" altLang="zh-CN" sz="2000" i="1"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p>
                                <m:r>
                                  <a:rPr lang="en-US" altLang="zh-CN" sz="2000" i="1" smtClean="0">
                                    <a:latin typeface="Cambria Math" panose="02040503050406030204" pitchFamily="18" charset="0"/>
                                  </a:rPr>
                                  <m:t>∈</m:t>
                                </m:r>
                                <m:r>
                                  <a:rPr lang="en-US" altLang="zh-CN" sz="2000" i="1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sSub>
                                  <m:sSubPr>
                                    <m:ctrlPr>
                                      <a:rPr lang="en-US" altLang="zh-CN" sz="20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000" i="1">
                                        <a:latin typeface="Cambria Math" panose="02040503050406030204" pitchFamily="18" charset="0"/>
                                      </a:rPr>
                                      <m:t>𝑉</m:t>
                                    </m:r>
                                  </m:e>
                                  <m:sub>
                                    <m:r>
                                      <a:rPr lang="en-US" altLang="zh-CN" sz="2000" i="1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</m:lim>
                            </m:limLow>
                          </m:fName>
                          <m:e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𝑀</m:t>
                            </m:r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’)</m:t>
                            </m:r>
                          </m:e>
                        </m:func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endParaRPr lang="en-US" altLang="zh-CN" sz="2000" dirty="0"/>
              </a:p>
              <a:p>
                <a:pPr lvl="1"/>
                <a:endParaRPr lang="en-US" altLang="zh-CN" sz="2000" dirty="0"/>
              </a:p>
              <a:p>
                <a:pPr marL="0" indent="0">
                  <a:buNone/>
                </a:pPr>
                <a:r>
                  <a:rPr lang="en-US" altLang="zh-CN" sz="2400" dirty="0"/>
                  <a:t>3</a:t>
                </a:r>
                <a:r>
                  <a:rPr lang="zh-CN" altLang="en-US" sz="2400" dirty="0"/>
                  <a:t>）筛选最小化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latin typeface="Cambria Math" panose="02040503050406030204" pitchFamily="18" charset="0"/>
                      </a:rPr>
                      <m:t>𝑻𝒓𝒂𝒗𝒆𝒓𝒔𝒂𝒍</m:t>
                    </m:r>
                    <m:r>
                      <a:rPr lang="en-US" altLang="zh-CN" sz="2400" b="1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sz="2400" b="1" i="1" smtClean="0">
                        <a:latin typeface="Cambria Math" panose="02040503050406030204" pitchFamily="18" charset="0"/>
                      </a:rPr>
                      <m:t>𝑻</m:t>
                    </m:r>
                    <m:r>
                      <a:rPr lang="en-US" altLang="zh-CN" sz="2400" b="1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zh-CN" altLang="en-US" sz="2400" dirty="0"/>
                  <a:t>的边，将其加入</a:t>
                </a:r>
                <a14:m>
                  <m:oMath xmlns:m="http://schemas.openxmlformats.org/officeDocument/2006/math">
                    <m:r>
                      <a:rPr lang="en-US" altLang="zh-CN" sz="2400" i="1">
                        <a:latin typeface="Cambria Math" panose="02040503050406030204" pitchFamily="18" charset="0"/>
                      </a:rPr>
                      <m:t>𝑻</m:t>
                    </m:r>
                  </m:oMath>
                </a14:m>
                <a:endParaRPr lang="en-US" altLang="zh-CN" sz="2400" dirty="0"/>
              </a:p>
              <a:p>
                <a:pPr marL="0" indent="0">
                  <a:buNone/>
                </a:pPr>
                <a:r>
                  <a:rPr lang="en-US" altLang="zh-CN" sz="2400" dirty="0"/>
                  <a:t>4</a:t>
                </a:r>
                <a:r>
                  <a:rPr lang="zh-CN" altLang="en-US" sz="2400" dirty="0"/>
                  <a:t>）如果</a:t>
                </a:r>
                <a14:m>
                  <m:oMath xmlns:m="http://schemas.openxmlformats.org/officeDocument/2006/math">
                    <m:r>
                      <a:rPr lang="en-US" altLang="zh-CN" sz="2400" i="1" smtClean="0">
                        <a:latin typeface="Cambria Math" panose="02040503050406030204" pitchFamily="18" charset="0"/>
                      </a:rPr>
                      <m:t>𝑻</m:t>
                    </m:r>
                  </m:oMath>
                </a14:m>
                <a:r>
                  <a:rPr lang="zh-CN" altLang="en-US" sz="2400" dirty="0"/>
                  <a:t>覆盖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𝑽</m:t>
                        </m:r>
                      </m:e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𝒑</m:t>
                        </m:r>
                      </m:sub>
                    </m:sSub>
                  </m:oMath>
                </a14:m>
                <a:r>
                  <a:rPr lang="zh-CN" altLang="en-US" sz="2400" dirty="0"/>
                  <a:t>，返回，否则返回</a:t>
                </a:r>
                <a:r>
                  <a:rPr lang="en-US" altLang="zh-CN" sz="2400" dirty="0"/>
                  <a:t>2</a:t>
                </a:r>
                <a:r>
                  <a:rPr lang="zh-CN" altLang="en-US" sz="2400" dirty="0"/>
                  <a:t>）</a:t>
                </a:r>
                <a:endParaRPr lang="en-US" altLang="zh-CN" sz="2400" dirty="0"/>
              </a:p>
              <a:p>
                <a:endParaRPr lang="en-US" altLang="zh-CN" sz="2400" dirty="0"/>
              </a:p>
              <a:p>
                <a:endParaRPr lang="en-US" altLang="zh-CN" sz="2400" dirty="0"/>
              </a:p>
              <a:p>
                <a:endParaRPr lang="zh-CN" altLang="en-US" sz="2400" dirty="0"/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52D4961C-21DA-E335-7FC1-FDC68516FDA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832" t="-147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8BF0C6A8-AAF0-9B69-B780-FE7C078BE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C3F8D-CBB6-4D77-B9DA-1B244EAD3A6E}" type="slidenum">
              <a:rPr lang="zh-CN" altLang="en-US" smtClean="0"/>
              <a:t>13</a:t>
            </a:fld>
            <a:endParaRPr lang="zh-CN" altLang="en-US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17311648-1D62-E7AF-DA65-E61EC1B53A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2670" y="1514676"/>
            <a:ext cx="3193257" cy="1564907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DA265538-8C3F-3980-7C5E-E7D77417FE3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8040" y="3429000"/>
            <a:ext cx="2683611" cy="3285595"/>
          </a:xfrm>
          <a:prstGeom prst="rect">
            <a:avLst/>
          </a:prstGeom>
        </p:spPr>
      </p:pic>
      <p:pic>
        <p:nvPicPr>
          <p:cNvPr id="10" name="图形 184">
            <a:extLst>
              <a:ext uri="{FF2B5EF4-FFF2-40B4-BE49-F238E27FC236}">
                <a16:creationId xmlns:a16="http://schemas.microsoft.com/office/drawing/2014/main" id="{FE1F418E-BA9B-CA22-8CF1-A20E688C8842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098939" y="2191635"/>
            <a:ext cx="288000" cy="210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687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1456F29-B961-63F0-A5B3-B3BFE09357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Qubit mapping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34DE72D1-D4DB-B57C-3F55-EDBA75AF977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:r>
                  <a:rPr lang="zh-CN" altLang="en-US" sz="2000" dirty="0"/>
                  <a:t>输入：量子比特连通图</a:t>
                </a:r>
                <a14:m>
                  <m:oMath xmlns:m="http://schemas.openxmlformats.org/officeDocument/2006/math">
                    <m:r>
                      <a:rPr lang="en-US" altLang="zh-CN" sz="2000" b="1" i="1" smtClean="0">
                        <a:latin typeface="Cambria Math" panose="02040503050406030204" pitchFamily="18" charset="0"/>
                      </a:rPr>
                      <m:t>𝑮</m:t>
                    </m:r>
                  </m:oMath>
                </a14:m>
                <a:r>
                  <a:rPr lang="en-US" altLang="zh-CN" sz="2000" dirty="0"/>
                  <a:t>, PEs</a:t>
                </a:r>
                <a:r>
                  <a:rPr lang="zh-CN" altLang="en-US" sz="2000" dirty="0"/>
                  <a:t>的特征矩阵</a:t>
                </a:r>
                <a:endParaRPr lang="en-US" altLang="zh-CN" sz="2000" dirty="0"/>
              </a:p>
              <a:p>
                <a:pPr marL="0" indent="0">
                  <a:buNone/>
                </a:pPr>
                <a:r>
                  <a:rPr lang="zh-CN" altLang="en-US" sz="2000" dirty="0"/>
                  <a:t>输出：逻辑比特到物理比特的映射</a:t>
                </a:r>
                <a:endParaRPr lang="en-US" altLang="zh-CN" sz="2000" dirty="0"/>
              </a:p>
              <a:p>
                <a:pPr marL="0" indent="0">
                  <a:buNone/>
                </a:pPr>
                <a:endParaRPr lang="en-US" altLang="zh-CN" sz="2000" dirty="0"/>
              </a:p>
              <a:p>
                <a:pPr marL="0" indent="0">
                  <a:buNone/>
                </a:pPr>
                <a:endParaRPr lang="en-US" altLang="zh-CN" sz="2000" dirty="0"/>
              </a:p>
              <a:p>
                <a:pPr marL="0" indent="0">
                  <a:buNone/>
                </a:pPr>
                <a:r>
                  <a:rPr lang="en-US" altLang="zh-CN" sz="2000" dirty="0"/>
                  <a:t>1</a:t>
                </a:r>
                <a:r>
                  <a:rPr lang="zh-CN" altLang="en-US" sz="2000" dirty="0"/>
                  <a:t>）将最频繁使用的逻辑比特映射到</a:t>
                </a:r>
                <a14:m>
                  <m:oMath xmlns:m="http://schemas.openxmlformats.org/officeDocument/2006/math">
                    <m:r>
                      <a:rPr lang="en-US" altLang="zh-CN" sz="2000" b="1" i="1" smtClean="0">
                        <a:latin typeface="Cambria Math" panose="02040503050406030204" pitchFamily="18" charset="0"/>
                      </a:rPr>
                      <m:t>𝑮</m:t>
                    </m:r>
                  </m:oMath>
                </a14:m>
                <a:r>
                  <a:rPr lang="zh-CN" altLang="en-US" sz="2000" dirty="0"/>
                  <a:t>的中心</a:t>
                </a:r>
                <a:endParaRPr lang="en-US" altLang="zh-CN" sz="2000" dirty="0"/>
              </a:p>
              <a:p>
                <a:pPr marL="0" indent="0">
                  <a:buNone/>
                </a:pPr>
                <a:endParaRPr lang="en-US" altLang="zh-CN" sz="2000" dirty="0"/>
              </a:p>
              <a:p>
                <a:pPr marL="0" indent="0">
                  <a:buNone/>
                </a:pPr>
                <a:r>
                  <a:rPr lang="en-US" altLang="zh-CN" sz="2000" dirty="0"/>
                  <a:t>2</a:t>
                </a:r>
                <a:r>
                  <a:rPr lang="zh-CN" altLang="en-US" sz="2000" dirty="0"/>
                  <a:t>）根据逻辑比特的关联度选出下一个被映射的逻辑比特</a:t>
                </a:r>
                <a:endParaRPr lang="en-US" altLang="zh-CN" sz="2000" dirty="0"/>
              </a:p>
              <a:p>
                <a:pPr lvl="1"/>
                <a:endParaRPr lang="en-US" altLang="zh-CN" sz="1800" dirty="0"/>
              </a:p>
              <a:p>
                <a:pPr lvl="1"/>
                <a:endParaRPr lang="en-US" altLang="zh-CN" sz="1800" dirty="0"/>
              </a:p>
              <a:p>
                <a:pPr lvl="1"/>
                <a:endParaRPr lang="en-US" altLang="zh-CN" sz="1800" dirty="0"/>
              </a:p>
              <a:p>
                <a:pPr marL="0" indent="0">
                  <a:buNone/>
                </a:pPr>
                <a:r>
                  <a:rPr lang="en-US" altLang="zh-CN" sz="2000" dirty="0"/>
                  <a:t>3</a:t>
                </a:r>
                <a:r>
                  <a:rPr lang="zh-CN" altLang="en-US" sz="2000" dirty="0"/>
                  <a:t>）映射被选出的逻辑比特，最小化交互代价</a:t>
                </a:r>
                <a:endParaRPr lang="en-US" altLang="zh-CN" sz="2000" dirty="0"/>
              </a:p>
              <a:p>
                <a:pPr lvl="1"/>
                <a:endParaRPr lang="en-US" altLang="zh-CN" sz="1800" dirty="0"/>
              </a:p>
              <a:p>
                <a:pPr lvl="1"/>
                <a:endParaRPr lang="en-US" altLang="zh-CN" sz="1800" dirty="0"/>
              </a:p>
              <a:p>
                <a:pPr lvl="1"/>
                <a:endParaRPr lang="en-US" altLang="zh-CN" sz="1800" dirty="0"/>
              </a:p>
              <a:p>
                <a:pPr marL="0" indent="0">
                  <a:buNone/>
                </a:pPr>
                <a:r>
                  <a:rPr lang="en-US" altLang="zh-CN" sz="2000" dirty="0"/>
                  <a:t>4</a:t>
                </a:r>
                <a:r>
                  <a:rPr lang="zh-CN" altLang="en-US" sz="2000" dirty="0"/>
                  <a:t>）循环</a:t>
                </a:r>
                <a:r>
                  <a:rPr lang="en-US" altLang="zh-CN" sz="2000" dirty="0"/>
                  <a:t>2</a:t>
                </a:r>
                <a:r>
                  <a:rPr lang="zh-CN" altLang="en-US" sz="2000" dirty="0"/>
                  <a:t>）</a:t>
                </a:r>
                <a:r>
                  <a:rPr lang="en-US" altLang="zh-CN" sz="2000" dirty="0"/>
                  <a:t>-3</a:t>
                </a:r>
                <a:r>
                  <a:rPr lang="zh-CN" altLang="en-US" sz="2000" dirty="0"/>
                  <a:t>）直到所有逻辑比特被映射</a:t>
                </a:r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34DE72D1-D4DB-B57C-3F55-EDBA75AF977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572" t="-170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页脚占位符 3">
            <a:extLst>
              <a:ext uri="{FF2B5EF4-FFF2-40B4-BE49-F238E27FC236}">
                <a16:creationId xmlns:a16="http://schemas.microsoft.com/office/drawing/2014/main" id="{3D07AB38-3C94-881F-A61C-DE98E13639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4AFA6A3B-7EEF-246F-4B9B-0EF889A4F4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C3F8D-CBB6-4D77-B9DA-1B244EAD3A6E}" type="slidenum">
              <a:rPr lang="zh-CN" altLang="en-US" smtClean="0"/>
              <a:t>14</a:t>
            </a:fld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7440F9BC-735E-AFDE-EBFD-480A2D2F8A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44157" y="1131830"/>
            <a:ext cx="5061795" cy="2215806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ECBC136F-3202-EA66-6C4C-87913260AE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16658" y="3429000"/>
            <a:ext cx="3216073" cy="708627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9FFF64F9-7821-DC57-79B2-15BF2791DD6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72441" y="4676973"/>
            <a:ext cx="3549188" cy="623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8103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D505587-325B-39FD-6DDD-E3B2117BF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Example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E3A673B-F45B-366C-17EC-B4B1F94AA2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输入</a:t>
            </a:r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输出</a:t>
            </a:r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04B02595-2687-34FD-1ED5-57579F715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0A46C831-7508-C939-C820-7AE8183EDB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C3F8D-CBB6-4D77-B9DA-1B244EAD3A6E}" type="slidenum">
              <a:rPr lang="zh-CN" altLang="en-US" smtClean="0"/>
              <a:t>15</a:t>
            </a:fld>
            <a:endParaRPr lang="zh-CN" altLang="en-US"/>
          </a:p>
        </p:txBody>
      </p:sp>
      <p:pic>
        <p:nvPicPr>
          <p:cNvPr id="6" name="内容占位符 6">
            <a:extLst>
              <a:ext uri="{FF2B5EF4-FFF2-40B4-BE49-F238E27FC236}">
                <a16:creationId xmlns:a16="http://schemas.microsoft.com/office/drawing/2014/main" id="{9EA04B25-101B-5150-C0F3-E0C6E24DD9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9968" y="2642680"/>
            <a:ext cx="9707237" cy="3863299"/>
          </a:xfrm>
          <a:prstGeom prst="rect">
            <a:avLst/>
          </a:prstGeom>
        </p:spPr>
      </p:pic>
      <p:grpSp>
        <p:nvGrpSpPr>
          <p:cNvPr id="8" name="组合 7">
            <a:extLst>
              <a:ext uri="{FF2B5EF4-FFF2-40B4-BE49-F238E27FC236}">
                <a16:creationId xmlns:a16="http://schemas.microsoft.com/office/drawing/2014/main" id="{A9546224-2DC8-434B-0544-2F7CF5D55957}"/>
              </a:ext>
            </a:extLst>
          </p:cNvPr>
          <p:cNvGrpSpPr/>
          <p:nvPr/>
        </p:nvGrpSpPr>
        <p:grpSpPr>
          <a:xfrm>
            <a:off x="3182336" y="890649"/>
            <a:ext cx="1332000" cy="1332000"/>
            <a:chOff x="4927855" y="4693878"/>
            <a:chExt cx="1332000" cy="1332000"/>
          </a:xfrm>
        </p:grpSpPr>
        <p:sp>
          <p:nvSpPr>
            <p:cNvPr id="9" name="椭圆 8">
              <a:extLst>
                <a:ext uri="{FF2B5EF4-FFF2-40B4-BE49-F238E27FC236}">
                  <a16:creationId xmlns:a16="http://schemas.microsoft.com/office/drawing/2014/main" id="{12A4A237-2862-CF40-ADAA-29791A8154F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27855" y="4693878"/>
              <a:ext cx="252000" cy="252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0" name="椭圆 9">
              <a:extLst>
                <a:ext uri="{FF2B5EF4-FFF2-40B4-BE49-F238E27FC236}">
                  <a16:creationId xmlns:a16="http://schemas.microsoft.com/office/drawing/2014/main" id="{75300974-43D6-2ED7-D67B-C7A36693AE7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67855" y="4693878"/>
              <a:ext cx="252000" cy="252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1" name="椭圆 10">
              <a:extLst>
                <a:ext uri="{FF2B5EF4-FFF2-40B4-BE49-F238E27FC236}">
                  <a16:creationId xmlns:a16="http://schemas.microsoft.com/office/drawing/2014/main" id="{CC302CCA-2995-1F67-9E83-D1328E20E72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007855" y="4693878"/>
              <a:ext cx="252000" cy="252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12" name="直接连接符 11">
              <a:extLst>
                <a:ext uri="{FF2B5EF4-FFF2-40B4-BE49-F238E27FC236}">
                  <a16:creationId xmlns:a16="http://schemas.microsoft.com/office/drawing/2014/main" id="{83843E67-CF9D-E58B-F1A3-3ED4AB8CC605}"/>
                </a:ext>
              </a:extLst>
            </p:cNvPr>
            <p:cNvCxnSpPr>
              <a:stCxn id="9" idx="6"/>
              <a:endCxn id="10" idx="2"/>
            </p:cNvCxnSpPr>
            <p:nvPr/>
          </p:nvCxnSpPr>
          <p:spPr>
            <a:xfrm>
              <a:off x="5179855" y="4819878"/>
              <a:ext cx="288000" cy="0"/>
            </a:xfrm>
            <a:prstGeom prst="line">
              <a:avLst/>
            </a:prstGeom>
            <a:ln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9D619E72-2235-A1EC-1984-3E78D172380C}"/>
                </a:ext>
              </a:extLst>
            </p:cNvPr>
            <p:cNvCxnSpPr>
              <a:stCxn id="10" idx="6"/>
              <a:endCxn id="11" idx="2"/>
            </p:cNvCxnSpPr>
            <p:nvPr/>
          </p:nvCxnSpPr>
          <p:spPr>
            <a:xfrm>
              <a:off x="5719855" y="4819878"/>
              <a:ext cx="288000" cy="0"/>
            </a:xfrm>
            <a:prstGeom prst="line">
              <a:avLst/>
            </a:prstGeom>
            <a:ln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椭圆 13">
              <a:extLst>
                <a:ext uri="{FF2B5EF4-FFF2-40B4-BE49-F238E27FC236}">
                  <a16:creationId xmlns:a16="http://schemas.microsoft.com/office/drawing/2014/main" id="{55A1219C-BF62-1424-D855-1C3D416DB48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27855" y="5233878"/>
              <a:ext cx="252000" cy="252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5" name="椭圆 14">
              <a:extLst>
                <a:ext uri="{FF2B5EF4-FFF2-40B4-BE49-F238E27FC236}">
                  <a16:creationId xmlns:a16="http://schemas.microsoft.com/office/drawing/2014/main" id="{4C56C3C5-0089-47B5-A475-75E37575345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67855" y="5233878"/>
              <a:ext cx="252000" cy="252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6" name="椭圆 15">
              <a:extLst>
                <a:ext uri="{FF2B5EF4-FFF2-40B4-BE49-F238E27FC236}">
                  <a16:creationId xmlns:a16="http://schemas.microsoft.com/office/drawing/2014/main" id="{771F1BB0-1695-B1E4-B800-7E862832D8F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007855" y="5233878"/>
              <a:ext cx="252000" cy="252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id="{7E855F08-ED4D-A7A1-E9A6-3A2A09BF5646}"/>
                </a:ext>
              </a:extLst>
            </p:cNvPr>
            <p:cNvCxnSpPr>
              <a:stCxn id="14" idx="6"/>
              <a:endCxn id="15" idx="2"/>
            </p:cNvCxnSpPr>
            <p:nvPr/>
          </p:nvCxnSpPr>
          <p:spPr>
            <a:xfrm>
              <a:off x="5179855" y="5359878"/>
              <a:ext cx="288000" cy="0"/>
            </a:xfrm>
            <a:prstGeom prst="line">
              <a:avLst/>
            </a:prstGeom>
            <a:ln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>
              <a:extLst>
                <a:ext uri="{FF2B5EF4-FFF2-40B4-BE49-F238E27FC236}">
                  <a16:creationId xmlns:a16="http://schemas.microsoft.com/office/drawing/2014/main" id="{AE4680AA-9071-96B9-CDDF-4F3370905797}"/>
                </a:ext>
              </a:extLst>
            </p:cNvPr>
            <p:cNvCxnSpPr>
              <a:stCxn id="15" idx="6"/>
              <a:endCxn id="16" idx="2"/>
            </p:cNvCxnSpPr>
            <p:nvPr/>
          </p:nvCxnSpPr>
          <p:spPr>
            <a:xfrm>
              <a:off x="5719855" y="5359878"/>
              <a:ext cx="288000" cy="0"/>
            </a:xfrm>
            <a:prstGeom prst="line">
              <a:avLst/>
            </a:prstGeom>
            <a:ln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>
              <a:extLst>
                <a:ext uri="{FF2B5EF4-FFF2-40B4-BE49-F238E27FC236}">
                  <a16:creationId xmlns:a16="http://schemas.microsoft.com/office/drawing/2014/main" id="{F0EBDFCC-59ED-84FD-5032-D2499EE80F4D}"/>
                </a:ext>
              </a:extLst>
            </p:cNvPr>
            <p:cNvCxnSpPr>
              <a:stCxn id="9" idx="4"/>
              <a:endCxn id="14" idx="0"/>
            </p:cNvCxnSpPr>
            <p:nvPr/>
          </p:nvCxnSpPr>
          <p:spPr>
            <a:xfrm>
              <a:off x="5053855" y="4945878"/>
              <a:ext cx="0" cy="288000"/>
            </a:xfrm>
            <a:prstGeom prst="line">
              <a:avLst/>
            </a:prstGeom>
            <a:ln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>
              <a:extLst>
                <a:ext uri="{FF2B5EF4-FFF2-40B4-BE49-F238E27FC236}">
                  <a16:creationId xmlns:a16="http://schemas.microsoft.com/office/drawing/2014/main" id="{7BF81F84-DE7F-663C-798E-C651DCACC8B3}"/>
                </a:ext>
              </a:extLst>
            </p:cNvPr>
            <p:cNvCxnSpPr>
              <a:stCxn id="10" idx="4"/>
              <a:endCxn id="15" idx="0"/>
            </p:cNvCxnSpPr>
            <p:nvPr/>
          </p:nvCxnSpPr>
          <p:spPr>
            <a:xfrm>
              <a:off x="5593855" y="4945878"/>
              <a:ext cx="0" cy="288000"/>
            </a:xfrm>
            <a:prstGeom prst="line">
              <a:avLst/>
            </a:prstGeom>
            <a:ln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>
              <a:extLst>
                <a:ext uri="{FF2B5EF4-FFF2-40B4-BE49-F238E27FC236}">
                  <a16:creationId xmlns:a16="http://schemas.microsoft.com/office/drawing/2014/main" id="{D3F01036-DB24-4762-FD0A-9B221F4C4F65}"/>
                </a:ext>
              </a:extLst>
            </p:cNvPr>
            <p:cNvCxnSpPr>
              <a:stCxn id="11" idx="4"/>
              <a:endCxn id="16" idx="0"/>
            </p:cNvCxnSpPr>
            <p:nvPr/>
          </p:nvCxnSpPr>
          <p:spPr>
            <a:xfrm>
              <a:off x="6133855" y="4945878"/>
              <a:ext cx="0" cy="288000"/>
            </a:xfrm>
            <a:prstGeom prst="line">
              <a:avLst/>
            </a:prstGeom>
            <a:ln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椭圆 21">
              <a:extLst>
                <a:ext uri="{FF2B5EF4-FFF2-40B4-BE49-F238E27FC236}">
                  <a16:creationId xmlns:a16="http://schemas.microsoft.com/office/drawing/2014/main" id="{F8F76F91-8642-C94F-8DEB-241385A979E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27855" y="5773878"/>
              <a:ext cx="252000" cy="252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3" name="椭圆 22">
              <a:extLst>
                <a:ext uri="{FF2B5EF4-FFF2-40B4-BE49-F238E27FC236}">
                  <a16:creationId xmlns:a16="http://schemas.microsoft.com/office/drawing/2014/main" id="{C6A1C73C-46C1-EFF0-8A3C-2343BD685C9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67855" y="5773878"/>
              <a:ext cx="252000" cy="252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4" name="椭圆 23">
              <a:extLst>
                <a:ext uri="{FF2B5EF4-FFF2-40B4-BE49-F238E27FC236}">
                  <a16:creationId xmlns:a16="http://schemas.microsoft.com/office/drawing/2014/main" id="{0DACDAC1-4C05-C54D-D4C9-EAC041EABF9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007855" y="5773878"/>
              <a:ext cx="252000" cy="252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25" name="直接连接符 24">
              <a:extLst>
                <a:ext uri="{FF2B5EF4-FFF2-40B4-BE49-F238E27FC236}">
                  <a16:creationId xmlns:a16="http://schemas.microsoft.com/office/drawing/2014/main" id="{9370009D-D9C8-5181-F499-FE86A2D3CFA5}"/>
                </a:ext>
              </a:extLst>
            </p:cNvPr>
            <p:cNvCxnSpPr>
              <a:stCxn id="22" idx="6"/>
              <a:endCxn id="23" idx="2"/>
            </p:cNvCxnSpPr>
            <p:nvPr/>
          </p:nvCxnSpPr>
          <p:spPr>
            <a:xfrm>
              <a:off x="5179855" y="5899878"/>
              <a:ext cx="288000" cy="0"/>
            </a:xfrm>
            <a:prstGeom prst="line">
              <a:avLst/>
            </a:prstGeom>
            <a:ln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>
              <a:extLst>
                <a:ext uri="{FF2B5EF4-FFF2-40B4-BE49-F238E27FC236}">
                  <a16:creationId xmlns:a16="http://schemas.microsoft.com/office/drawing/2014/main" id="{F17769B6-AF69-6EF5-09DF-9FD4759FF3B0}"/>
                </a:ext>
              </a:extLst>
            </p:cNvPr>
            <p:cNvCxnSpPr>
              <a:stCxn id="23" idx="6"/>
              <a:endCxn id="24" idx="2"/>
            </p:cNvCxnSpPr>
            <p:nvPr/>
          </p:nvCxnSpPr>
          <p:spPr>
            <a:xfrm>
              <a:off x="5719855" y="5899878"/>
              <a:ext cx="288000" cy="0"/>
            </a:xfrm>
            <a:prstGeom prst="line">
              <a:avLst/>
            </a:prstGeom>
            <a:ln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>
              <a:extLst>
                <a:ext uri="{FF2B5EF4-FFF2-40B4-BE49-F238E27FC236}">
                  <a16:creationId xmlns:a16="http://schemas.microsoft.com/office/drawing/2014/main" id="{DEFD125F-3E7A-646B-434A-CCC8530D3A5B}"/>
                </a:ext>
              </a:extLst>
            </p:cNvPr>
            <p:cNvCxnSpPr>
              <a:stCxn id="14" idx="4"/>
              <a:endCxn id="22" idx="0"/>
            </p:cNvCxnSpPr>
            <p:nvPr/>
          </p:nvCxnSpPr>
          <p:spPr>
            <a:xfrm>
              <a:off x="5053855" y="5485878"/>
              <a:ext cx="0" cy="288000"/>
            </a:xfrm>
            <a:prstGeom prst="line">
              <a:avLst/>
            </a:prstGeom>
            <a:ln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>
              <a:extLst>
                <a:ext uri="{FF2B5EF4-FFF2-40B4-BE49-F238E27FC236}">
                  <a16:creationId xmlns:a16="http://schemas.microsoft.com/office/drawing/2014/main" id="{753E941D-DD1E-8009-CAC5-F6AE997EF358}"/>
                </a:ext>
              </a:extLst>
            </p:cNvPr>
            <p:cNvCxnSpPr>
              <a:stCxn id="15" idx="4"/>
              <a:endCxn id="23" idx="0"/>
            </p:cNvCxnSpPr>
            <p:nvPr/>
          </p:nvCxnSpPr>
          <p:spPr>
            <a:xfrm>
              <a:off x="5593855" y="5485878"/>
              <a:ext cx="0" cy="288000"/>
            </a:xfrm>
            <a:prstGeom prst="line">
              <a:avLst/>
            </a:prstGeom>
            <a:ln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>
              <a:extLst>
                <a:ext uri="{FF2B5EF4-FFF2-40B4-BE49-F238E27FC236}">
                  <a16:creationId xmlns:a16="http://schemas.microsoft.com/office/drawing/2014/main" id="{0707ACD9-ECC6-6A91-490A-5F6FAE6355C8}"/>
                </a:ext>
              </a:extLst>
            </p:cNvPr>
            <p:cNvCxnSpPr>
              <a:cxnSpLocks/>
              <a:stCxn id="16" idx="4"/>
              <a:endCxn id="24" idx="0"/>
            </p:cNvCxnSpPr>
            <p:nvPr/>
          </p:nvCxnSpPr>
          <p:spPr>
            <a:xfrm>
              <a:off x="6133855" y="5485878"/>
              <a:ext cx="0" cy="288000"/>
            </a:xfrm>
            <a:prstGeom prst="line">
              <a:avLst/>
            </a:prstGeom>
            <a:ln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1" name="图片 30">
            <a:extLst>
              <a:ext uri="{FF2B5EF4-FFF2-40B4-BE49-F238E27FC236}">
                <a16:creationId xmlns:a16="http://schemas.microsoft.com/office/drawing/2014/main" id="{4D92888A-1E7A-660C-61B5-494C5FD074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59709" y="927586"/>
            <a:ext cx="4564221" cy="1295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432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0A177DA-DC60-1055-6ACB-2A210F3B66D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/>
              <a:t>Result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034008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AF06E22-8B1E-2237-6642-2DC1650862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Result 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DC6B7F1-7A1E-8E69-1E52-E3351F08A2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Comparisons: </a:t>
            </a:r>
            <a:r>
              <a:rPr lang="en-US" altLang="zh-CN" dirty="0" err="1"/>
              <a:t>Paulihedral</a:t>
            </a:r>
            <a:r>
              <a:rPr lang="en-US" altLang="zh-CN" dirty="0"/>
              <a:t>,</a:t>
            </a:r>
            <a:r>
              <a:rPr lang="zh-CN" altLang="en-US" dirty="0"/>
              <a:t> </a:t>
            </a:r>
            <a:r>
              <a:rPr lang="en-US" altLang="zh-CN" dirty="0" err="1"/>
              <a:t>PauliSimp</a:t>
            </a:r>
            <a:r>
              <a:rPr lang="en-US" altLang="zh-CN" dirty="0"/>
              <a:t>, </a:t>
            </a:r>
            <a:r>
              <a:rPr lang="en-US" altLang="zh-CN" dirty="0" err="1"/>
              <a:t>UCCSynthesis</a:t>
            </a:r>
            <a:endParaRPr lang="en-US" altLang="zh-CN" dirty="0"/>
          </a:p>
          <a:p>
            <a:r>
              <a:rPr lang="zh-CN" altLang="en-US" dirty="0"/>
              <a:t>结论：</a:t>
            </a:r>
            <a:r>
              <a:rPr lang="en-US" altLang="zh-CN" dirty="0"/>
              <a:t> </a:t>
            </a:r>
            <a:r>
              <a:rPr lang="en-US" altLang="zh-CN" dirty="0" err="1"/>
              <a:t>PauliForest</a:t>
            </a:r>
            <a:r>
              <a:rPr lang="en-US" altLang="zh-CN" dirty="0"/>
              <a:t>&lt; </a:t>
            </a:r>
            <a:r>
              <a:rPr lang="en-US" altLang="zh-CN" dirty="0" err="1"/>
              <a:t>Paulihedral</a:t>
            </a:r>
            <a:r>
              <a:rPr lang="en-US" altLang="zh-CN" dirty="0"/>
              <a:t>&lt;opt(</a:t>
            </a:r>
            <a:r>
              <a:rPr lang="en-US" altLang="zh-CN" dirty="0" err="1"/>
              <a:t>PauliSimp</a:t>
            </a:r>
            <a:r>
              <a:rPr lang="en-US" altLang="zh-CN" dirty="0"/>
              <a:t>, </a:t>
            </a:r>
            <a:r>
              <a:rPr lang="en-US" altLang="zh-CN" dirty="0" err="1"/>
              <a:t>UCCSynthesis</a:t>
            </a:r>
            <a:r>
              <a:rPr lang="en-US" altLang="zh-CN" dirty="0"/>
              <a:t>)</a:t>
            </a:r>
            <a:endParaRPr lang="zh-CN" altLang="en-US" dirty="0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902CCB75-A6E3-CF01-FBFB-14FCCAB4CC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2FFE2555-3970-077A-ABA7-42C6348523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C3F8D-CBB6-4D77-B9DA-1B244EAD3A6E}" type="slidenum">
              <a:rPr lang="zh-CN" altLang="en-US" smtClean="0"/>
              <a:t>17</a:t>
            </a:fld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ED6D0DEF-B417-B59D-456C-0DF17ADB43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1306" y="2140168"/>
            <a:ext cx="5329294" cy="3552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7449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wrap="square">
        <a:spAutoFit/>
      </a:bodyPr>
      <a:lstStyle>
        <a:defPPr>
          <a:defRPr dirty="0" smtClean="0">
            <a:latin typeface="微软雅黑" pitchFamily="34" charset="-122"/>
            <a:ea typeface="微软雅黑" pitchFamily="34" charset="-122"/>
          </a:defRPr>
        </a:defPPr>
      </a:lstStyle>
    </a:spDef>
    <a:txDef>
      <a:spPr>
        <a:noFill/>
      </a:spPr>
      <a:bodyPr wrap="none" rtlCol="0">
        <a:spAutoFit/>
      </a:bodyPr>
      <a:lstStyle>
        <a:defPPr algn="l"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wsh答辩" id="{04017E27-01F6-4C48-BB9D-DAB75066864B}" vid="{0642D14E-0680-BF47-9FE6-EE2E04DFE772}"/>
    </a:ext>
  </a:extLst>
</a:theme>
</file>

<file path=ppt/theme/theme2.xml><?xml version="1.0" encoding="utf-8"?>
<a:theme xmlns:a="http://schemas.openxmlformats.org/drawingml/2006/main" name="毕设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Arial Black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sh答辩" id="{04017E27-01F6-4C48-BB9D-DAB75066864B}" vid="{A580D086-0C03-CD49-BF00-8BBA58F514D6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1_Office 主题​​</Template>
  <TotalTime>2522</TotalTime>
  <Words>1273</Words>
  <Application>Microsoft Office PowerPoint</Application>
  <PresentationFormat>宽屏</PresentationFormat>
  <Paragraphs>219</Paragraphs>
  <Slides>17</Slides>
  <Notes>15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17</vt:i4>
      </vt:variant>
    </vt:vector>
  </HeadingPairs>
  <TitlesOfParts>
    <vt:vector size="24" baseType="lpstr">
      <vt:lpstr>等线</vt:lpstr>
      <vt:lpstr>微软雅黑</vt:lpstr>
      <vt:lpstr>Arial</vt:lpstr>
      <vt:lpstr>Cambria Math</vt:lpstr>
      <vt:lpstr>Wingdings</vt:lpstr>
      <vt:lpstr>1_Office 主题​​</vt:lpstr>
      <vt:lpstr>毕设</vt:lpstr>
      <vt:lpstr>量子组专题报告</vt:lpstr>
      <vt:lpstr>报告内容</vt:lpstr>
      <vt:lpstr>PauliForest: Connectivity-Aware Synthesis and Pauli-Oriented Qubit Mapping for Near Term Quantum Simulation</vt:lpstr>
      <vt:lpstr>背景介绍</vt:lpstr>
      <vt:lpstr>Quantum simulation kernel</vt:lpstr>
      <vt:lpstr>Paulihedral编译框架</vt:lpstr>
      <vt:lpstr>PE的线路合成-1</vt:lpstr>
      <vt:lpstr>PE的线路合成-2</vt:lpstr>
      <vt:lpstr>量子比特映射</vt:lpstr>
      <vt:lpstr>Methods</vt:lpstr>
      <vt:lpstr>编译框架</vt:lpstr>
      <vt:lpstr>Tree traversal</vt:lpstr>
      <vt:lpstr>Tree construction</vt:lpstr>
      <vt:lpstr>Qubit mapping</vt:lpstr>
      <vt:lpstr>Example</vt:lpstr>
      <vt:lpstr>Result</vt:lpstr>
      <vt:lpstr>Result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无数据模型量化论文分享：ZeroQ</dc:title>
  <dc:creator>x338</dc:creator>
  <cp:lastModifiedBy>永尚 李</cp:lastModifiedBy>
  <cp:revision>23</cp:revision>
  <dcterms:created xsi:type="dcterms:W3CDTF">2023-05-31T05:10:39Z</dcterms:created>
  <dcterms:modified xsi:type="dcterms:W3CDTF">2024-06-25T11:01:55Z</dcterms:modified>
</cp:coreProperties>
</file>