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532" r:id="rId2"/>
    <p:sldId id="528" r:id="rId3"/>
    <p:sldId id="638" r:id="rId4"/>
    <p:sldId id="630" r:id="rId5"/>
    <p:sldId id="389" r:id="rId6"/>
    <p:sldId id="629" r:id="rId7"/>
    <p:sldId id="639" r:id="rId8"/>
    <p:sldId id="631" r:id="rId9"/>
    <p:sldId id="640" r:id="rId10"/>
    <p:sldId id="641" r:id="rId11"/>
    <p:sldId id="614" r:id="rId12"/>
    <p:sldId id="642" r:id="rId13"/>
    <p:sldId id="644" r:id="rId14"/>
    <p:sldId id="572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6.18精读" id="{45DF9A82-82F5-4610-A05A-CE417E38B482}">
          <p14:sldIdLst>
            <p14:sldId id="532"/>
            <p14:sldId id="528"/>
            <p14:sldId id="638"/>
            <p14:sldId id="630"/>
            <p14:sldId id="389"/>
            <p14:sldId id="629"/>
            <p14:sldId id="639"/>
            <p14:sldId id="631"/>
            <p14:sldId id="640"/>
            <p14:sldId id="641"/>
            <p14:sldId id="614"/>
            <p14:sldId id="642"/>
            <p14:sldId id="644"/>
            <p14:sldId id="5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万 嘉诚" initials="万" lastIdx="2" clrIdx="0">
    <p:extLst>
      <p:ext uri="{19B8F6BF-5375-455C-9EA6-DF929625EA0E}">
        <p15:presenceInfo xmlns:p15="http://schemas.microsoft.com/office/powerpoint/2012/main" userId="fd05f492b62f8eb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6464"/>
    <a:srgbClr val="D2D3D7"/>
    <a:srgbClr val="FFFFFF"/>
    <a:srgbClr val="507E32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82" autoAdjust="0"/>
    <p:restoredTop sz="78892" autoAdjust="0"/>
  </p:normalViewPr>
  <p:slideViewPr>
    <p:cSldViewPr snapToGrid="0">
      <p:cViewPr varScale="1">
        <p:scale>
          <a:sx n="67" d="100"/>
          <a:sy n="67" d="100"/>
        </p:scale>
        <p:origin x="144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AC955-ABC6-43D6-AE3F-E89797EECF3A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DCA52-26B5-42E5-8763-EFAADB4971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62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209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343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211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206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714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自底向上逆序遍历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070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读写冲突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67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060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770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132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511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470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801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953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61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1358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88571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基于多源信息的快速多目标追踪优化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4328C59C-BD98-4565-A37F-39BD958DAA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E4BA26A8-79EE-459B-83A5-0F4E7A4842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7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akeng/ASPEN/tree/ASPEN_NeurIPS/" TargetMode="External"/><Relationship Id="rId2" Type="http://schemas.openxmlformats.org/officeDocument/2006/relationships/hyperlink" Target="https://dl.acm.org/doi/abs/10.5555/3666122.3669124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>
          <a:xfrm>
            <a:off x="1646753" y="1955479"/>
            <a:ext cx="8585847" cy="3033964"/>
          </a:xfrm>
        </p:spPr>
        <p:txBody>
          <a:bodyPr anchor="ctr">
            <a:normAutofit/>
          </a:bodyPr>
          <a:lstStyle/>
          <a:p>
            <a:r>
              <a:rPr lang="en-US" altLang="zh-CN" sz="3200" dirty="0"/>
              <a:t>ASPEN: Breaking Operator Barriers for Efficient Parallel Execution of Deep Neural Networks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							</a:t>
            </a:r>
            <a:r>
              <a:rPr lang="en-US" altLang="zh-CN" sz="1800" b="0" dirty="0">
                <a:hlinkClick r:id="rId2"/>
              </a:rPr>
              <a:t>NIPS 2023</a:t>
            </a:r>
            <a:br>
              <a:rPr lang="en-US" altLang="zh-CN" sz="1800" b="0" dirty="0"/>
            </a:br>
            <a:r>
              <a:rPr lang="en-US" altLang="zh-CN" sz="1800" b="0" dirty="0"/>
              <a:t>							</a:t>
            </a:r>
            <a:r>
              <a:rPr lang="en-US" altLang="zh-CN" sz="1800" b="0" dirty="0">
                <a:hlinkClick r:id="rId3"/>
              </a:rPr>
              <a:t>git</a:t>
            </a:r>
            <a:r>
              <a:rPr lang="zh-CN" altLang="en-US" sz="1800" b="0" dirty="0">
                <a:hlinkClick r:id="rId3"/>
              </a:rPr>
              <a:t>库</a:t>
            </a:r>
            <a:endParaRPr lang="en-US" altLang="zh-CN" sz="18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算子间的同步障阻碍了更细粒度的数据并行</a:t>
            </a:r>
            <a:endParaRPr lang="en-US" altLang="zh-CN" dirty="0"/>
          </a:p>
          <a:p>
            <a:pPr lvl="1"/>
            <a:r>
              <a:rPr lang="zh-CN" altLang="en-US" dirty="0"/>
              <a:t>图算融合技术只能缓解而非解决这一问题</a:t>
            </a: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7CA8EB1-0558-2E0E-5CA9-460513D65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33" y="2204076"/>
            <a:ext cx="10310754" cy="27281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挑战</a:t>
            </a:r>
            <a:endParaRPr lang="en-US" altLang="zh-CN" sz="1600" dirty="0"/>
          </a:p>
          <a:p>
            <a:pPr lvl="1"/>
            <a:r>
              <a:rPr lang="zh-CN" altLang="en-US" dirty="0"/>
              <a:t>设计一个</a:t>
            </a:r>
            <a:r>
              <a:rPr lang="en-US" altLang="zh-CN" dirty="0"/>
              <a:t>tile-wise</a:t>
            </a:r>
            <a:r>
              <a:rPr lang="zh-CN" altLang="en-US" dirty="0"/>
              <a:t>的数据流图表达方式</a:t>
            </a:r>
            <a:endParaRPr lang="en-US" altLang="zh-CN" dirty="0"/>
          </a:p>
          <a:p>
            <a:pPr lvl="1"/>
            <a:r>
              <a:rPr lang="zh-CN" altLang="en-US" dirty="0"/>
              <a:t>实现一个可统筹异步并行计算的实时系统</a:t>
            </a:r>
            <a:endParaRPr lang="en-US" altLang="zh-CN" dirty="0"/>
          </a:p>
          <a:p>
            <a:pPr lvl="1"/>
            <a:r>
              <a:rPr lang="zh-CN" altLang="en-US" dirty="0"/>
              <a:t>提供一个异步并行资源间的并发信息交换的解决方案</a:t>
            </a: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6917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基于</a:t>
            </a:r>
            <a:r>
              <a:rPr lang="en-US" altLang="zh-CN" dirty="0"/>
              <a:t>APSEN Graph</a:t>
            </a:r>
            <a:r>
              <a:rPr lang="zh-CN" altLang="en-US" dirty="0"/>
              <a:t>的实时调度系统</a:t>
            </a: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35120D9-984D-599B-D58C-4881DC94A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7" y="2043205"/>
            <a:ext cx="12124545" cy="277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96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0E5CB76-3A83-BD54-7BDC-E1ACCBC3A4D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Automated Parallelism Unit(APU)</a:t>
            </a:r>
            <a:r>
              <a:rPr lang="zh-CN" altLang="en-US" dirty="0"/>
              <a:t>的构建</a:t>
            </a:r>
            <a:endParaRPr lang="en-US" altLang="zh-CN" dirty="0"/>
          </a:p>
          <a:p>
            <a:pPr lvl="1"/>
            <a:r>
              <a:rPr lang="zh-CN" altLang="en-US" dirty="0"/>
              <a:t>从</a:t>
            </a:r>
            <a:r>
              <a:rPr lang="en-US" altLang="zh-CN" dirty="0"/>
              <a:t>output</a:t>
            </a:r>
            <a:r>
              <a:rPr lang="zh-CN" altLang="en-US" dirty="0"/>
              <a:t>张量出发，将其按</a:t>
            </a:r>
            <a:r>
              <a:rPr lang="zh-CN" altLang="en-US" b="1" dirty="0">
                <a:solidFill>
                  <a:srgbClr val="C00000"/>
                </a:solidFill>
              </a:rPr>
              <a:t>经验</a:t>
            </a:r>
            <a:r>
              <a:rPr lang="zh-CN" altLang="en-US" dirty="0"/>
              <a:t>划分为细粒度</a:t>
            </a:r>
            <a:r>
              <a:rPr lang="en-US" altLang="zh-CN" dirty="0"/>
              <a:t>tile</a:t>
            </a:r>
          </a:p>
          <a:p>
            <a:pPr lvl="1"/>
            <a:r>
              <a:rPr lang="zh-CN" altLang="en-US" dirty="0"/>
              <a:t>优先在</a:t>
            </a:r>
            <a:r>
              <a:rPr lang="zh-CN" altLang="en-US" b="1" dirty="0">
                <a:solidFill>
                  <a:srgbClr val="C00000"/>
                </a:solidFill>
              </a:rPr>
              <a:t>列向</a:t>
            </a:r>
            <a:r>
              <a:rPr lang="zh-CN" altLang="en-US" dirty="0"/>
              <a:t>上合并细粒度</a:t>
            </a:r>
            <a:r>
              <a:rPr lang="en-US" altLang="zh-CN" dirty="0"/>
              <a:t>tile</a:t>
            </a:r>
          </a:p>
          <a:p>
            <a:pPr lvl="1"/>
            <a:r>
              <a:rPr lang="zh-CN" altLang="en-US" dirty="0"/>
              <a:t>性能评估，并作进一步合并</a:t>
            </a:r>
            <a:r>
              <a:rPr lang="en-US" altLang="zh-CN" dirty="0"/>
              <a:t>/</a:t>
            </a:r>
            <a:r>
              <a:rPr lang="zh-CN" altLang="en-US" dirty="0"/>
              <a:t>拆分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APSEN Graph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00BA935-8171-5365-2D7A-9E2DD2BA5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69293"/>
            <a:ext cx="12192000" cy="247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23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0E5CB76-3A83-BD54-7BDC-E1ACCBC3A4D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DSE(Distributed Scheduling Engine)</a:t>
            </a:r>
            <a:r>
              <a:rPr lang="zh-CN" altLang="en-US" dirty="0"/>
              <a:t>实时调度计算资源</a:t>
            </a:r>
            <a:endParaRPr lang="en-US" altLang="zh-CN" dirty="0"/>
          </a:p>
          <a:p>
            <a:pPr lvl="1"/>
            <a:r>
              <a:rPr lang="en-US" altLang="zh-CN" dirty="0"/>
              <a:t>APU</a:t>
            </a:r>
            <a:r>
              <a:rPr lang="zh-CN" altLang="en-US" dirty="0"/>
              <a:t>被划分为三种状态：</a:t>
            </a:r>
            <a:r>
              <a:rPr lang="en-US" altLang="zh-CN" dirty="0"/>
              <a:t>executed, ready, and not-ready</a:t>
            </a:r>
          </a:p>
          <a:p>
            <a:pPr lvl="1"/>
            <a:endParaRPr lang="en-US" altLang="zh-CN" dirty="0"/>
          </a:p>
          <a:p>
            <a:pPr lvl="2"/>
            <a:endParaRPr lang="en-US" altLang="zh-CN" dirty="0"/>
          </a:p>
          <a:p>
            <a:pPr lvl="1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Distributed Scheduling Engine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129D4FF-EAD3-E4C1-7D86-2BF3122FC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66846"/>
            <a:ext cx="12192000" cy="289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14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0E5CB76-3A83-BD54-7BDC-E1ACCBC3A4D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Algorithm</a:t>
            </a:r>
          </a:p>
          <a:p>
            <a:pPr lvl="2"/>
            <a:endParaRPr lang="en-US" altLang="zh-CN" dirty="0"/>
          </a:p>
          <a:p>
            <a:pPr lvl="1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Distributed Scheduling Engine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26E443E-94E3-C930-9E76-C7BDA1B1F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654" y="1153386"/>
            <a:ext cx="9037646" cy="570461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4EBB4B1-464D-D488-8A47-2967A432C1E6}"/>
              </a:ext>
            </a:extLst>
          </p:cNvPr>
          <p:cNvSpPr/>
          <p:nvPr/>
        </p:nvSpPr>
        <p:spPr>
          <a:xfrm>
            <a:off x="3314700" y="4286250"/>
            <a:ext cx="3406140" cy="21406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EA0F106-8E26-8DE3-4A06-6E36A018570B}"/>
              </a:ext>
            </a:extLst>
          </p:cNvPr>
          <p:cNvSpPr txBox="1"/>
          <p:nvPr/>
        </p:nvSpPr>
        <p:spPr>
          <a:xfrm>
            <a:off x="6763076" y="5156531"/>
            <a:ext cx="1739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+mn-ea"/>
              </a:rPr>
              <a:t>维护</a:t>
            </a:r>
            <a:r>
              <a:rPr lang="en-US" altLang="zh-CN" sz="2000" dirty="0">
                <a:solidFill>
                  <a:srgbClr val="FF0000"/>
                </a:solidFill>
                <a:latin typeface="+mn-ea"/>
              </a:rPr>
              <a:t>APU</a:t>
            </a:r>
            <a:r>
              <a:rPr lang="zh-CN" altLang="en-US" sz="2000" dirty="0">
                <a:solidFill>
                  <a:srgbClr val="FF0000"/>
                </a:solidFill>
                <a:latin typeface="+mn-ea"/>
              </a:rPr>
              <a:t>状态</a:t>
            </a:r>
          </a:p>
        </p:txBody>
      </p:sp>
    </p:spTree>
    <p:extLst>
      <p:ext uri="{BB962C8B-B14F-4D97-AF65-F5344CB8AC3E}">
        <p14:creationId xmlns:p14="http://schemas.microsoft.com/office/powerpoint/2010/main" val="24550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0E5CB76-3A83-BD54-7BDC-E1ACCBC3A4D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基于队列实现</a:t>
            </a:r>
            <a:r>
              <a:rPr lang="en-US" altLang="zh-CN" dirty="0"/>
              <a:t>Ready Pool</a:t>
            </a:r>
          </a:p>
          <a:p>
            <a:pPr lvl="1"/>
            <a:r>
              <a:rPr lang="zh-CN" altLang="en-US" dirty="0"/>
              <a:t>每个</a:t>
            </a:r>
            <a:r>
              <a:rPr lang="en-US" altLang="zh-CN" dirty="0"/>
              <a:t>DSE</a:t>
            </a:r>
            <a:r>
              <a:rPr lang="zh-CN" altLang="en-US" dirty="0"/>
              <a:t>对应下图队列中的一行</a:t>
            </a:r>
            <a:endParaRPr lang="en-US" altLang="zh-CN" dirty="0"/>
          </a:p>
          <a:p>
            <a:r>
              <a:rPr lang="zh-CN" altLang="en-US" dirty="0"/>
              <a:t>优势</a:t>
            </a:r>
            <a:endParaRPr lang="en-US" altLang="zh-CN" dirty="0"/>
          </a:p>
          <a:p>
            <a:pPr lvl="1"/>
            <a:r>
              <a:rPr lang="zh-CN" altLang="en-US" dirty="0"/>
              <a:t>相较于传统的同步障，</a:t>
            </a:r>
            <a:r>
              <a:rPr lang="en-US" altLang="zh-CN" dirty="0"/>
              <a:t>Ready Pool</a:t>
            </a:r>
            <a:r>
              <a:rPr lang="zh-CN" altLang="en-US" dirty="0"/>
              <a:t>实现了</a:t>
            </a:r>
            <a:r>
              <a:rPr lang="zh-CN" altLang="en-US" b="1" dirty="0">
                <a:solidFill>
                  <a:srgbClr val="C00000"/>
                </a:solidFill>
              </a:rPr>
              <a:t>异步的信息交换</a:t>
            </a:r>
            <a:r>
              <a:rPr lang="zh-CN" altLang="en-US" dirty="0"/>
              <a:t>，只在生产者与消费者之间进行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Ready Pool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7B069C7-5E07-F44E-EA2D-FCC789A9E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89" y="2937408"/>
            <a:ext cx="11687584" cy="291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48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0E5CB76-3A83-BD54-7BDC-E1ACCBC3A4D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Push</a:t>
            </a:r>
          </a:p>
          <a:p>
            <a:pPr lvl="1"/>
            <a:r>
              <a:rPr lang="en-US" altLang="zh-CN" dirty="0"/>
              <a:t>Ready Pool</a:t>
            </a:r>
            <a:r>
              <a:rPr lang="zh-CN" altLang="en-US" dirty="0"/>
              <a:t>中的行坐标由</a:t>
            </a:r>
            <a:r>
              <a:rPr lang="en-US" altLang="zh-CN" dirty="0"/>
              <a:t>DSE</a:t>
            </a:r>
            <a:r>
              <a:rPr lang="zh-CN" altLang="en-US" dirty="0"/>
              <a:t>编号确定，列坐标依赖</a:t>
            </a:r>
            <a:r>
              <a:rPr lang="en-US" altLang="zh-CN" dirty="0"/>
              <a:t>Hash</a:t>
            </a:r>
            <a:r>
              <a:rPr lang="zh-CN" altLang="en-US" dirty="0"/>
              <a:t>决定</a:t>
            </a:r>
            <a:endParaRPr lang="en-US" altLang="zh-CN" dirty="0"/>
          </a:p>
          <a:p>
            <a:pPr lvl="1"/>
            <a:r>
              <a:rPr lang="zh-CN" altLang="en-US" dirty="0"/>
              <a:t>其中哈希函数的输入是当前节点</a:t>
            </a:r>
            <a:r>
              <a:rPr lang="en-US" altLang="zh-CN" dirty="0"/>
              <a:t>(APU)</a:t>
            </a:r>
            <a:r>
              <a:rPr lang="zh-CN" altLang="en-US" dirty="0"/>
              <a:t>的深度</a:t>
            </a:r>
            <a:endParaRPr lang="en-US" altLang="zh-CN" dirty="0"/>
          </a:p>
          <a:p>
            <a:pPr lvl="2"/>
            <a:r>
              <a:rPr lang="zh-CN" altLang="en-US" dirty="0"/>
              <a:t>在具体实现中，如果节点深度较浅，</a:t>
            </a:r>
            <a:r>
              <a:rPr lang="en-US" altLang="zh-CN" dirty="0"/>
              <a:t>H(k)</a:t>
            </a:r>
            <a:r>
              <a:rPr lang="zh-CN" altLang="en-US" dirty="0"/>
              <a:t>返回一个较小的列索引，如果深度较深，则返回一个较大的索引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Ready Pool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7B069C7-5E07-F44E-EA2D-FCC789A9E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89" y="2937408"/>
            <a:ext cx="11687584" cy="291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18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0E5CB76-3A83-BD54-7BDC-E1ACCBC3A4D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Pop</a:t>
            </a:r>
          </a:p>
          <a:p>
            <a:pPr lvl="1"/>
            <a:r>
              <a:rPr lang="zh-CN" altLang="en-US" dirty="0"/>
              <a:t>若</a:t>
            </a:r>
            <a:r>
              <a:rPr lang="en-US" altLang="zh-CN" dirty="0"/>
              <a:t>DSE</a:t>
            </a:r>
            <a:r>
              <a:rPr lang="zh-CN" altLang="en-US" dirty="0"/>
              <a:t>对应的行不为空，则处理队首节点</a:t>
            </a:r>
            <a:endParaRPr lang="en-US" altLang="zh-CN" dirty="0"/>
          </a:p>
          <a:p>
            <a:pPr lvl="1"/>
            <a:r>
              <a:rPr lang="zh-CN" altLang="en-US" dirty="0"/>
              <a:t>若</a:t>
            </a:r>
            <a:r>
              <a:rPr lang="en-US" altLang="zh-CN" dirty="0"/>
              <a:t>DSE</a:t>
            </a:r>
            <a:r>
              <a:rPr lang="zh-CN" altLang="en-US" dirty="0"/>
              <a:t>对应的行为空，则按照</a:t>
            </a:r>
            <a:r>
              <a:rPr lang="en-US" altLang="zh-CN" dirty="0"/>
              <a:t>work-stealing queues</a:t>
            </a:r>
            <a:r>
              <a:rPr lang="zh-CN" altLang="en-US" dirty="0"/>
              <a:t>的逻辑处理其他行数据</a:t>
            </a:r>
            <a:endParaRPr lang="en-US" altLang="zh-CN" dirty="0"/>
          </a:p>
          <a:p>
            <a:pPr lvl="2"/>
            <a:r>
              <a:rPr lang="en-US" altLang="zh-CN" dirty="0"/>
              <a:t>work-stealing</a:t>
            </a:r>
            <a:r>
              <a:rPr lang="zh-CN" altLang="en-US" dirty="0"/>
              <a:t>：从其他队列窃取队尾数据的思路，可以采用随机的方式确定队列号，每次窃取的数量依照设计者而定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Ready Pool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7B069C7-5E07-F44E-EA2D-FCC789A9E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89" y="2937408"/>
            <a:ext cx="11687584" cy="291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05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B8A918-D1A2-2D40-9D8E-BD2CFA36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effectLst/>
              </a:rPr>
              <a:t>EVALUATION</a:t>
            </a:r>
            <a:endParaRPr kumimoji="1" lang="zh-CN" altLang="en-US" dirty="0"/>
          </a:p>
        </p:txBody>
      </p:sp>
      <p:sp>
        <p:nvSpPr>
          <p:cNvPr id="18" name="内容占位符 1">
            <a:extLst>
              <a:ext uri="{FF2B5EF4-FFF2-40B4-BE49-F238E27FC236}">
                <a16:creationId xmlns:a16="http://schemas.microsoft.com/office/drawing/2014/main" id="{0EA7C551-9661-6824-08B8-64CCFD3DDBF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>
            <a:normAutofit/>
          </a:bodyPr>
          <a:lstStyle/>
          <a:p>
            <a:r>
              <a:rPr lang="zh-CN" altLang="en-US" dirty="0"/>
              <a:t>端到端时延</a:t>
            </a:r>
            <a:endParaRPr lang="en-US" altLang="zh-CN" dirty="0"/>
          </a:p>
          <a:p>
            <a:pPr lvl="1"/>
            <a:r>
              <a:rPr lang="zh-CN" altLang="en-US" dirty="0"/>
              <a:t>输入规模较大的情况下效果更好</a:t>
            </a:r>
            <a:endParaRPr lang="en-US" altLang="zh-CN" dirty="0"/>
          </a:p>
          <a:p>
            <a:pPr lvl="1"/>
            <a:r>
              <a:rPr lang="zh-CN" altLang="en-US" dirty="0"/>
              <a:t>当模型中包含更多具有多个执行路径时效果更好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173C3FD-58B2-E70C-30A3-4EF052E51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82212"/>
            <a:ext cx="12192000" cy="303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80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B8A918-D1A2-2D40-9D8E-BD2CFA36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effectLst/>
              </a:rPr>
              <a:t>EVALUATION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内容占位符 1">
                <a:extLst>
                  <a:ext uri="{FF2B5EF4-FFF2-40B4-BE49-F238E27FC236}">
                    <a16:creationId xmlns:a16="http://schemas.microsoft.com/office/drawing/2014/main" id="{0EA7C551-9661-6824-08B8-64CCFD3DDBFE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>
              <a:xfrm>
                <a:off x="235527" y="919698"/>
                <a:ext cx="11721523" cy="5296952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/>
                  <a:t>随线程数增加</a:t>
                </a:r>
                <a:r>
                  <a:rPr lang="en-US" altLang="zh-CN" dirty="0"/>
                  <a:t>ASPEN</a:t>
                </a:r>
                <a:r>
                  <a:rPr lang="zh-CN" altLang="en-US" dirty="0"/>
                  <a:t>效果越来越好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“并行度”公式为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  <m:t>𝜑</m:t>
                            </m:r>
                          </m:den>
                        </m:f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den>
                    </m:f>
                  </m:oMath>
                </a14:m>
                <a:r>
                  <a:rPr lang="zh-CN" altLang="en-US" dirty="0"/>
                  <a:t>，其中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为并行资源的数量，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zh-CN" altLang="en-US" dirty="0"/>
                  <a:t>为加速比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TVM</a:t>
                </a:r>
                <a:r>
                  <a:rPr lang="zh-CN" altLang="en-US" dirty="0"/>
                  <a:t>与</a:t>
                </a:r>
                <a:r>
                  <a:rPr lang="en-US" altLang="zh-CN" dirty="0"/>
                  <a:t>ASPEN</a:t>
                </a:r>
                <a:r>
                  <a:rPr lang="zh-CN" altLang="en-US" dirty="0"/>
                  <a:t>“并行度”接近，但时延大得多的原因可能是前者并行总量较少</a:t>
                </a:r>
                <a:endParaRPr lang="en-US" altLang="zh-CN" dirty="0"/>
              </a:p>
            </p:txBody>
          </p:sp>
        </mc:Choice>
        <mc:Fallback>
          <p:sp>
            <p:nvSpPr>
              <p:cNvPr id="18" name="内容占位符 1">
                <a:extLst>
                  <a:ext uri="{FF2B5EF4-FFF2-40B4-BE49-F238E27FC236}">
                    <a16:creationId xmlns:a16="http://schemas.microsoft.com/office/drawing/2014/main" id="{0EA7C551-9661-6824-08B8-64CCFD3DDB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xfrm>
                <a:off x="235527" y="919698"/>
                <a:ext cx="11721523" cy="5296952"/>
              </a:xfrm>
              <a:blipFill>
                <a:blip r:embed="rId3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D884C5AE-1C4A-8CC6-76BE-374A73107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10749"/>
            <a:ext cx="12192000" cy="273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48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B8A918-D1A2-2D40-9D8E-BD2CFA36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effectLst/>
              </a:rPr>
              <a:t>EVALUATION</a:t>
            </a:r>
            <a:endParaRPr kumimoji="1" lang="zh-CN" altLang="en-US" dirty="0"/>
          </a:p>
        </p:txBody>
      </p:sp>
      <p:sp>
        <p:nvSpPr>
          <p:cNvPr id="18" name="内容占位符 1">
            <a:extLst>
              <a:ext uri="{FF2B5EF4-FFF2-40B4-BE49-F238E27FC236}">
                <a16:creationId xmlns:a16="http://schemas.microsoft.com/office/drawing/2014/main" id="{0EA7C551-9661-6824-08B8-64CCFD3DDBF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>
            <a:normAutofit/>
          </a:bodyPr>
          <a:lstStyle/>
          <a:p>
            <a:r>
              <a:rPr lang="zh-CN" altLang="en-US" dirty="0"/>
              <a:t>消融实验</a:t>
            </a:r>
            <a:endParaRPr lang="en-US" altLang="zh-CN" dirty="0"/>
          </a:p>
          <a:p>
            <a:pPr lvl="1"/>
            <a:r>
              <a:rPr lang="en-US" altLang="zh-CN" dirty="0"/>
              <a:t>a</a:t>
            </a:r>
            <a:r>
              <a:rPr lang="zh-CN" altLang="en-US" dirty="0"/>
              <a:t>：随着</a:t>
            </a:r>
            <a:r>
              <a:rPr lang="en-US" altLang="zh-CN" dirty="0"/>
              <a:t>tile</a:t>
            </a:r>
            <a:r>
              <a:rPr lang="zh-CN" altLang="en-US" dirty="0"/>
              <a:t>数的增加，吞吐量呈现出先增后减的趋势</a:t>
            </a:r>
            <a:endParaRPr lang="en-US" altLang="zh-CN" dirty="0"/>
          </a:p>
          <a:p>
            <a:pPr lvl="2"/>
            <a:r>
              <a:rPr lang="zh-CN" altLang="en-US" dirty="0"/>
              <a:t>增加来源于并行性的增加，减少来源于计算资源不足且较小的块计算访存比更小</a:t>
            </a:r>
            <a:endParaRPr lang="en-US" altLang="zh-CN" dirty="0"/>
          </a:p>
          <a:p>
            <a:pPr lvl="1"/>
            <a:r>
              <a:rPr lang="en-US" altLang="zh-CN" dirty="0" err="1"/>
              <a:t>b~d</a:t>
            </a:r>
            <a:r>
              <a:rPr lang="zh-CN" altLang="en-US" dirty="0"/>
              <a:t>：</a:t>
            </a:r>
            <a:r>
              <a:rPr lang="en-US" altLang="zh-CN" dirty="0"/>
              <a:t>ASPEN</a:t>
            </a:r>
            <a:r>
              <a:rPr lang="zh-CN" altLang="en-US" dirty="0"/>
              <a:t>善于发现更多的并行机会，但并不擅长处理大规模数据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B61AB7-B873-EBD1-1ABA-E6E073DDC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59459"/>
            <a:ext cx="12192000" cy="256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60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Thanks</a:t>
            </a:r>
            <a:r>
              <a:rPr lang="zh-CN" altLang="en-US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957354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9162</TotalTime>
  <Words>489</Words>
  <Application>Microsoft Office PowerPoint</Application>
  <PresentationFormat>宽屏</PresentationFormat>
  <Paragraphs>66</Paragraphs>
  <Slides>14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等线</vt:lpstr>
      <vt:lpstr>微软雅黑</vt:lpstr>
      <vt:lpstr>Arial</vt:lpstr>
      <vt:lpstr>Cambria Math</vt:lpstr>
      <vt:lpstr>Wingdings</vt:lpstr>
      <vt:lpstr>毕设</vt:lpstr>
      <vt:lpstr>ASPEN: Breaking Operator Barriers for Efficient Parallel Execution of Deep Neural Networks         NIPS 2023        git库</vt:lpstr>
      <vt:lpstr>INTRODUCTION</vt:lpstr>
      <vt:lpstr>INTRODUCTION</vt:lpstr>
      <vt:lpstr>OVERVIEW</vt:lpstr>
      <vt:lpstr>APSEN Graph</vt:lpstr>
      <vt:lpstr>Distributed Scheduling Engine</vt:lpstr>
      <vt:lpstr>Distributed Scheduling Engine</vt:lpstr>
      <vt:lpstr>Ready Pool</vt:lpstr>
      <vt:lpstr>Ready Pool</vt:lpstr>
      <vt:lpstr>Ready Pool</vt:lpstr>
      <vt:lpstr>EVALUATION</vt:lpstr>
      <vt:lpstr>EVALUATION</vt:lpstr>
      <vt:lpstr>EVALUATION</vt:lpstr>
      <vt:lpstr>Thanks！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add_bias_layernorm</dc:title>
  <dc:creator>万 嘉诚</dc:creator>
  <cp:lastModifiedBy>嘉诚 万</cp:lastModifiedBy>
  <cp:revision>1495</cp:revision>
  <dcterms:created xsi:type="dcterms:W3CDTF">2022-06-14T13:32:26Z</dcterms:created>
  <dcterms:modified xsi:type="dcterms:W3CDTF">2024-06-18T09:35:52Z</dcterms:modified>
</cp:coreProperties>
</file>