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1"/>
    <p:sldMasterId id="2147483673" r:id="rId2"/>
  </p:sldMasterIdLst>
  <p:notesMasterIdLst>
    <p:notesMasterId r:id="rId19"/>
  </p:notesMasterIdLst>
  <p:sldIdLst>
    <p:sldId id="312" r:id="rId3"/>
    <p:sldId id="305"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28F"/>
    <a:srgbClr val="00CAFF"/>
    <a:srgbClr val="266AB0"/>
    <a:srgbClr val="00B050"/>
    <a:srgbClr val="FFFFFF"/>
    <a:srgbClr val="C5E0B3"/>
    <a:srgbClr val="A5B1CF"/>
    <a:srgbClr val="21C153"/>
    <a:srgbClr val="247D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8" autoAdjust="0"/>
    <p:restoredTop sz="97436" autoAdjust="0"/>
  </p:normalViewPr>
  <p:slideViewPr>
    <p:cSldViewPr snapToGrid="0">
      <p:cViewPr varScale="1">
        <p:scale>
          <a:sx n="162" d="100"/>
          <a:sy n="162" d="100"/>
        </p:scale>
        <p:origin x="258" y="13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711F3E-B30C-42F4-A182-916C2273D750}" type="datetimeFigureOut">
              <a:rPr lang="zh-CN" altLang="en-US" smtClean="0"/>
              <a:t>2024/11/8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9ECE30-DA3C-4C43-B4FA-1B84E43DAA61}" type="slidenum">
              <a:rPr lang="zh-CN" altLang="en-US" smtClean="0"/>
              <a:t>‹#›</a:t>
            </a:fld>
            <a:endParaRPr lang="zh-CN" altLang="en-US"/>
          </a:p>
        </p:txBody>
      </p:sp>
    </p:spTree>
    <p:extLst>
      <p:ext uri="{BB962C8B-B14F-4D97-AF65-F5344CB8AC3E}">
        <p14:creationId xmlns:p14="http://schemas.microsoft.com/office/powerpoint/2010/main" val="3442600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a:t>单击此处编辑母版标题样式</a:t>
            </a:r>
            <a:endParaRPr lang="zh-CN" altLang="en-US" dirty="0"/>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日期占位符 3">
            <a:extLst>
              <a:ext uri="{FF2B5EF4-FFF2-40B4-BE49-F238E27FC236}">
                <a16:creationId xmlns:a16="http://schemas.microsoft.com/office/drawing/2014/main" id="{B6DCF9BB-E938-4B89-BFD0-F1F7E7F01AB8}"/>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A1969515-F994-4062-90A1-C5AFF88861DA}"/>
              </a:ext>
            </a:extLst>
          </p:cNvPr>
          <p:cNvSpPr>
            <a:spLocks noGrp="1"/>
          </p:cNvSpPr>
          <p:nvPr>
            <p:ph type="ftr" sz="quarter" idx="11"/>
          </p:nvPr>
        </p:nvSpPr>
        <p:spPr/>
        <p:txBody>
          <a:bodyPr/>
          <a:lstStyle/>
          <a:p>
            <a:endParaRPr lang="zh-CN" altLang="en-US" dirty="0"/>
          </a:p>
        </p:txBody>
      </p:sp>
      <p:sp>
        <p:nvSpPr>
          <p:cNvPr id="6" name="灯片编号占位符 5">
            <a:extLst>
              <a:ext uri="{FF2B5EF4-FFF2-40B4-BE49-F238E27FC236}">
                <a16:creationId xmlns:a16="http://schemas.microsoft.com/office/drawing/2014/main" id="{6436AF07-1610-4396-B004-C0D31EE8D542}"/>
              </a:ext>
            </a:extLst>
          </p:cNvPr>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1551833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4"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a:t>单击此处编辑母版标题样式</a:t>
            </a:r>
            <a:endParaRPr lang="zh-CN" altLang="en-US" dirty="0"/>
          </a:p>
        </p:txBody>
      </p:sp>
    </p:spTree>
    <p:extLst>
      <p:ext uri="{BB962C8B-B14F-4D97-AF65-F5344CB8AC3E}">
        <p14:creationId xmlns:p14="http://schemas.microsoft.com/office/powerpoint/2010/main" val="2010638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Tree>
    <p:extLst>
      <p:ext uri="{BB962C8B-B14F-4D97-AF65-F5344CB8AC3E}">
        <p14:creationId xmlns:p14="http://schemas.microsoft.com/office/powerpoint/2010/main" val="3155921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a:xfrm>
            <a:off x="11176000" y="6274026"/>
            <a:ext cx="695820" cy="365125"/>
          </a:xfrm>
        </p:spPr>
        <p:txBody>
          <a:bodyPr/>
          <a:lstStyle>
            <a:lvl1pPr>
              <a:defRPr sz="1800" b="1">
                <a:solidFill>
                  <a:schemeClr val="tx1">
                    <a:lumMod val="75000"/>
                    <a:lumOff val="25000"/>
                  </a:schemeClr>
                </a:solidFill>
              </a:defRPr>
            </a:lvl1pPr>
          </a:lstStyle>
          <a:p>
            <a:pPr defTabSz="685800">
              <a:defRPr/>
            </a:pPr>
            <a:fld id="{86CFBB55-5383-4680-AC02-FAC14F853CF3}" type="slidenum">
              <a:rPr lang="zh-CN" altLang="en-US" smtClean="0">
                <a:solidFill>
                  <a:prstClr val="black">
                    <a:lumMod val="75000"/>
                    <a:lumOff val="25000"/>
                  </a:prstClr>
                </a:solidFill>
              </a:rPr>
              <a:pPr defTabSz="685800">
                <a:defRPr/>
              </a:pPr>
              <a:t>‹#›</a:t>
            </a:fld>
            <a:endParaRPr lang="zh-CN" altLang="en-US" dirty="0">
              <a:solidFill>
                <a:prstClr val="black">
                  <a:lumMod val="75000"/>
                  <a:lumOff val="25000"/>
                </a:prstClr>
              </a:solidFill>
            </a:endParaRPr>
          </a:p>
        </p:txBody>
      </p:sp>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userDrawn="1"/>
        </p:nvPicPr>
        <p:blipFill rotWithShape="1">
          <a:blip r:embed="rId2"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
        <p:nvSpPr>
          <p:cNvPr id="11" name="文本占位符 2">
            <a:extLst>
              <a:ext uri="{FF2B5EF4-FFF2-40B4-BE49-F238E27FC236}">
                <a16:creationId xmlns:a16="http://schemas.microsoft.com/office/drawing/2014/main" id="{80FC510A-EAAE-41C0-9423-6423A04A3ED8}"/>
              </a:ext>
            </a:extLst>
          </p:cNvPr>
          <p:cNvSpPr>
            <a:spLocks noGrp="1"/>
          </p:cNvSpPr>
          <p:nvPr>
            <p:ph idx="1"/>
          </p:nvPr>
        </p:nvSpPr>
        <p:spPr>
          <a:xfrm>
            <a:off x="285007" y="878774"/>
            <a:ext cx="11720945" cy="537952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Tree>
    <p:extLst>
      <p:ext uri="{BB962C8B-B14F-4D97-AF65-F5344CB8AC3E}">
        <p14:creationId xmlns:p14="http://schemas.microsoft.com/office/powerpoint/2010/main" val="2201260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Tree>
    <p:extLst>
      <p:ext uri="{BB962C8B-B14F-4D97-AF65-F5344CB8AC3E}">
        <p14:creationId xmlns:p14="http://schemas.microsoft.com/office/powerpoint/2010/main" val="280761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BA96EA-D46C-425F-9023-F6E11ED2EC33}"/>
              </a:ext>
            </a:extLst>
          </p:cNvPr>
          <p:cNvSpPr>
            <a:spLocks noGrp="1"/>
          </p:cNvSpPr>
          <p:nvPr>
            <p:ph type="title"/>
          </p:nvPr>
        </p:nvSpPr>
        <p:spPr/>
        <p:txBody>
          <a:bodyPr/>
          <a:lstStyle/>
          <a:p>
            <a:r>
              <a:rPr lang="zh-CN" altLang="en-US"/>
              <a:t>单击此处编辑母版标题样式</a:t>
            </a:r>
            <a:endParaRPr lang="zh-CN" altLang="en-US" dirty="0"/>
          </a:p>
        </p:txBody>
      </p:sp>
      <p:sp>
        <p:nvSpPr>
          <p:cNvPr id="3" name="内容占位符 2">
            <a:extLst>
              <a:ext uri="{FF2B5EF4-FFF2-40B4-BE49-F238E27FC236}">
                <a16:creationId xmlns:a16="http://schemas.microsoft.com/office/drawing/2014/main" id="{D17418F6-77DE-4C93-8786-64C7EB57863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67A26F3-B790-4F42-83B8-93E6880F15FC}"/>
              </a:ext>
            </a:extLst>
          </p:cNvPr>
          <p:cNvSpPr>
            <a:spLocks noGrp="1"/>
          </p:cNvSpPr>
          <p:nvPr>
            <p:ph type="dt" sz="half" idx="10"/>
          </p:nvPr>
        </p:nvSpPr>
        <p:spPr/>
        <p:txBody>
          <a:bodyPr/>
          <a:lstStyle/>
          <a:p>
            <a:endParaRPr lang="zh-CN" altLang="en-US"/>
          </a:p>
        </p:txBody>
      </p:sp>
      <p:sp>
        <p:nvSpPr>
          <p:cNvPr id="6" name="灯片编号占位符 5">
            <a:extLst>
              <a:ext uri="{FF2B5EF4-FFF2-40B4-BE49-F238E27FC236}">
                <a16:creationId xmlns:a16="http://schemas.microsoft.com/office/drawing/2014/main" id="{5BF051AD-0767-4DE2-AC0C-E71E58D36FF8}"/>
              </a:ext>
            </a:extLst>
          </p:cNvPr>
          <p:cNvSpPr>
            <a:spLocks noGrp="1"/>
          </p:cNvSpPr>
          <p:nvPr>
            <p:ph type="sldNum" sz="quarter" idx="12"/>
          </p:nvPr>
        </p:nvSpPr>
        <p:spPr/>
        <p:txBody>
          <a:bodyPr/>
          <a:lstStyle/>
          <a:p>
            <a:fld id="{9E3C3F8D-CBB6-4D77-B9DA-1B244EAD3A6E}" type="slidenum">
              <a:rPr lang="zh-CN" altLang="en-US" smtClean="0"/>
              <a:t>‹#›</a:t>
            </a:fld>
            <a:endParaRPr lang="zh-CN" altLang="en-US"/>
          </a:p>
        </p:txBody>
      </p:sp>
    </p:spTree>
    <p:extLst>
      <p:ext uri="{BB962C8B-B14F-4D97-AF65-F5344CB8AC3E}">
        <p14:creationId xmlns:p14="http://schemas.microsoft.com/office/powerpoint/2010/main" val="2920157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A3E354F7-F0ED-42AE-82D8-126AC5F225EE}"/>
              </a:ext>
            </a:extLst>
          </p:cNvPr>
          <p:cNvSpPr>
            <a:spLocks noGrp="1"/>
          </p:cNvSpPr>
          <p:nvPr>
            <p:ph type="title"/>
          </p:nvPr>
        </p:nvSpPr>
        <p:spPr>
          <a:xfrm>
            <a:off x="2113082" y="1536333"/>
            <a:ext cx="7965831" cy="1892667"/>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dirty="0"/>
              <a:t>单击此处编辑母版标题样式</a:t>
            </a:r>
          </a:p>
        </p:txBody>
      </p:sp>
      <p:sp>
        <p:nvSpPr>
          <p:cNvPr id="5" name="矩形 19">
            <a:extLst>
              <a:ext uri="{FF2B5EF4-FFF2-40B4-BE49-F238E27FC236}">
                <a16:creationId xmlns:a16="http://schemas.microsoft.com/office/drawing/2014/main" id="{BC71A19F-F7A3-42EA-A331-F2E4908A384F}"/>
              </a:ext>
            </a:extLst>
          </p:cNvPr>
          <p:cNvSpPr/>
          <p:nvPr userDrawn="1"/>
        </p:nvSpPr>
        <p:spPr>
          <a:xfrm>
            <a:off x="1636686"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6" name="副标题 2">
            <a:extLst>
              <a:ext uri="{FF2B5EF4-FFF2-40B4-BE49-F238E27FC236}">
                <a16:creationId xmlns:a16="http://schemas.microsoft.com/office/drawing/2014/main" id="{FC6CC002-1B6C-4F2D-94C7-2E8ACA288B62}"/>
              </a:ext>
            </a:extLst>
          </p:cNvPr>
          <p:cNvSpPr>
            <a:spLocks noGrp="1"/>
          </p:cNvSpPr>
          <p:nvPr>
            <p:ph type="subTitle" idx="1"/>
          </p:nvPr>
        </p:nvSpPr>
        <p:spPr>
          <a:xfrm>
            <a:off x="1803075" y="3518817"/>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grpSp>
        <p:nvGrpSpPr>
          <p:cNvPr id="7" name="Group 3">
            <a:extLst>
              <a:ext uri="{FF2B5EF4-FFF2-40B4-BE49-F238E27FC236}">
                <a16:creationId xmlns:a16="http://schemas.microsoft.com/office/drawing/2014/main" id="{B197089F-3598-4951-B6D4-54D9A671E5B2}"/>
              </a:ext>
            </a:extLst>
          </p:cNvPr>
          <p:cNvGrpSpPr/>
          <p:nvPr userDrawn="1"/>
        </p:nvGrpSpPr>
        <p:grpSpPr>
          <a:xfrm>
            <a:off x="1506855" y="1331226"/>
            <a:ext cx="470297" cy="470297"/>
            <a:chOff x="1308100" y="1397035"/>
            <a:chExt cx="627063" cy="627062"/>
          </a:xfrm>
        </p:grpSpPr>
        <p:sp>
          <p:nvSpPr>
            <p:cNvPr id="8" name="矩形 24">
              <a:extLst>
                <a:ext uri="{FF2B5EF4-FFF2-40B4-BE49-F238E27FC236}">
                  <a16:creationId xmlns:a16="http://schemas.microsoft.com/office/drawing/2014/main" id="{7EAABA7A-4F6F-438D-9185-86E90C63417E}"/>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9" name="矩形 25">
              <a:extLst>
                <a:ext uri="{FF2B5EF4-FFF2-40B4-BE49-F238E27FC236}">
                  <a16:creationId xmlns:a16="http://schemas.microsoft.com/office/drawing/2014/main" id="{33DD09B7-9822-4566-8A6F-FE8A7FE7079A}"/>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0" name="Group 1">
            <a:extLst>
              <a:ext uri="{FF2B5EF4-FFF2-40B4-BE49-F238E27FC236}">
                <a16:creationId xmlns:a16="http://schemas.microsoft.com/office/drawing/2014/main" id="{E368B615-5657-440B-8D0D-569A4DA40CAA}"/>
              </a:ext>
            </a:extLst>
          </p:cNvPr>
          <p:cNvGrpSpPr/>
          <p:nvPr userDrawn="1"/>
        </p:nvGrpSpPr>
        <p:grpSpPr>
          <a:xfrm>
            <a:off x="10220906" y="4807196"/>
            <a:ext cx="558403" cy="528638"/>
            <a:chOff x="10637838" y="3171860"/>
            <a:chExt cx="744537" cy="704850"/>
          </a:xfrm>
        </p:grpSpPr>
        <p:sp>
          <p:nvSpPr>
            <p:cNvPr id="11" name="矩形 21">
              <a:extLst>
                <a:ext uri="{FF2B5EF4-FFF2-40B4-BE49-F238E27FC236}">
                  <a16:creationId xmlns:a16="http://schemas.microsoft.com/office/drawing/2014/main" id="{3328BEBE-9CD5-4A86-8914-3E9049EFB455}"/>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F9774E07-744E-411E-9128-3DDE00D3E5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2" name="组合 21">
            <a:extLst>
              <a:ext uri="{FF2B5EF4-FFF2-40B4-BE49-F238E27FC236}">
                <a16:creationId xmlns:a16="http://schemas.microsoft.com/office/drawing/2014/main" id="{CDB66F6E-3F5E-4D6E-AAEE-FAA482896727}"/>
              </a:ext>
            </a:extLst>
          </p:cNvPr>
          <p:cNvGrpSpPr/>
          <p:nvPr userDrawn="1"/>
        </p:nvGrpSpPr>
        <p:grpSpPr>
          <a:xfrm>
            <a:off x="9523" y="0"/>
            <a:ext cx="981077" cy="1003300"/>
            <a:chOff x="9523" y="0"/>
            <a:chExt cx="981077" cy="1003300"/>
          </a:xfrm>
        </p:grpSpPr>
        <p:sp>
          <p:nvSpPr>
            <p:cNvPr id="16" name="等腰三角形 15">
              <a:extLst>
                <a:ext uri="{FF2B5EF4-FFF2-40B4-BE49-F238E27FC236}">
                  <a16:creationId xmlns:a16="http://schemas.microsoft.com/office/drawing/2014/main" id="{6B801437-7D3B-43D3-882E-DFA97626D4E2}"/>
                </a:ext>
              </a:extLst>
            </p:cNvPr>
            <p:cNvSpPr/>
            <p:nvPr userDrawn="1"/>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F7CAEB83-20FB-427B-9E60-CC51F816B235}"/>
                </a:ext>
              </a:extLst>
            </p:cNvPr>
            <p:cNvSpPr/>
            <p:nvPr userDrawn="1"/>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a16="http://schemas.microsoft.com/office/drawing/2014/main" id="{24C93EC3-1E98-4286-A723-6E340DC8745F}"/>
                </a:ext>
              </a:extLst>
            </p:cNvPr>
            <p:cNvSpPr/>
            <p:nvPr userDrawn="1"/>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a16="http://schemas.microsoft.com/office/drawing/2014/main" id="{52B555B4-4495-49D5-9D51-D9D40D38EDFB}"/>
                </a:ext>
              </a:extLst>
            </p:cNvPr>
            <p:cNvSpPr/>
            <p:nvPr userDrawn="1"/>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56077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普通1">
    <p:spTree>
      <p:nvGrpSpPr>
        <p:cNvPr id="1" name=""/>
        <p:cNvGrpSpPr/>
        <p:nvPr/>
      </p:nvGrpSpPr>
      <p:grpSpPr>
        <a:xfrm>
          <a:off x="0" y="0"/>
          <a:ext cx="0" cy="0"/>
          <a:chOff x="0" y="0"/>
          <a:chExt cx="0" cy="0"/>
        </a:xfrm>
      </p:grpSpPr>
      <p:sp>
        <p:nvSpPr>
          <p:cNvPr id="3" name="页脚占位符 2">
            <a:extLst>
              <a:ext uri="{FF2B5EF4-FFF2-40B4-BE49-F238E27FC236}">
                <a16:creationId xmlns:a16="http://schemas.microsoft.com/office/drawing/2014/main" id="{FB82FB95-47FB-4938-A121-2227E0BDAC90}"/>
              </a:ext>
            </a:extLst>
          </p:cNvPr>
          <p:cNvSpPr>
            <a:spLocks noGrp="1"/>
          </p:cNvSpPr>
          <p:nvPr>
            <p:ph type="ftr" sz="quarter" idx="10"/>
          </p:nvPr>
        </p:nvSpPr>
        <p:spPr>
          <a:xfrm>
            <a:off x="4084649" y="6341810"/>
            <a:ext cx="4114800" cy="365125"/>
          </a:xfrm>
          <a:prstGeom prst="rect">
            <a:avLst/>
          </a:prstGeom>
          <a:noFill/>
        </p:spPr>
        <p:txBody>
          <a:bodyPr/>
          <a:lstStyle>
            <a:lvl1pPr>
              <a:defRPr b="1">
                <a:solidFill>
                  <a:schemeClr val="accent1">
                    <a:lumMod val="75000"/>
                  </a:schemeClr>
                </a:solidFill>
                <a:effectLst>
                  <a:outerShdw blurRad="63500" sx="102000" sy="102000" algn="ctr" rotWithShape="0">
                    <a:prstClr val="black">
                      <a:alpha val="40000"/>
                    </a:prstClr>
                  </a:outerShdw>
                </a:effectLst>
              </a:defRPr>
            </a:lvl1pPr>
          </a:lstStyle>
          <a:p>
            <a:pPr algn="ctr"/>
            <a:endParaRPr lang="zh-CN" altLang="en-US" dirty="0"/>
          </a:p>
        </p:txBody>
      </p:sp>
      <p:cxnSp>
        <p:nvCxnSpPr>
          <p:cNvPr id="6" name="直接连接符 5">
            <a:extLst>
              <a:ext uri="{FF2B5EF4-FFF2-40B4-BE49-F238E27FC236}">
                <a16:creationId xmlns:a16="http://schemas.microsoft.com/office/drawing/2014/main" id="{FA3D5BA1-327D-4FFB-8604-622C04783FB7}"/>
              </a:ext>
            </a:extLst>
          </p:cNvPr>
          <p:cNvCxnSpPr>
            <a:cxnSpLocks/>
          </p:cNvCxnSpPr>
          <p:nvPr userDrawn="1"/>
        </p:nvCxnSpPr>
        <p:spPr>
          <a:xfrm>
            <a:off x="0" y="785813"/>
            <a:ext cx="10175631"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5" name="文本占位符 2">
            <a:extLst>
              <a:ext uri="{FF2B5EF4-FFF2-40B4-BE49-F238E27FC236}">
                <a16:creationId xmlns:a16="http://schemas.microsoft.com/office/drawing/2014/main" id="{0A90AC45-33B8-467E-8109-A6BDBB3864A3}"/>
              </a:ext>
            </a:extLst>
          </p:cNvPr>
          <p:cNvSpPr>
            <a:spLocks noGrp="1"/>
          </p:cNvSpPr>
          <p:nvPr>
            <p:ph idx="11"/>
          </p:nvPr>
        </p:nvSpPr>
        <p:spPr>
          <a:xfrm>
            <a:off x="235527" y="919698"/>
            <a:ext cx="11721523" cy="5296952"/>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6" name="平行四边形 15">
            <a:extLst>
              <a:ext uri="{FF2B5EF4-FFF2-40B4-BE49-F238E27FC236}">
                <a16:creationId xmlns:a16="http://schemas.microsoft.com/office/drawing/2014/main" id="{B1201DA1-814D-477D-93C1-4CE97B76CA07}"/>
              </a:ext>
            </a:extLst>
          </p:cNvPr>
          <p:cNvSpPr/>
          <p:nvPr userDrawn="1"/>
        </p:nvSpPr>
        <p:spPr>
          <a:xfrm>
            <a:off x="4803932" y="6418197"/>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a:extLst>
              <a:ext uri="{FF2B5EF4-FFF2-40B4-BE49-F238E27FC236}">
                <a16:creationId xmlns:a16="http://schemas.microsoft.com/office/drawing/2014/main" id="{CF070881-46C6-4933-90A8-CFF40A0FBF12}"/>
              </a:ext>
            </a:extLst>
          </p:cNvPr>
          <p:cNvSpPr/>
          <p:nvPr userDrawn="1"/>
        </p:nvSpPr>
        <p:spPr>
          <a:xfrm>
            <a:off x="7388871" y="6418197"/>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21">
            <a:extLst>
              <a:ext uri="{FF2B5EF4-FFF2-40B4-BE49-F238E27FC236}">
                <a16:creationId xmlns:a16="http://schemas.microsoft.com/office/drawing/2014/main" id="{F17CA559-8F3D-43C4-844D-C9BA2F65344A}"/>
              </a:ext>
            </a:extLst>
          </p:cNvPr>
          <p:cNvSpPr>
            <a:spLocks noGrp="1"/>
          </p:cNvSpPr>
          <p:nvPr>
            <p:ph type="title"/>
          </p:nvPr>
        </p:nvSpPr>
        <p:spPr>
          <a:xfrm>
            <a:off x="107950" y="1"/>
            <a:ext cx="9340850" cy="709424"/>
          </a:xfrm>
          <a:prstGeom prst="rect">
            <a:avLst/>
          </a:prstGeom>
        </p:spPr>
        <p:txBody>
          <a:bodyPr anchor="ctr"/>
          <a:lstStyle>
            <a:lvl1pPr algn="l">
              <a:defRPr lang="zh-CN" altLang="en-US" sz="4000" b="1" kern="1200" dirty="0" smtClean="0">
                <a:solidFill>
                  <a:srgbClr val="4B649F"/>
                </a:solidFill>
                <a:effectLst>
                  <a:outerShdw blurRad="38100" dist="38100" dir="2700000" algn="tl">
                    <a:srgbClr val="000000">
                      <a:alpha val="43137"/>
                    </a:srgbClr>
                  </a:outerShdw>
                </a:effectLst>
                <a:latin typeface="微软雅黑" pitchFamily="34" charset="-122"/>
                <a:ea typeface="微软雅黑" pitchFamily="34" charset="-122"/>
                <a:cs typeface="+mj-cs"/>
              </a:defRPr>
            </a:lvl1pPr>
          </a:lstStyle>
          <a:p>
            <a:r>
              <a:rPr lang="zh-CN" altLang="en-US" dirty="0"/>
              <a:t>单击此处编辑母版标题样式</a:t>
            </a:r>
          </a:p>
        </p:txBody>
      </p:sp>
      <p:sp>
        <p:nvSpPr>
          <p:cNvPr id="23" name="矩形: 圆角 22">
            <a:extLst>
              <a:ext uri="{FF2B5EF4-FFF2-40B4-BE49-F238E27FC236}">
                <a16:creationId xmlns:a16="http://schemas.microsoft.com/office/drawing/2014/main" id="{2353B46D-92D7-43F6-B39F-D17490099C0E}"/>
              </a:ext>
            </a:extLst>
          </p:cNvPr>
          <p:cNvSpPr/>
          <p:nvPr userDrawn="1"/>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pPr/>
              <a:t>‹#›</a:t>
            </a:fld>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58381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0E95540-518A-436D-96A9-E8E5B99E656B}"/>
              </a:ext>
            </a:extLst>
          </p:cNvPr>
          <p:cNvSpPr txBox="1"/>
          <p:nvPr userDrawn="1"/>
        </p:nvSpPr>
        <p:spPr>
          <a:xfrm>
            <a:off x="2113078" y="651792"/>
            <a:ext cx="7965831" cy="923330"/>
          </a:xfrm>
          <a:prstGeom prst="rect">
            <a:avLst/>
          </a:prstGeom>
          <a:noFill/>
        </p:spPr>
        <p:txBody>
          <a:bodyPr wrap="square" rtlCol="0" anchor="ctr">
            <a:spAutoFit/>
          </a:bodyPr>
          <a:lstStyle/>
          <a:p>
            <a:pPr algn="ctr"/>
            <a:r>
              <a:rPr lang="zh-CN" altLang="en-US" sz="5400" b="1" spc="600" dirty="0">
                <a:latin typeface="微软雅黑" panose="020B0503020204020204" pitchFamily="34" charset="-122"/>
                <a:ea typeface="微软雅黑" panose="020B0503020204020204" pitchFamily="34" charset="-122"/>
              </a:rPr>
              <a:t>学士学位论文答辩</a:t>
            </a:r>
          </a:p>
        </p:txBody>
      </p:sp>
      <p:sp>
        <p:nvSpPr>
          <p:cNvPr id="5" name="标题 3">
            <a:extLst>
              <a:ext uri="{FF2B5EF4-FFF2-40B4-BE49-F238E27FC236}">
                <a16:creationId xmlns:a16="http://schemas.microsoft.com/office/drawing/2014/main" id="{D890E7FE-640E-4C4B-AEED-461CE6C68383}"/>
              </a:ext>
            </a:extLst>
          </p:cNvPr>
          <p:cNvSpPr>
            <a:spLocks noGrp="1"/>
          </p:cNvSpPr>
          <p:nvPr>
            <p:ph type="title"/>
          </p:nvPr>
        </p:nvSpPr>
        <p:spPr>
          <a:xfrm>
            <a:off x="2113079" y="3467667"/>
            <a:ext cx="7965831" cy="1534958"/>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dirty="0"/>
              <a:t>单击此处编辑母版标题样式</a:t>
            </a:r>
          </a:p>
        </p:txBody>
      </p:sp>
      <p:sp>
        <p:nvSpPr>
          <p:cNvPr id="6" name="矩形 19">
            <a:extLst>
              <a:ext uri="{FF2B5EF4-FFF2-40B4-BE49-F238E27FC236}">
                <a16:creationId xmlns:a16="http://schemas.microsoft.com/office/drawing/2014/main" id="{ED687791-76AA-47CB-B229-403F2F592611}"/>
              </a:ext>
            </a:extLst>
          </p:cNvPr>
          <p:cNvSpPr/>
          <p:nvPr userDrawn="1"/>
        </p:nvSpPr>
        <p:spPr>
          <a:xfrm>
            <a:off x="1636686" y="723900"/>
            <a:ext cx="8918627" cy="50863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7" name="副标题 2">
            <a:extLst>
              <a:ext uri="{FF2B5EF4-FFF2-40B4-BE49-F238E27FC236}">
                <a16:creationId xmlns:a16="http://schemas.microsoft.com/office/drawing/2014/main" id="{DA3962CF-197B-43C5-A281-4A78FDC25C46}"/>
              </a:ext>
            </a:extLst>
          </p:cNvPr>
          <p:cNvSpPr>
            <a:spLocks noGrp="1"/>
          </p:cNvSpPr>
          <p:nvPr>
            <p:ph type="subTitle" idx="1"/>
          </p:nvPr>
        </p:nvSpPr>
        <p:spPr>
          <a:xfrm>
            <a:off x="1803069" y="5127259"/>
            <a:ext cx="8585847" cy="601115"/>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grpSp>
        <p:nvGrpSpPr>
          <p:cNvPr id="8" name="Group 3">
            <a:extLst>
              <a:ext uri="{FF2B5EF4-FFF2-40B4-BE49-F238E27FC236}">
                <a16:creationId xmlns:a16="http://schemas.microsoft.com/office/drawing/2014/main" id="{15034403-6685-4B58-ACE4-C380E28D34DC}"/>
              </a:ext>
            </a:extLst>
          </p:cNvPr>
          <p:cNvGrpSpPr/>
          <p:nvPr userDrawn="1"/>
        </p:nvGrpSpPr>
        <p:grpSpPr>
          <a:xfrm>
            <a:off x="1493414" y="565150"/>
            <a:ext cx="470297" cy="470297"/>
            <a:chOff x="1308100" y="1397035"/>
            <a:chExt cx="627063" cy="627062"/>
          </a:xfrm>
        </p:grpSpPr>
        <p:sp>
          <p:nvSpPr>
            <p:cNvPr id="9" name="矩形 24">
              <a:extLst>
                <a:ext uri="{FF2B5EF4-FFF2-40B4-BE49-F238E27FC236}">
                  <a16:creationId xmlns:a16="http://schemas.microsoft.com/office/drawing/2014/main" id="{1194DD5D-D017-4C63-9A90-32B25C275B57}"/>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0" name="矩形 25">
              <a:extLst>
                <a:ext uri="{FF2B5EF4-FFF2-40B4-BE49-F238E27FC236}">
                  <a16:creationId xmlns:a16="http://schemas.microsoft.com/office/drawing/2014/main" id="{EF70099E-DB65-418D-9F7D-50A7CCBED790}"/>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1" name="Group 1">
            <a:extLst>
              <a:ext uri="{FF2B5EF4-FFF2-40B4-BE49-F238E27FC236}">
                <a16:creationId xmlns:a16="http://schemas.microsoft.com/office/drawing/2014/main" id="{6916F8CC-E994-4B67-9C33-5BC4E68DD1F7}"/>
              </a:ext>
            </a:extLst>
          </p:cNvPr>
          <p:cNvGrpSpPr/>
          <p:nvPr userDrawn="1"/>
        </p:nvGrpSpPr>
        <p:grpSpPr>
          <a:xfrm>
            <a:off x="10276111" y="5526361"/>
            <a:ext cx="558403" cy="528638"/>
            <a:chOff x="10637838" y="3171860"/>
            <a:chExt cx="744537" cy="704850"/>
          </a:xfrm>
        </p:grpSpPr>
        <p:sp>
          <p:nvSpPr>
            <p:cNvPr id="12" name="矩形 21">
              <a:extLst>
                <a:ext uri="{FF2B5EF4-FFF2-40B4-BE49-F238E27FC236}">
                  <a16:creationId xmlns:a16="http://schemas.microsoft.com/office/drawing/2014/main" id="{D23328E7-BFF2-425E-8135-D37933F8D22A}"/>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3" name="矩形 22">
              <a:extLst>
                <a:ext uri="{FF2B5EF4-FFF2-40B4-BE49-F238E27FC236}">
                  <a16:creationId xmlns:a16="http://schemas.microsoft.com/office/drawing/2014/main" id="{123FCACE-815B-4AA6-8CC1-58F35DA38D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4" name="组合 13">
            <a:extLst>
              <a:ext uri="{FF2B5EF4-FFF2-40B4-BE49-F238E27FC236}">
                <a16:creationId xmlns:a16="http://schemas.microsoft.com/office/drawing/2014/main" id="{3702AD55-5847-4CCB-A65A-9BC88ED1E6B1}"/>
              </a:ext>
            </a:extLst>
          </p:cNvPr>
          <p:cNvGrpSpPr/>
          <p:nvPr userDrawn="1"/>
        </p:nvGrpSpPr>
        <p:grpSpPr>
          <a:xfrm>
            <a:off x="9523" y="0"/>
            <a:ext cx="981077" cy="1003300"/>
            <a:chOff x="9523" y="0"/>
            <a:chExt cx="981077" cy="1003300"/>
          </a:xfrm>
        </p:grpSpPr>
        <p:sp>
          <p:nvSpPr>
            <p:cNvPr id="15" name="等腰三角形 14">
              <a:extLst>
                <a:ext uri="{FF2B5EF4-FFF2-40B4-BE49-F238E27FC236}">
                  <a16:creationId xmlns:a16="http://schemas.microsoft.com/office/drawing/2014/main" id="{73F66E0E-B447-4E57-9437-FDC3BE56C10F}"/>
                </a:ext>
              </a:extLst>
            </p:cNvPr>
            <p:cNvSpPr/>
            <p:nvPr userDrawn="1"/>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a:extLst>
                <a:ext uri="{FF2B5EF4-FFF2-40B4-BE49-F238E27FC236}">
                  <a16:creationId xmlns:a16="http://schemas.microsoft.com/office/drawing/2014/main" id="{1804777B-56A3-4EB8-8017-C5BC277C4834}"/>
                </a:ext>
              </a:extLst>
            </p:cNvPr>
            <p:cNvSpPr/>
            <p:nvPr userDrawn="1"/>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1F2CDE73-8FE8-4606-B128-CCEDD1135E5C}"/>
                </a:ext>
              </a:extLst>
            </p:cNvPr>
            <p:cNvSpPr/>
            <p:nvPr userDrawn="1"/>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a:extLst>
                <a:ext uri="{FF2B5EF4-FFF2-40B4-BE49-F238E27FC236}">
                  <a16:creationId xmlns:a16="http://schemas.microsoft.com/office/drawing/2014/main" id="{319890DC-74B3-48DB-A2FC-C12B534F2B8F}"/>
                </a:ext>
              </a:extLst>
            </p:cNvPr>
            <p:cNvSpPr/>
            <p:nvPr userDrawn="1"/>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a:extLst>
              <a:ext uri="{FF2B5EF4-FFF2-40B4-BE49-F238E27FC236}">
                <a16:creationId xmlns:a16="http://schemas.microsoft.com/office/drawing/2014/main" id="{8A2C1484-EB3C-4054-A87F-5E1663E32C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03690" y="1431296"/>
            <a:ext cx="1984608" cy="2040601"/>
          </a:xfrm>
          <a:prstGeom prst="rect">
            <a:avLst/>
          </a:prstGeom>
        </p:spPr>
      </p:pic>
    </p:spTree>
    <p:extLst>
      <p:ext uri="{BB962C8B-B14F-4D97-AF65-F5344CB8AC3E}">
        <p14:creationId xmlns:p14="http://schemas.microsoft.com/office/powerpoint/2010/main" val="3072615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0FC510A-EAAE-41C0-9423-6423A04A3ED8}"/>
              </a:ext>
            </a:extLst>
          </p:cNvPr>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a:extLst>
              <a:ext uri="{FF2B5EF4-FFF2-40B4-BE49-F238E27FC236}">
                <a16:creationId xmlns:a16="http://schemas.microsoft.com/office/drawing/2014/main" id="{7F8959F7-3E4A-4CAE-B5F7-1BCE614C75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6" name="灯片编号占位符 5">
            <a:extLst>
              <a:ext uri="{FF2B5EF4-FFF2-40B4-BE49-F238E27FC236}">
                <a16:creationId xmlns:a16="http://schemas.microsoft.com/office/drawing/2014/main" id="{7DF0037F-8DF7-47E7-A2E9-7112F040D9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pic>
        <p:nvPicPr>
          <p:cNvPr id="12" name="图形 3">
            <a:extLst>
              <a:ext uri="{FF2B5EF4-FFF2-40B4-BE49-F238E27FC236}">
                <a16:creationId xmlns:a16="http://schemas.microsoft.com/office/drawing/2014/main" id="{B8FA88FE-C49A-B2C5-EE8A-0BA4D4E520A4}"/>
              </a:ext>
            </a:extLst>
          </p:cNvPr>
          <p:cNvPicPr>
            <a:picLocks noChangeAspect="1"/>
          </p:cNvPicPr>
          <p:nvPr userDrawn="1"/>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55345" y="0"/>
            <a:ext cx="4470400" cy="850900"/>
          </a:xfrm>
          <a:prstGeom prst="rect">
            <a:avLst/>
          </a:prstGeom>
        </p:spPr>
      </p:pic>
    </p:spTree>
    <p:extLst>
      <p:ext uri="{BB962C8B-B14F-4D97-AF65-F5344CB8AC3E}">
        <p14:creationId xmlns:p14="http://schemas.microsoft.com/office/powerpoint/2010/main" val="26814328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图形 3">
            <a:extLst>
              <a:ext uri="{FF2B5EF4-FFF2-40B4-BE49-F238E27FC236}">
                <a16:creationId xmlns:a16="http://schemas.microsoft.com/office/drawing/2014/main" id="{B8FA88FE-C49A-B2C5-EE8A-0BA4D4E520A4}"/>
              </a:ext>
            </a:extLst>
          </p:cNvPr>
          <p:cNvPicPr>
            <a:picLocks noChangeAspect="1"/>
          </p:cNvPicPr>
          <p:nvPr userDrawn="1"/>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55345" y="0"/>
            <a:ext cx="4470400" cy="850900"/>
          </a:xfrm>
          <a:prstGeom prst="rect">
            <a:avLst/>
          </a:prstGeom>
        </p:spPr>
      </p:pic>
    </p:spTree>
    <p:extLst>
      <p:ext uri="{BB962C8B-B14F-4D97-AF65-F5344CB8AC3E}">
        <p14:creationId xmlns:p14="http://schemas.microsoft.com/office/powerpoint/2010/main" val="383795657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journals.aps.org/prl/abstract/10.1103/PhysRevLett.129.090502" TargetMode="External"/><Relationship Id="rId2" Type="http://schemas.openxmlformats.org/officeDocument/2006/relationships/hyperlink" Target="https://arxiv.org/abs/2103.03074" TargetMode="Externa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hyperlink" Target="https://dl.acm.org/doi/abs/10.1145/3458817.3487399"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E72BD9-4D19-465D-8ADC-C07398FDCA56}"/>
              </a:ext>
            </a:extLst>
          </p:cNvPr>
          <p:cNvSpPr>
            <a:spLocks noGrp="1"/>
          </p:cNvSpPr>
          <p:nvPr>
            <p:ph type="ctrTitle"/>
          </p:nvPr>
        </p:nvSpPr>
        <p:spPr/>
        <p:txBody>
          <a:bodyPr/>
          <a:lstStyle/>
          <a:p>
            <a:r>
              <a:rPr lang="en-US" altLang="zh-CN" dirty="0">
                <a:latin typeface="Times New Roman" panose="02020603050405020304" pitchFamily="18" charset="0"/>
                <a:cs typeface="Times New Roman" panose="02020603050405020304" pitchFamily="18" charset="0"/>
              </a:rPr>
              <a:t>Noisy random quantum circuits and its classical simulation</a:t>
            </a:r>
            <a:endParaRPr lang="zh-CN" altLang="en-US" dirty="0">
              <a:latin typeface="Times New Roman" panose="02020603050405020304" pitchFamily="18" charset="0"/>
              <a:cs typeface="Times New Roman" panose="02020603050405020304" pitchFamily="18" charset="0"/>
            </a:endParaRPr>
          </a:p>
        </p:txBody>
      </p:sp>
      <p:sp>
        <p:nvSpPr>
          <p:cNvPr id="3" name="副标题 2">
            <a:extLst>
              <a:ext uri="{FF2B5EF4-FFF2-40B4-BE49-F238E27FC236}">
                <a16:creationId xmlns:a16="http://schemas.microsoft.com/office/drawing/2014/main" id="{71776910-5166-407F-8A1F-65F9FE37EDA0}"/>
              </a:ext>
            </a:extLst>
          </p:cNvPr>
          <p:cNvSpPr>
            <a:spLocks noGrp="1"/>
          </p:cNvSpPr>
          <p:nvPr>
            <p:ph type="subTitle" idx="1"/>
          </p:nvPr>
        </p:nvSpPr>
        <p:spPr/>
        <p:txBody>
          <a:bodyPr/>
          <a:lstStyle/>
          <a:p>
            <a:r>
              <a:rPr lang="en-US" altLang="zh-CN" dirty="0">
                <a:solidFill>
                  <a:schemeClr val="tx1"/>
                </a:solidFill>
              </a:rPr>
              <a:t>Advanced Quantum Technologies, 2023 </a:t>
            </a:r>
            <a:endParaRPr lang="zh-CN" altLang="en-US" dirty="0">
              <a:solidFill>
                <a:schemeClr val="tx1"/>
              </a:solidFill>
            </a:endParaRPr>
          </a:p>
        </p:txBody>
      </p:sp>
    </p:spTree>
    <p:extLst>
      <p:ext uri="{BB962C8B-B14F-4D97-AF65-F5344CB8AC3E}">
        <p14:creationId xmlns:p14="http://schemas.microsoft.com/office/powerpoint/2010/main" val="2996094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81424E-634D-453A-8C5E-F8D3183F8F63}"/>
              </a:ext>
            </a:extLst>
          </p:cNvPr>
          <p:cNvSpPr>
            <a:spLocks noGrp="1"/>
          </p:cNvSpPr>
          <p:nvPr>
            <p:ph type="title"/>
          </p:nvPr>
        </p:nvSpPr>
        <p:spPr/>
        <p:txBody>
          <a:bodyPr/>
          <a:lstStyle/>
          <a:p>
            <a:r>
              <a:rPr lang="en-US" altLang="zh-CN" dirty="0"/>
              <a:t>Background</a:t>
            </a:r>
            <a:endParaRPr lang="zh-CN" altLang="en-US" dirty="0"/>
          </a:p>
        </p:txBody>
      </p:sp>
      <p:sp>
        <p:nvSpPr>
          <p:cNvPr id="3" name="内容占位符 2">
            <a:extLst>
              <a:ext uri="{FF2B5EF4-FFF2-40B4-BE49-F238E27FC236}">
                <a16:creationId xmlns:a16="http://schemas.microsoft.com/office/drawing/2014/main" id="{4E625528-5024-47B1-89F9-EFE5F903A670}"/>
              </a:ext>
            </a:extLst>
          </p:cNvPr>
          <p:cNvSpPr>
            <a:spLocks noGrp="1"/>
          </p:cNvSpPr>
          <p:nvPr>
            <p:ph idx="1"/>
          </p:nvPr>
        </p:nvSpPr>
        <p:spPr/>
        <p:txBody>
          <a:bodyPr/>
          <a:lstStyle/>
          <a:p>
            <a:r>
              <a:rPr lang="zh-CN" altLang="en-US" dirty="0"/>
              <a:t>随机量子电路采样问题</a:t>
            </a:r>
            <a:endParaRPr lang="en-US" altLang="zh-CN" dirty="0"/>
          </a:p>
          <a:p>
            <a:pPr lvl="1"/>
            <a:r>
              <a:rPr lang="en-US" altLang="zh-CN" dirty="0"/>
              <a:t>NP-hard</a:t>
            </a:r>
          </a:p>
          <a:p>
            <a:pPr lvl="1"/>
            <a:r>
              <a:rPr lang="zh-CN" altLang="en-US" dirty="0"/>
              <a:t>量子优越性</a:t>
            </a:r>
            <a:endParaRPr lang="en-US" altLang="zh-CN" dirty="0"/>
          </a:p>
        </p:txBody>
      </p:sp>
      <p:sp>
        <p:nvSpPr>
          <p:cNvPr id="4" name="灯片编号占位符 3">
            <a:extLst>
              <a:ext uri="{FF2B5EF4-FFF2-40B4-BE49-F238E27FC236}">
                <a16:creationId xmlns:a16="http://schemas.microsoft.com/office/drawing/2014/main" id="{4A8BC49E-BF76-482D-A0AB-BD25983617F7}"/>
              </a:ext>
            </a:extLst>
          </p:cNvPr>
          <p:cNvSpPr>
            <a:spLocks noGrp="1"/>
          </p:cNvSpPr>
          <p:nvPr>
            <p:ph type="sldNum" sz="quarter" idx="12"/>
          </p:nvPr>
        </p:nvSpPr>
        <p:spPr/>
        <p:txBody>
          <a:bodyPr/>
          <a:lstStyle/>
          <a:p>
            <a:fld id="{9E3C3F8D-CBB6-4D77-B9DA-1B244EAD3A6E}" type="slidenum">
              <a:rPr lang="zh-CN" altLang="en-US" smtClean="0"/>
              <a:t>2</a:t>
            </a:fld>
            <a:endParaRPr lang="zh-CN" altLang="en-US"/>
          </a:p>
        </p:txBody>
      </p:sp>
      <p:pic>
        <p:nvPicPr>
          <p:cNvPr id="6" name="图片 5">
            <a:extLst>
              <a:ext uri="{FF2B5EF4-FFF2-40B4-BE49-F238E27FC236}">
                <a16:creationId xmlns:a16="http://schemas.microsoft.com/office/drawing/2014/main" id="{CC000A74-81F1-452A-8912-8A31DCCE1CA8}"/>
              </a:ext>
            </a:extLst>
          </p:cNvPr>
          <p:cNvPicPr>
            <a:picLocks noChangeAspect="1"/>
          </p:cNvPicPr>
          <p:nvPr/>
        </p:nvPicPr>
        <p:blipFill>
          <a:blip r:embed="rId2"/>
          <a:stretch>
            <a:fillRect/>
          </a:stretch>
        </p:blipFill>
        <p:spPr>
          <a:xfrm>
            <a:off x="3032043" y="1527933"/>
            <a:ext cx="6127913" cy="4386170"/>
          </a:xfrm>
          <a:prstGeom prst="rect">
            <a:avLst/>
          </a:prstGeom>
        </p:spPr>
      </p:pic>
    </p:spTree>
    <p:extLst>
      <p:ext uri="{BB962C8B-B14F-4D97-AF65-F5344CB8AC3E}">
        <p14:creationId xmlns:p14="http://schemas.microsoft.com/office/powerpoint/2010/main" val="3012741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11C4E6-1810-4076-9A32-C0049F5501E4}"/>
              </a:ext>
            </a:extLst>
          </p:cNvPr>
          <p:cNvSpPr>
            <a:spLocks noGrp="1"/>
          </p:cNvSpPr>
          <p:nvPr>
            <p:ph type="title"/>
          </p:nvPr>
        </p:nvSpPr>
        <p:spPr/>
        <p:txBody>
          <a:bodyPr/>
          <a:lstStyle/>
          <a:p>
            <a:r>
              <a:rPr lang="en-US" altLang="zh-CN" dirty="0"/>
              <a:t>Introduction</a:t>
            </a:r>
            <a:endParaRPr lang="zh-CN" altLang="en-US" dirty="0"/>
          </a:p>
        </p:txBody>
      </p:sp>
      <p:sp>
        <p:nvSpPr>
          <p:cNvPr id="3" name="内容占位符 2">
            <a:extLst>
              <a:ext uri="{FF2B5EF4-FFF2-40B4-BE49-F238E27FC236}">
                <a16:creationId xmlns:a16="http://schemas.microsoft.com/office/drawing/2014/main" id="{5312812A-8AA7-4C82-9C21-E5384DC89A09}"/>
              </a:ext>
            </a:extLst>
          </p:cNvPr>
          <p:cNvSpPr>
            <a:spLocks noGrp="1"/>
          </p:cNvSpPr>
          <p:nvPr>
            <p:ph idx="1"/>
          </p:nvPr>
        </p:nvSpPr>
        <p:spPr/>
        <p:txBody>
          <a:bodyPr/>
          <a:lstStyle/>
          <a:p>
            <a:r>
              <a:rPr lang="zh-CN" altLang="en-US" dirty="0"/>
              <a:t>在</a:t>
            </a:r>
            <a:r>
              <a:rPr lang="en-US" altLang="zh-CN" dirty="0"/>
              <a:t>NISQ</a:t>
            </a:r>
            <a:r>
              <a:rPr lang="zh-CN" altLang="en-US" dirty="0"/>
              <a:t>时代，在随机量子电路采样问题上，已经体现了量子优越性</a:t>
            </a:r>
            <a:endParaRPr lang="en-US" altLang="zh-CN" dirty="0"/>
          </a:p>
          <a:p>
            <a:endParaRPr lang="en-US" altLang="zh-CN" dirty="0"/>
          </a:p>
          <a:p>
            <a:r>
              <a:rPr lang="zh-CN" altLang="en-US" dirty="0"/>
              <a:t>由于量子设备存在噪声，很难通过实验获得准确的结果概率分布</a:t>
            </a:r>
            <a:endParaRPr lang="en-US" altLang="zh-CN" dirty="0"/>
          </a:p>
          <a:p>
            <a:endParaRPr lang="en-US" altLang="zh-CN" dirty="0"/>
          </a:p>
          <a:p>
            <a:r>
              <a:rPr lang="zh-CN" altLang="en-US" dirty="0"/>
              <a:t>如何在当前实验设备上验证量子优越性？</a:t>
            </a:r>
            <a:endParaRPr lang="en-US" altLang="zh-CN" dirty="0"/>
          </a:p>
          <a:p>
            <a:pPr lvl="1"/>
            <a:r>
              <a:rPr lang="zh-CN" altLang="en-US" dirty="0"/>
              <a:t>将实验结果与经典模拟进行比较</a:t>
            </a:r>
            <a:endParaRPr lang="en-US" altLang="zh-CN" dirty="0"/>
          </a:p>
          <a:p>
            <a:endParaRPr lang="en-US" altLang="zh-CN" dirty="0"/>
          </a:p>
          <a:p>
            <a:r>
              <a:rPr lang="zh-CN" altLang="en-US" dirty="0"/>
              <a:t>随机量子线路采样问题困难度证明</a:t>
            </a:r>
            <a:endParaRPr lang="en-US" altLang="zh-CN" dirty="0"/>
          </a:p>
          <a:p>
            <a:endParaRPr lang="en-US" altLang="zh-CN" dirty="0"/>
          </a:p>
        </p:txBody>
      </p:sp>
      <p:sp>
        <p:nvSpPr>
          <p:cNvPr id="4" name="灯片编号占位符 3">
            <a:extLst>
              <a:ext uri="{FF2B5EF4-FFF2-40B4-BE49-F238E27FC236}">
                <a16:creationId xmlns:a16="http://schemas.microsoft.com/office/drawing/2014/main" id="{9AA6A4E1-B518-4D6C-B388-689CCDCAE7D1}"/>
              </a:ext>
            </a:extLst>
          </p:cNvPr>
          <p:cNvSpPr>
            <a:spLocks noGrp="1"/>
          </p:cNvSpPr>
          <p:nvPr>
            <p:ph type="sldNum" sz="quarter" idx="12"/>
          </p:nvPr>
        </p:nvSpPr>
        <p:spPr/>
        <p:txBody>
          <a:bodyPr/>
          <a:lstStyle/>
          <a:p>
            <a:fld id="{9E3C3F8D-CBB6-4D77-B9DA-1B244EAD3A6E}" type="slidenum">
              <a:rPr lang="zh-CN" altLang="en-US" smtClean="0"/>
              <a:t>3</a:t>
            </a:fld>
            <a:endParaRPr lang="zh-CN" altLang="en-US"/>
          </a:p>
        </p:txBody>
      </p:sp>
    </p:spTree>
    <p:extLst>
      <p:ext uri="{BB962C8B-B14F-4D97-AF65-F5344CB8AC3E}">
        <p14:creationId xmlns:p14="http://schemas.microsoft.com/office/powerpoint/2010/main" val="310842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1DE1A7-9B63-4743-ABF0-28491FB044E2}"/>
              </a:ext>
            </a:extLst>
          </p:cNvPr>
          <p:cNvSpPr>
            <a:spLocks noGrp="1"/>
          </p:cNvSpPr>
          <p:nvPr>
            <p:ph type="title"/>
          </p:nvPr>
        </p:nvSpPr>
        <p:spPr/>
        <p:txBody>
          <a:bodyPr/>
          <a:lstStyle/>
          <a:p>
            <a:r>
              <a:rPr lang="zh-CN" altLang="en-US" dirty="0"/>
              <a:t>经典采样算法</a:t>
            </a:r>
          </a:p>
        </p:txBody>
      </p:sp>
      <p:sp>
        <p:nvSpPr>
          <p:cNvPr id="3" name="内容占位符 2">
            <a:extLst>
              <a:ext uri="{FF2B5EF4-FFF2-40B4-BE49-F238E27FC236}">
                <a16:creationId xmlns:a16="http://schemas.microsoft.com/office/drawing/2014/main" id="{ECAE370F-F153-40C5-82A6-EFBB4E861B1B}"/>
              </a:ext>
            </a:extLst>
          </p:cNvPr>
          <p:cNvSpPr>
            <a:spLocks noGrp="1"/>
          </p:cNvSpPr>
          <p:nvPr>
            <p:ph idx="1"/>
          </p:nvPr>
        </p:nvSpPr>
        <p:spPr/>
        <p:txBody>
          <a:bodyPr/>
          <a:lstStyle/>
          <a:p>
            <a:r>
              <a:rPr lang="en-US" altLang="zh-CN" dirty="0"/>
              <a:t>Perfect sampling</a:t>
            </a:r>
            <a:endParaRPr lang="zh-CN" altLang="en-US" dirty="0"/>
          </a:p>
        </p:txBody>
      </p:sp>
      <p:sp>
        <p:nvSpPr>
          <p:cNvPr id="4" name="灯片编号占位符 3">
            <a:extLst>
              <a:ext uri="{FF2B5EF4-FFF2-40B4-BE49-F238E27FC236}">
                <a16:creationId xmlns:a16="http://schemas.microsoft.com/office/drawing/2014/main" id="{E383DCE3-59B8-48CE-AADA-9564569059A8}"/>
              </a:ext>
            </a:extLst>
          </p:cNvPr>
          <p:cNvSpPr>
            <a:spLocks noGrp="1"/>
          </p:cNvSpPr>
          <p:nvPr>
            <p:ph type="sldNum" sz="quarter" idx="12"/>
          </p:nvPr>
        </p:nvSpPr>
        <p:spPr/>
        <p:txBody>
          <a:bodyPr/>
          <a:lstStyle/>
          <a:p>
            <a:fld id="{9E3C3F8D-CBB6-4D77-B9DA-1B244EAD3A6E}" type="slidenum">
              <a:rPr lang="zh-CN" altLang="en-US" smtClean="0"/>
              <a:t>4</a:t>
            </a:fld>
            <a:endParaRPr lang="zh-CN" altLang="en-US"/>
          </a:p>
        </p:txBody>
      </p:sp>
      <p:pic>
        <p:nvPicPr>
          <p:cNvPr id="10" name="图片 9">
            <a:extLst>
              <a:ext uri="{FF2B5EF4-FFF2-40B4-BE49-F238E27FC236}">
                <a16:creationId xmlns:a16="http://schemas.microsoft.com/office/drawing/2014/main" id="{F00EF5B1-5CAB-45D1-8123-71789757C56E}"/>
              </a:ext>
            </a:extLst>
          </p:cNvPr>
          <p:cNvPicPr>
            <a:picLocks noChangeAspect="1"/>
          </p:cNvPicPr>
          <p:nvPr/>
        </p:nvPicPr>
        <p:blipFill>
          <a:blip r:embed="rId2"/>
          <a:stretch>
            <a:fillRect/>
          </a:stretch>
        </p:blipFill>
        <p:spPr>
          <a:xfrm>
            <a:off x="1011609" y="1451240"/>
            <a:ext cx="10168781" cy="1704545"/>
          </a:xfrm>
          <a:prstGeom prst="rect">
            <a:avLst/>
          </a:prstGeom>
        </p:spPr>
      </p:pic>
      <p:pic>
        <p:nvPicPr>
          <p:cNvPr id="12" name="图片 11">
            <a:extLst>
              <a:ext uri="{FF2B5EF4-FFF2-40B4-BE49-F238E27FC236}">
                <a16:creationId xmlns:a16="http://schemas.microsoft.com/office/drawing/2014/main" id="{84F63C90-C50F-41F5-993C-DADE131D0D05}"/>
              </a:ext>
            </a:extLst>
          </p:cNvPr>
          <p:cNvPicPr>
            <a:picLocks noChangeAspect="1"/>
          </p:cNvPicPr>
          <p:nvPr/>
        </p:nvPicPr>
        <p:blipFill>
          <a:blip r:embed="rId3"/>
          <a:stretch>
            <a:fillRect/>
          </a:stretch>
        </p:blipFill>
        <p:spPr>
          <a:xfrm>
            <a:off x="1011609" y="3155785"/>
            <a:ext cx="10168781" cy="1640396"/>
          </a:xfrm>
          <a:prstGeom prst="rect">
            <a:avLst/>
          </a:prstGeom>
        </p:spPr>
      </p:pic>
    </p:spTree>
    <p:extLst>
      <p:ext uri="{BB962C8B-B14F-4D97-AF65-F5344CB8AC3E}">
        <p14:creationId xmlns:p14="http://schemas.microsoft.com/office/powerpoint/2010/main" val="574489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3C4EC4-DD50-438B-87B4-75565523AD95}"/>
              </a:ext>
            </a:extLst>
          </p:cNvPr>
          <p:cNvSpPr>
            <a:spLocks noGrp="1"/>
          </p:cNvSpPr>
          <p:nvPr>
            <p:ph type="title"/>
          </p:nvPr>
        </p:nvSpPr>
        <p:spPr/>
        <p:txBody>
          <a:bodyPr/>
          <a:lstStyle/>
          <a:p>
            <a:r>
              <a:rPr lang="zh-CN" altLang="en-US" dirty="0"/>
              <a:t>经典采样算法</a:t>
            </a:r>
          </a:p>
        </p:txBody>
      </p:sp>
      <p:sp>
        <p:nvSpPr>
          <p:cNvPr id="3" name="内容占位符 2">
            <a:extLst>
              <a:ext uri="{FF2B5EF4-FFF2-40B4-BE49-F238E27FC236}">
                <a16:creationId xmlns:a16="http://schemas.microsoft.com/office/drawing/2014/main" id="{07C82100-DC9B-4258-A5A9-4802D5CEAC66}"/>
              </a:ext>
            </a:extLst>
          </p:cNvPr>
          <p:cNvSpPr>
            <a:spLocks noGrp="1"/>
          </p:cNvSpPr>
          <p:nvPr>
            <p:ph idx="1"/>
          </p:nvPr>
        </p:nvSpPr>
        <p:spPr/>
        <p:txBody>
          <a:bodyPr/>
          <a:lstStyle/>
          <a:p>
            <a:r>
              <a:rPr lang="en-US" altLang="zh-CN" dirty="0"/>
              <a:t>Markov chain Monte Carlo</a:t>
            </a:r>
            <a:endParaRPr lang="zh-CN" altLang="en-US" dirty="0"/>
          </a:p>
        </p:txBody>
      </p:sp>
      <p:sp>
        <p:nvSpPr>
          <p:cNvPr id="4" name="灯片编号占位符 3">
            <a:extLst>
              <a:ext uri="{FF2B5EF4-FFF2-40B4-BE49-F238E27FC236}">
                <a16:creationId xmlns:a16="http://schemas.microsoft.com/office/drawing/2014/main" id="{8B6ED820-9212-4BE6-8956-0F934D113C66}"/>
              </a:ext>
            </a:extLst>
          </p:cNvPr>
          <p:cNvSpPr>
            <a:spLocks noGrp="1"/>
          </p:cNvSpPr>
          <p:nvPr>
            <p:ph type="sldNum" sz="quarter" idx="12"/>
          </p:nvPr>
        </p:nvSpPr>
        <p:spPr/>
        <p:txBody>
          <a:bodyPr/>
          <a:lstStyle/>
          <a:p>
            <a:fld id="{9E3C3F8D-CBB6-4D77-B9DA-1B244EAD3A6E}" type="slidenum">
              <a:rPr lang="zh-CN" altLang="en-US" smtClean="0"/>
              <a:t>5</a:t>
            </a:fld>
            <a:endParaRPr lang="zh-CN" altLang="en-US"/>
          </a:p>
        </p:txBody>
      </p:sp>
      <p:pic>
        <p:nvPicPr>
          <p:cNvPr id="8" name="图片 7">
            <a:extLst>
              <a:ext uri="{FF2B5EF4-FFF2-40B4-BE49-F238E27FC236}">
                <a16:creationId xmlns:a16="http://schemas.microsoft.com/office/drawing/2014/main" id="{D6C1E8A2-4F75-4942-BC19-29094FE6DC81}"/>
              </a:ext>
            </a:extLst>
          </p:cNvPr>
          <p:cNvPicPr>
            <a:picLocks noChangeAspect="1"/>
          </p:cNvPicPr>
          <p:nvPr/>
        </p:nvPicPr>
        <p:blipFill>
          <a:blip r:embed="rId2"/>
          <a:stretch>
            <a:fillRect/>
          </a:stretch>
        </p:blipFill>
        <p:spPr>
          <a:xfrm>
            <a:off x="1381217" y="1452760"/>
            <a:ext cx="9429566" cy="4368673"/>
          </a:xfrm>
          <a:prstGeom prst="rect">
            <a:avLst/>
          </a:prstGeom>
        </p:spPr>
      </p:pic>
    </p:spTree>
    <p:extLst>
      <p:ext uri="{BB962C8B-B14F-4D97-AF65-F5344CB8AC3E}">
        <p14:creationId xmlns:p14="http://schemas.microsoft.com/office/powerpoint/2010/main" val="2797221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74700A-E8BC-4216-92F1-10C25FE9C8D3}"/>
              </a:ext>
            </a:extLst>
          </p:cNvPr>
          <p:cNvSpPr>
            <a:spLocks noGrp="1"/>
          </p:cNvSpPr>
          <p:nvPr>
            <p:ph type="title"/>
          </p:nvPr>
        </p:nvSpPr>
        <p:spPr/>
        <p:txBody>
          <a:bodyPr/>
          <a:lstStyle/>
          <a:p>
            <a:r>
              <a:rPr lang="zh-CN" altLang="en-US" dirty="0"/>
              <a:t>经典采样算法</a:t>
            </a:r>
          </a:p>
        </p:txBody>
      </p:sp>
      <p:sp>
        <p:nvSpPr>
          <p:cNvPr id="3" name="内容占位符 2">
            <a:extLst>
              <a:ext uri="{FF2B5EF4-FFF2-40B4-BE49-F238E27FC236}">
                <a16:creationId xmlns:a16="http://schemas.microsoft.com/office/drawing/2014/main" id="{3ACA5FA5-50ED-44DD-8AC3-C76210273827}"/>
              </a:ext>
            </a:extLst>
          </p:cNvPr>
          <p:cNvSpPr>
            <a:spLocks noGrp="1"/>
          </p:cNvSpPr>
          <p:nvPr>
            <p:ph idx="1"/>
          </p:nvPr>
        </p:nvSpPr>
        <p:spPr/>
        <p:txBody>
          <a:bodyPr/>
          <a:lstStyle/>
          <a:p>
            <a:r>
              <a:rPr lang="en-US" altLang="zh-CN" dirty="0"/>
              <a:t>Rejection sampling:</a:t>
            </a:r>
            <a:endParaRPr lang="zh-CN" altLang="en-US" dirty="0"/>
          </a:p>
        </p:txBody>
      </p:sp>
      <p:sp>
        <p:nvSpPr>
          <p:cNvPr id="4" name="灯片编号占位符 3">
            <a:extLst>
              <a:ext uri="{FF2B5EF4-FFF2-40B4-BE49-F238E27FC236}">
                <a16:creationId xmlns:a16="http://schemas.microsoft.com/office/drawing/2014/main" id="{37A809E8-1E7E-4434-B946-B3D2C83C06C8}"/>
              </a:ext>
            </a:extLst>
          </p:cNvPr>
          <p:cNvSpPr>
            <a:spLocks noGrp="1"/>
          </p:cNvSpPr>
          <p:nvPr>
            <p:ph type="sldNum" sz="quarter" idx="12"/>
          </p:nvPr>
        </p:nvSpPr>
        <p:spPr/>
        <p:txBody>
          <a:bodyPr/>
          <a:lstStyle/>
          <a:p>
            <a:fld id="{9E3C3F8D-CBB6-4D77-B9DA-1B244EAD3A6E}" type="slidenum">
              <a:rPr lang="zh-CN" altLang="en-US" smtClean="0"/>
              <a:t>6</a:t>
            </a:fld>
            <a:endParaRPr lang="zh-CN" altLang="en-US"/>
          </a:p>
        </p:txBody>
      </p:sp>
      <p:pic>
        <p:nvPicPr>
          <p:cNvPr id="8" name="图片 7">
            <a:extLst>
              <a:ext uri="{FF2B5EF4-FFF2-40B4-BE49-F238E27FC236}">
                <a16:creationId xmlns:a16="http://schemas.microsoft.com/office/drawing/2014/main" id="{CE79CB8C-544D-4A7E-843A-DBC9A26FF77F}"/>
              </a:ext>
            </a:extLst>
          </p:cNvPr>
          <p:cNvPicPr>
            <a:picLocks noChangeAspect="1"/>
          </p:cNvPicPr>
          <p:nvPr/>
        </p:nvPicPr>
        <p:blipFill>
          <a:blip r:embed="rId2"/>
          <a:stretch>
            <a:fillRect/>
          </a:stretch>
        </p:blipFill>
        <p:spPr>
          <a:xfrm>
            <a:off x="802253" y="1516133"/>
            <a:ext cx="10587493" cy="2625213"/>
          </a:xfrm>
          <a:prstGeom prst="rect">
            <a:avLst/>
          </a:prstGeom>
        </p:spPr>
      </p:pic>
    </p:spTree>
    <p:extLst>
      <p:ext uri="{BB962C8B-B14F-4D97-AF65-F5344CB8AC3E}">
        <p14:creationId xmlns:p14="http://schemas.microsoft.com/office/powerpoint/2010/main" val="3112028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239BD8-0D46-4F5F-B4DA-C558F0DE9393}"/>
              </a:ext>
            </a:extLst>
          </p:cNvPr>
          <p:cNvSpPr>
            <a:spLocks noGrp="1"/>
          </p:cNvSpPr>
          <p:nvPr>
            <p:ph type="title"/>
          </p:nvPr>
        </p:nvSpPr>
        <p:spPr/>
        <p:txBody>
          <a:bodyPr/>
          <a:lstStyle/>
          <a:p>
            <a:r>
              <a:rPr lang="zh-CN" altLang="en-US" dirty="0"/>
              <a:t>经典采样算法总结</a:t>
            </a:r>
          </a:p>
        </p:txBody>
      </p:sp>
      <p:sp>
        <p:nvSpPr>
          <p:cNvPr id="3" name="内容占位符 2">
            <a:extLst>
              <a:ext uri="{FF2B5EF4-FFF2-40B4-BE49-F238E27FC236}">
                <a16:creationId xmlns:a16="http://schemas.microsoft.com/office/drawing/2014/main" id="{CE059F30-54FE-4DE1-A04D-143A426A74EF}"/>
              </a:ext>
            </a:extLst>
          </p:cNvPr>
          <p:cNvSpPr>
            <a:spLocks noGrp="1"/>
          </p:cNvSpPr>
          <p:nvPr>
            <p:ph idx="1"/>
          </p:nvPr>
        </p:nvSpPr>
        <p:spPr/>
        <p:txBody>
          <a:bodyPr/>
          <a:lstStyle/>
          <a:p>
            <a:r>
              <a:rPr lang="en-US" altLang="zh-CN" dirty="0"/>
              <a:t>MCMC </a:t>
            </a:r>
            <a:r>
              <a:rPr lang="zh-CN" altLang="en-US" dirty="0"/>
              <a:t>和 </a:t>
            </a:r>
            <a:r>
              <a:rPr lang="en-US" altLang="zh-CN" dirty="0"/>
              <a:t>Rejection sampling </a:t>
            </a:r>
            <a:r>
              <a:rPr lang="zh-CN" altLang="en-US" dirty="0"/>
              <a:t>算法在很大程度上依赖于一个 </a:t>
            </a:r>
            <a:r>
              <a:rPr lang="en-US" altLang="zh-CN" dirty="0"/>
              <a:t>bit </a:t>
            </a:r>
            <a:r>
              <a:rPr lang="zh-CN" altLang="en-US" dirty="0"/>
              <a:t>串的概率的计算，或等效于一个位串的振幅</a:t>
            </a:r>
            <a:endParaRPr lang="en-US" altLang="zh-CN" dirty="0"/>
          </a:p>
          <a:p>
            <a:endParaRPr lang="en-US" altLang="zh-CN" dirty="0"/>
          </a:p>
          <a:p>
            <a:r>
              <a:rPr lang="zh-CN" altLang="en-US" dirty="0"/>
              <a:t>如何对振幅进行计算？</a:t>
            </a:r>
          </a:p>
        </p:txBody>
      </p:sp>
      <p:sp>
        <p:nvSpPr>
          <p:cNvPr id="4" name="灯片编号占位符 3">
            <a:extLst>
              <a:ext uri="{FF2B5EF4-FFF2-40B4-BE49-F238E27FC236}">
                <a16:creationId xmlns:a16="http://schemas.microsoft.com/office/drawing/2014/main" id="{9B899F8B-CD5B-4681-A376-B702B1F7B75C}"/>
              </a:ext>
            </a:extLst>
          </p:cNvPr>
          <p:cNvSpPr>
            <a:spLocks noGrp="1"/>
          </p:cNvSpPr>
          <p:nvPr>
            <p:ph type="sldNum" sz="quarter" idx="12"/>
          </p:nvPr>
        </p:nvSpPr>
        <p:spPr/>
        <p:txBody>
          <a:bodyPr/>
          <a:lstStyle/>
          <a:p>
            <a:fld id="{9E3C3F8D-CBB6-4D77-B9DA-1B244EAD3A6E}" type="slidenum">
              <a:rPr lang="zh-CN" altLang="en-US" smtClean="0"/>
              <a:t>7</a:t>
            </a:fld>
            <a:endParaRPr lang="zh-CN" altLang="en-US"/>
          </a:p>
        </p:txBody>
      </p:sp>
    </p:spTree>
    <p:extLst>
      <p:ext uri="{BB962C8B-B14F-4D97-AF65-F5344CB8AC3E}">
        <p14:creationId xmlns:p14="http://schemas.microsoft.com/office/powerpoint/2010/main" val="1218327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EA96D0-7107-42DA-98FF-F0C01BB8788C}"/>
              </a:ext>
            </a:extLst>
          </p:cNvPr>
          <p:cNvSpPr>
            <a:spLocks noGrp="1"/>
          </p:cNvSpPr>
          <p:nvPr>
            <p:ph type="title"/>
          </p:nvPr>
        </p:nvSpPr>
        <p:spPr/>
        <p:txBody>
          <a:bodyPr/>
          <a:lstStyle/>
          <a:p>
            <a:r>
              <a:rPr lang="zh-CN" altLang="en-US" dirty="0"/>
              <a:t>振幅计算经典算法</a:t>
            </a:r>
          </a:p>
        </p:txBody>
      </p:sp>
      <p:sp>
        <p:nvSpPr>
          <p:cNvPr id="3" name="内容占位符 2">
            <a:extLst>
              <a:ext uri="{FF2B5EF4-FFF2-40B4-BE49-F238E27FC236}">
                <a16:creationId xmlns:a16="http://schemas.microsoft.com/office/drawing/2014/main" id="{90A4670F-11A0-465D-86CB-57CB72C42582}"/>
              </a:ext>
            </a:extLst>
          </p:cNvPr>
          <p:cNvSpPr>
            <a:spLocks noGrp="1"/>
          </p:cNvSpPr>
          <p:nvPr>
            <p:ph idx="1"/>
          </p:nvPr>
        </p:nvSpPr>
        <p:spPr/>
        <p:txBody>
          <a:bodyPr/>
          <a:lstStyle/>
          <a:p>
            <a:r>
              <a:rPr lang="en-US" altLang="zh-CN" dirty="0"/>
              <a:t> </a:t>
            </a:r>
          </a:p>
          <a:p>
            <a:endParaRPr lang="en-US" altLang="zh-CN" dirty="0"/>
          </a:p>
          <a:p>
            <a:endParaRPr lang="en-US" altLang="zh-CN" dirty="0"/>
          </a:p>
          <a:p>
            <a:pPr marL="0" indent="0">
              <a:buNone/>
            </a:pPr>
            <a:endParaRPr lang="en-US" altLang="zh-CN" dirty="0"/>
          </a:p>
          <a:p>
            <a:r>
              <a:rPr lang="zh-CN" altLang="en-US" dirty="0"/>
              <a:t> </a:t>
            </a:r>
          </a:p>
          <a:p>
            <a:endParaRPr lang="en-US" altLang="zh-CN" dirty="0"/>
          </a:p>
          <a:p>
            <a:endParaRPr lang="en-US" altLang="zh-CN" dirty="0"/>
          </a:p>
          <a:p>
            <a:r>
              <a:rPr lang="en-US" altLang="zh-CN" dirty="0"/>
              <a:t> </a:t>
            </a:r>
          </a:p>
        </p:txBody>
      </p:sp>
      <p:sp>
        <p:nvSpPr>
          <p:cNvPr id="4" name="灯片编号占位符 3">
            <a:extLst>
              <a:ext uri="{FF2B5EF4-FFF2-40B4-BE49-F238E27FC236}">
                <a16:creationId xmlns:a16="http://schemas.microsoft.com/office/drawing/2014/main" id="{F1FDF22C-F324-4AB7-9635-26126528DC0A}"/>
              </a:ext>
            </a:extLst>
          </p:cNvPr>
          <p:cNvSpPr>
            <a:spLocks noGrp="1"/>
          </p:cNvSpPr>
          <p:nvPr>
            <p:ph type="sldNum" sz="quarter" idx="12"/>
          </p:nvPr>
        </p:nvSpPr>
        <p:spPr/>
        <p:txBody>
          <a:bodyPr/>
          <a:lstStyle/>
          <a:p>
            <a:fld id="{9E3C3F8D-CBB6-4D77-B9DA-1B244EAD3A6E}" type="slidenum">
              <a:rPr lang="zh-CN" altLang="en-US" smtClean="0"/>
              <a:t>8</a:t>
            </a:fld>
            <a:endParaRPr lang="zh-CN" altLang="en-US"/>
          </a:p>
        </p:txBody>
      </p:sp>
      <p:pic>
        <p:nvPicPr>
          <p:cNvPr id="10" name="图片 9">
            <a:extLst>
              <a:ext uri="{FF2B5EF4-FFF2-40B4-BE49-F238E27FC236}">
                <a16:creationId xmlns:a16="http://schemas.microsoft.com/office/drawing/2014/main" id="{AE9C6F45-4679-4A1A-A5DB-82B34DFEE533}"/>
              </a:ext>
            </a:extLst>
          </p:cNvPr>
          <p:cNvPicPr>
            <a:picLocks noChangeAspect="1"/>
          </p:cNvPicPr>
          <p:nvPr/>
        </p:nvPicPr>
        <p:blipFill>
          <a:blip r:embed="rId2"/>
          <a:stretch>
            <a:fillRect/>
          </a:stretch>
        </p:blipFill>
        <p:spPr>
          <a:xfrm>
            <a:off x="883391" y="932880"/>
            <a:ext cx="9587509" cy="2072975"/>
          </a:xfrm>
          <a:prstGeom prst="rect">
            <a:avLst/>
          </a:prstGeom>
        </p:spPr>
      </p:pic>
      <p:pic>
        <p:nvPicPr>
          <p:cNvPr id="12" name="图片 11">
            <a:extLst>
              <a:ext uri="{FF2B5EF4-FFF2-40B4-BE49-F238E27FC236}">
                <a16:creationId xmlns:a16="http://schemas.microsoft.com/office/drawing/2014/main" id="{98488106-2062-4A63-BED3-738D828016B3}"/>
              </a:ext>
            </a:extLst>
          </p:cNvPr>
          <p:cNvPicPr>
            <a:picLocks noChangeAspect="1"/>
          </p:cNvPicPr>
          <p:nvPr/>
        </p:nvPicPr>
        <p:blipFill>
          <a:blip r:embed="rId3"/>
          <a:stretch>
            <a:fillRect/>
          </a:stretch>
        </p:blipFill>
        <p:spPr>
          <a:xfrm>
            <a:off x="837370" y="3005855"/>
            <a:ext cx="9633530" cy="1179775"/>
          </a:xfrm>
          <a:prstGeom prst="rect">
            <a:avLst/>
          </a:prstGeom>
        </p:spPr>
      </p:pic>
      <p:pic>
        <p:nvPicPr>
          <p:cNvPr id="14" name="图片 13">
            <a:extLst>
              <a:ext uri="{FF2B5EF4-FFF2-40B4-BE49-F238E27FC236}">
                <a16:creationId xmlns:a16="http://schemas.microsoft.com/office/drawing/2014/main" id="{77EAF1B6-C750-4B7F-B04B-CF4114ECE570}"/>
              </a:ext>
            </a:extLst>
          </p:cNvPr>
          <p:cNvPicPr>
            <a:picLocks noChangeAspect="1"/>
          </p:cNvPicPr>
          <p:nvPr/>
        </p:nvPicPr>
        <p:blipFill>
          <a:blip r:embed="rId4"/>
          <a:stretch>
            <a:fillRect/>
          </a:stretch>
        </p:blipFill>
        <p:spPr>
          <a:xfrm>
            <a:off x="837370" y="4560202"/>
            <a:ext cx="9584908" cy="734264"/>
          </a:xfrm>
          <a:prstGeom prst="rect">
            <a:avLst/>
          </a:prstGeom>
        </p:spPr>
      </p:pic>
      <p:pic>
        <p:nvPicPr>
          <p:cNvPr id="16" name="图片 15">
            <a:extLst>
              <a:ext uri="{FF2B5EF4-FFF2-40B4-BE49-F238E27FC236}">
                <a16:creationId xmlns:a16="http://schemas.microsoft.com/office/drawing/2014/main" id="{FA473BC0-5A2E-4493-9FEB-05B8F966EE38}"/>
              </a:ext>
            </a:extLst>
          </p:cNvPr>
          <p:cNvPicPr>
            <a:picLocks noChangeAspect="1"/>
          </p:cNvPicPr>
          <p:nvPr/>
        </p:nvPicPr>
        <p:blipFill>
          <a:blip r:embed="rId5"/>
          <a:stretch>
            <a:fillRect/>
          </a:stretch>
        </p:blipFill>
        <p:spPr>
          <a:xfrm>
            <a:off x="823113" y="5270455"/>
            <a:ext cx="9555921" cy="802225"/>
          </a:xfrm>
          <a:prstGeom prst="rect">
            <a:avLst/>
          </a:prstGeom>
        </p:spPr>
      </p:pic>
    </p:spTree>
    <p:extLst>
      <p:ext uri="{BB962C8B-B14F-4D97-AF65-F5344CB8AC3E}">
        <p14:creationId xmlns:p14="http://schemas.microsoft.com/office/powerpoint/2010/main" val="2939914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2638B3-96E7-4D1E-AA14-0FA7BBC1AB75}"/>
              </a:ext>
            </a:extLst>
          </p:cNvPr>
          <p:cNvSpPr>
            <a:spLocks noGrp="1"/>
          </p:cNvSpPr>
          <p:nvPr>
            <p:ph type="title"/>
          </p:nvPr>
        </p:nvSpPr>
        <p:spPr/>
        <p:txBody>
          <a:bodyPr/>
          <a:lstStyle/>
          <a:p>
            <a:r>
              <a:rPr lang="zh-CN" altLang="en-US" dirty="0"/>
              <a:t>振幅计算经典算法总结</a:t>
            </a:r>
          </a:p>
        </p:txBody>
      </p:sp>
      <p:sp>
        <p:nvSpPr>
          <p:cNvPr id="3" name="内容占位符 2">
            <a:extLst>
              <a:ext uri="{FF2B5EF4-FFF2-40B4-BE49-F238E27FC236}">
                <a16:creationId xmlns:a16="http://schemas.microsoft.com/office/drawing/2014/main" id="{E063E2AE-5D09-4C25-853E-BB3C3B886F23}"/>
              </a:ext>
            </a:extLst>
          </p:cNvPr>
          <p:cNvSpPr>
            <a:spLocks noGrp="1"/>
          </p:cNvSpPr>
          <p:nvPr>
            <p:ph idx="1"/>
          </p:nvPr>
        </p:nvSpPr>
        <p:spPr/>
        <p:txBody>
          <a:bodyPr/>
          <a:lstStyle/>
          <a:p>
            <a:r>
              <a:rPr lang="zh-CN" altLang="en-US" dirty="0"/>
              <a:t>以上算法虽简单，但都不高效</a:t>
            </a:r>
            <a:endParaRPr lang="en-US" altLang="zh-CN" dirty="0"/>
          </a:p>
          <a:p>
            <a:endParaRPr lang="en-US" altLang="zh-CN" dirty="0"/>
          </a:p>
          <a:p>
            <a:r>
              <a:rPr lang="zh-CN" altLang="en-US" dirty="0"/>
              <a:t>加入张量网络 </a:t>
            </a:r>
            <a:r>
              <a:rPr lang="en-US" altLang="zh-CN" dirty="0"/>
              <a:t>(TN) </a:t>
            </a:r>
            <a:r>
              <a:rPr lang="zh-CN" altLang="en-US" dirty="0"/>
              <a:t>后，算法的计算复杂度得到了极大的降低</a:t>
            </a:r>
            <a:endParaRPr lang="en-US" altLang="zh-CN" dirty="0"/>
          </a:p>
          <a:p>
            <a:endParaRPr lang="en-US" altLang="zh-CN" dirty="0"/>
          </a:p>
          <a:p>
            <a:r>
              <a:rPr lang="en-US" altLang="zh-CN" dirty="0"/>
              <a:t>TN </a:t>
            </a:r>
            <a:r>
              <a:rPr lang="zh-CN" altLang="en-US" dirty="0"/>
              <a:t>也能运用到其他随机量子线路的经典采样方法中</a:t>
            </a:r>
          </a:p>
        </p:txBody>
      </p:sp>
      <p:sp>
        <p:nvSpPr>
          <p:cNvPr id="4" name="灯片编号占位符 3">
            <a:extLst>
              <a:ext uri="{FF2B5EF4-FFF2-40B4-BE49-F238E27FC236}">
                <a16:creationId xmlns:a16="http://schemas.microsoft.com/office/drawing/2014/main" id="{F480E7F2-378D-4ED3-8D92-897394AAD04B}"/>
              </a:ext>
            </a:extLst>
          </p:cNvPr>
          <p:cNvSpPr>
            <a:spLocks noGrp="1"/>
          </p:cNvSpPr>
          <p:nvPr>
            <p:ph type="sldNum" sz="quarter" idx="12"/>
          </p:nvPr>
        </p:nvSpPr>
        <p:spPr/>
        <p:txBody>
          <a:bodyPr/>
          <a:lstStyle/>
          <a:p>
            <a:fld id="{9E3C3F8D-CBB6-4D77-B9DA-1B244EAD3A6E}" type="slidenum">
              <a:rPr lang="zh-CN" altLang="en-US" smtClean="0"/>
              <a:t>9</a:t>
            </a:fld>
            <a:endParaRPr lang="zh-CN" altLang="en-US"/>
          </a:p>
        </p:txBody>
      </p:sp>
    </p:spTree>
    <p:extLst>
      <p:ext uri="{BB962C8B-B14F-4D97-AF65-F5344CB8AC3E}">
        <p14:creationId xmlns:p14="http://schemas.microsoft.com/office/powerpoint/2010/main" val="4087067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2638B3-96E7-4D1E-AA14-0FA7BBC1AB75}"/>
              </a:ext>
            </a:extLst>
          </p:cNvPr>
          <p:cNvSpPr>
            <a:spLocks noGrp="1"/>
          </p:cNvSpPr>
          <p:nvPr>
            <p:ph type="title"/>
          </p:nvPr>
        </p:nvSpPr>
        <p:spPr/>
        <p:txBody>
          <a:bodyPr/>
          <a:lstStyle/>
          <a:p>
            <a:r>
              <a:rPr lang="zh-CN" altLang="en-US" dirty="0"/>
              <a:t>张量网络</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E063E2AE-5D09-4C25-853E-BB3C3B886F23}"/>
                  </a:ext>
                </a:extLst>
              </p:cNvPr>
              <p:cNvSpPr>
                <a:spLocks noGrp="1"/>
              </p:cNvSpPr>
              <p:nvPr>
                <p:ph idx="1"/>
              </p:nvPr>
            </p:nvSpPr>
            <p:spPr>
              <a:xfrm>
                <a:off x="285005" y="863798"/>
                <a:ext cx="11720945" cy="5367646"/>
              </a:xfrm>
            </p:spPr>
            <p:txBody>
              <a:bodyPr/>
              <a:lstStyle/>
              <a:p>
                <a:r>
                  <a:rPr lang="zh-CN" altLang="en-US" dirty="0"/>
                  <a:t>一个</a:t>
                </a:r>
                <a14:m>
                  <m:oMath xmlns:m="http://schemas.openxmlformats.org/officeDocument/2006/math">
                    <m:nary>
                      <m:naryPr>
                        <m:chr m:val="∏"/>
                        <m:subHide m:val="on"/>
                        <m:supHide m:val="on"/>
                        <m:ctrlPr>
                          <a:rPr lang="zh-CN" altLang="en-US" i="1" smtClean="0">
                            <a:latin typeface="Cambria Math" panose="02040503050406030204" pitchFamily="18" charset="0"/>
                          </a:rPr>
                        </m:ctrlPr>
                      </m:naryPr>
                      <m:sub/>
                      <m:sup/>
                      <m:e>
                        <m:r>
                          <m:rPr>
                            <m:sty m:val="p"/>
                          </m:rPr>
                          <a:rPr lang="en-US" altLang="zh-CN" i="1">
                            <a:latin typeface="Cambria Math" panose="02040503050406030204" pitchFamily="18" charset="0"/>
                          </a:rPr>
                          <m:t>i</m:t>
                        </m:r>
                      </m:e>
                    </m:nary>
                  </m:oMath>
                </a14:m>
                <a:r>
                  <a:rPr lang="zh-CN" altLang="en-US" dirty="0"/>
                  <a:t>维的复张量</a:t>
                </a:r>
                <a14:m>
                  <m:oMath xmlns:m="http://schemas.openxmlformats.org/officeDocument/2006/math">
                    <m:r>
                      <m:rPr>
                        <m:sty m:val="p"/>
                      </m:rPr>
                      <a:rPr lang="en-US" altLang="zh-CN" i="1" dirty="0">
                        <a:latin typeface="Cambria Math" panose="02040503050406030204" pitchFamily="18" charset="0"/>
                      </a:rPr>
                      <m:t>T</m:t>
                    </m:r>
                  </m:oMath>
                </a14:m>
                <a:r>
                  <a:rPr lang="zh-CN" altLang="en-US" dirty="0"/>
                  <a:t>是线性空间</a:t>
                </a:r>
                <a14:m>
                  <m:oMath xmlns:m="http://schemas.openxmlformats.org/officeDocument/2006/math">
                    <m:sSub>
                      <m:sSubPr>
                        <m:ctrlPr>
                          <a:rPr lang="en-US" altLang="zh-CN" i="1" smtClean="0">
                            <a:latin typeface="Cambria Math" panose="02040503050406030204" pitchFamily="18" charset="0"/>
                          </a:rPr>
                        </m:ctrlPr>
                      </m:sSubPr>
                      <m:e>
                        <m:r>
                          <a:rPr lang="en-US" altLang="zh-CN" i="1" smtClean="0">
                            <a:latin typeface="Cambria Math" panose="02040503050406030204" pitchFamily="18" charset="0"/>
                            <a:ea typeface="Cambria Math" panose="02040503050406030204" pitchFamily="18" charset="0"/>
                          </a:rPr>
                          <m:t>⨂</m:t>
                        </m:r>
                      </m:e>
                      <m:sub>
                        <m:r>
                          <a:rPr lang="en-US" altLang="zh-CN" b="1" i="1" smtClean="0">
                            <a:latin typeface="Cambria Math" panose="02040503050406030204" pitchFamily="18" charset="0"/>
                          </a:rPr>
                          <m:t>𝒊</m:t>
                        </m:r>
                      </m:sub>
                    </m:sSub>
                    <m:sSup>
                      <m:sSupPr>
                        <m:ctrlPr>
                          <a:rPr lang="en-US" altLang="zh-CN" i="1" smtClean="0">
                            <a:latin typeface="Cambria Math" panose="02040503050406030204" pitchFamily="18" charset="0"/>
                          </a:rPr>
                        </m:ctrlPr>
                      </m:sSupPr>
                      <m:e>
                        <m:r>
                          <a:rPr lang="en-US" altLang="zh-CN" b="1" i="1" smtClean="0">
                            <a:latin typeface="Cambria Math" panose="02040503050406030204" pitchFamily="18" charset="0"/>
                          </a:rPr>
                          <m:t>𝑪</m:t>
                        </m:r>
                      </m:e>
                      <m:sup>
                        <m:sSub>
                          <m:sSubPr>
                            <m:ctrlPr>
                              <a:rPr lang="en-US" altLang="zh-CN" i="1" smtClean="0">
                                <a:latin typeface="Cambria Math" panose="02040503050406030204" pitchFamily="18" charset="0"/>
                              </a:rPr>
                            </m:ctrlPr>
                          </m:sSubPr>
                          <m:e>
                            <m:r>
                              <a:rPr lang="en-US" altLang="zh-CN" b="1" i="1" smtClean="0">
                                <a:latin typeface="Cambria Math" panose="02040503050406030204" pitchFamily="18" charset="0"/>
                              </a:rPr>
                              <m:t>𝑫</m:t>
                            </m:r>
                          </m:e>
                          <m:sub>
                            <m:r>
                              <a:rPr lang="en-US" altLang="zh-CN" b="1" i="1" smtClean="0">
                                <a:latin typeface="Cambria Math" panose="02040503050406030204" pitchFamily="18" charset="0"/>
                              </a:rPr>
                              <m:t>𝒊</m:t>
                            </m:r>
                          </m:sub>
                        </m:sSub>
                      </m:sup>
                    </m:sSup>
                  </m:oMath>
                </a14:m>
                <a:r>
                  <a:rPr lang="zh-CN" altLang="en-US" dirty="0"/>
                  <a:t>中的一个元素，可以在一组基上展开</a:t>
                </a:r>
                <a:endParaRPr lang="en-US" altLang="zh-CN" dirty="0"/>
              </a:p>
              <a:p>
                <a:endParaRPr lang="en-US" altLang="zh-CN" dirty="0"/>
              </a:p>
              <a:p>
                <a:endParaRPr lang="en-US" altLang="zh-CN" dirty="0"/>
              </a:p>
              <a:p>
                <a:r>
                  <a:rPr lang="zh-CN" altLang="en-US" dirty="0"/>
                  <a:t>张量网络是张量的集合，以及它们是如何收缩在一起形成最终张量</a:t>
                </a:r>
                <a:endParaRPr lang="en-US" altLang="zh-CN" dirty="0"/>
              </a:p>
              <a:p>
                <a:endParaRPr lang="en-US" altLang="zh-CN" dirty="0"/>
              </a:p>
              <a:p>
                <a:endParaRPr lang="en-US" altLang="zh-CN" dirty="0"/>
              </a:p>
              <a:p>
                <a:r>
                  <a:rPr lang="zh-CN" altLang="en-US" dirty="0"/>
                  <a:t>在一个无噪声环境中，一个 </a:t>
                </a:r>
                <a:r>
                  <a:rPr lang="en-US" altLang="zh-CN" dirty="0"/>
                  <a:t>n qubits </a:t>
                </a:r>
                <a:r>
                  <a:rPr lang="zh-CN" altLang="en-US" dirty="0"/>
                  <a:t>系统的初态是一个 </a:t>
                </a:r>
                <a:r>
                  <a:rPr lang="en-US" altLang="zh-CN" dirty="0"/>
                  <a:t>n </a:t>
                </a:r>
                <a:r>
                  <a:rPr lang="zh-CN" altLang="en-US" dirty="0"/>
                  <a:t>阶复张量，通常被表示为直积态</a:t>
                </a:r>
                <a:endParaRPr lang="en-US" altLang="zh-CN" dirty="0"/>
              </a:p>
            </p:txBody>
          </p:sp>
        </mc:Choice>
        <mc:Fallback>
          <p:sp>
            <p:nvSpPr>
              <p:cNvPr id="3" name="内容占位符 2">
                <a:extLst>
                  <a:ext uri="{FF2B5EF4-FFF2-40B4-BE49-F238E27FC236}">
                    <a16:creationId xmlns:a16="http://schemas.microsoft.com/office/drawing/2014/main" id="{E063E2AE-5D09-4C25-853E-BB3C3B886F23}"/>
                  </a:ext>
                </a:extLst>
              </p:cNvPr>
              <p:cNvSpPr>
                <a:spLocks noGrp="1" noRot="1" noChangeAspect="1" noMove="1" noResize="1" noEditPoints="1" noAdjustHandles="1" noChangeArrowheads="1" noChangeShapeType="1" noTextEdit="1"/>
              </p:cNvSpPr>
              <p:nvPr>
                <p:ph idx="1"/>
              </p:nvPr>
            </p:nvSpPr>
            <p:spPr>
              <a:xfrm>
                <a:off x="285005" y="863798"/>
                <a:ext cx="11720945" cy="5367646"/>
              </a:xfrm>
              <a:blipFill>
                <a:blip r:embed="rId2"/>
                <a:stretch>
                  <a:fillRect l="-780" t="-1932"/>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F480E7F2-378D-4ED3-8D92-897394AAD04B}"/>
              </a:ext>
            </a:extLst>
          </p:cNvPr>
          <p:cNvSpPr>
            <a:spLocks noGrp="1"/>
          </p:cNvSpPr>
          <p:nvPr>
            <p:ph type="sldNum" sz="quarter" idx="12"/>
          </p:nvPr>
        </p:nvSpPr>
        <p:spPr/>
        <p:txBody>
          <a:bodyPr/>
          <a:lstStyle/>
          <a:p>
            <a:fld id="{9E3C3F8D-CBB6-4D77-B9DA-1B244EAD3A6E}" type="slidenum">
              <a:rPr lang="zh-CN" altLang="en-US" smtClean="0"/>
              <a:t>10</a:t>
            </a:fld>
            <a:endParaRPr lang="zh-CN" altLang="en-US"/>
          </a:p>
        </p:txBody>
      </p:sp>
      <p:pic>
        <p:nvPicPr>
          <p:cNvPr id="6" name="图片 5">
            <a:extLst>
              <a:ext uri="{FF2B5EF4-FFF2-40B4-BE49-F238E27FC236}">
                <a16:creationId xmlns:a16="http://schemas.microsoft.com/office/drawing/2014/main" id="{8EDC7218-20AF-4F6C-A1EC-D4A5737C5865}"/>
              </a:ext>
            </a:extLst>
          </p:cNvPr>
          <p:cNvPicPr>
            <a:picLocks noChangeAspect="1"/>
          </p:cNvPicPr>
          <p:nvPr/>
        </p:nvPicPr>
        <p:blipFill>
          <a:blip r:embed="rId3"/>
          <a:stretch>
            <a:fillRect/>
          </a:stretch>
        </p:blipFill>
        <p:spPr>
          <a:xfrm>
            <a:off x="1963536" y="1684817"/>
            <a:ext cx="4714875" cy="809625"/>
          </a:xfrm>
          <a:prstGeom prst="rect">
            <a:avLst/>
          </a:prstGeom>
        </p:spPr>
      </p:pic>
      <p:pic>
        <p:nvPicPr>
          <p:cNvPr id="8" name="图片 7">
            <a:extLst>
              <a:ext uri="{FF2B5EF4-FFF2-40B4-BE49-F238E27FC236}">
                <a16:creationId xmlns:a16="http://schemas.microsoft.com/office/drawing/2014/main" id="{AEA8EBA7-8D5C-40AE-BC5C-4B4EB1C5ED5F}"/>
              </a:ext>
            </a:extLst>
          </p:cNvPr>
          <p:cNvPicPr>
            <a:picLocks noChangeAspect="1"/>
          </p:cNvPicPr>
          <p:nvPr/>
        </p:nvPicPr>
        <p:blipFill>
          <a:blip r:embed="rId4"/>
          <a:stretch>
            <a:fillRect/>
          </a:stretch>
        </p:blipFill>
        <p:spPr>
          <a:xfrm>
            <a:off x="7750653" y="1284142"/>
            <a:ext cx="1719893" cy="1512753"/>
          </a:xfrm>
          <a:prstGeom prst="rect">
            <a:avLst/>
          </a:prstGeom>
        </p:spPr>
      </p:pic>
      <p:pic>
        <p:nvPicPr>
          <p:cNvPr id="10" name="图片 9">
            <a:extLst>
              <a:ext uri="{FF2B5EF4-FFF2-40B4-BE49-F238E27FC236}">
                <a16:creationId xmlns:a16="http://schemas.microsoft.com/office/drawing/2014/main" id="{DA281251-2CCC-4661-B761-3E1B1E2E0952}"/>
              </a:ext>
            </a:extLst>
          </p:cNvPr>
          <p:cNvPicPr>
            <a:picLocks noChangeAspect="1"/>
          </p:cNvPicPr>
          <p:nvPr/>
        </p:nvPicPr>
        <p:blipFill>
          <a:blip r:embed="rId5"/>
          <a:stretch>
            <a:fillRect/>
          </a:stretch>
        </p:blipFill>
        <p:spPr>
          <a:xfrm>
            <a:off x="2305698" y="3383428"/>
            <a:ext cx="3505167" cy="939426"/>
          </a:xfrm>
          <a:prstGeom prst="rect">
            <a:avLst/>
          </a:prstGeom>
        </p:spPr>
      </p:pic>
      <p:pic>
        <p:nvPicPr>
          <p:cNvPr id="12" name="图片 11">
            <a:extLst>
              <a:ext uri="{FF2B5EF4-FFF2-40B4-BE49-F238E27FC236}">
                <a16:creationId xmlns:a16="http://schemas.microsoft.com/office/drawing/2014/main" id="{3ADBC841-8BDA-4D97-8475-4A9E37FA903F}"/>
              </a:ext>
            </a:extLst>
          </p:cNvPr>
          <p:cNvPicPr>
            <a:picLocks noChangeAspect="1"/>
          </p:cNvPicPr>
          <p:nvPr/>
        </p:nvPicPr>
        <p:blipFill>
          <a:blip r:embed="rId6"/>
          <a:stretch>
            <a:fillRect/>
          </a:stretch>
        </p:blipFill>
        <p:spPr>
          <a:xfrm>
            <a:off x="6994853" y="3217238"/>
            <a:ext cx="2785802" cy="1105615"/>
          </a:xfrm>
          <a:prstGeom prst="rect">
            <a:avLst/>
          </a:prstGeom>
        </p:spPr>
      </p:pic>
      <p:pic>
        <p:nvPicPr>
          <p:cNvPr id="14" name="图片 13">
            <a:extLst>
              <a:ext uri="{FF2B5EF4-FFF2-40B4-BE49-F238E27FC236}">
                <a16:creationId xmlns:a16="http://schemas.microsoft.com/office/drawing/2014/main" id="{D99AD7B8-F965-4941-A697-5D46A93AECB8}"/>
              </a:ext>
            </a:extLst>
          </p:cNvPr>
          <p:cNvPicPr>
            <a:picLocks noChangeAspect="1"/>
          </p:cNvPicPr>
          <p:nvPr/>
        </p:nvPicPr>
        <p:blipFill>
          <a:blip r:embed="rId7"/>
          <a:stretch>
            <a:fillRect/>
          </a:stretch>
        </p:blipFill>
        <p:spPr>
          <a:xfrm>
            <a:off x="2448556" y="5427122"/>
            <a:ext cx="3219450" cy="866775"/>
          </a:xfrm>
          <a:prstGeom prst="rect">
            <a:avLst/>
          </a:prstGeom>
        </p:spPr>
      </p:pic>
      <p:pic>
        <p:nvPicPr>
          <p:cNvPr id="16" name="图片 15">
            <a:extLst>
              <a:ext uri="{FF2B5EF4-FFF2-40B4-BE49-F238E27FC236}">
                <a16:creationId xmlns:a16="http://schemas.microsoft.com/office/drawing/2014/main" id="{FE2528F9-B592-4893-A244-A63D047BF119}"/>
              </a:ext>
            </a:extLst>
          </p:cNvPr>
          <p:cNvPicPr>
            <a:picLocks noChangeAspect="1"/>
          </p:cNvPicPr>
          <p:nvPr/>
        </p:nvPicPr>
        <p:blipFill>
          <a:blip r:embed="rId8"/>
          <a:stretch>
            <a:fillRect/>
          </a:stretch>
        </p:blipFill>
        <p:spPr>
          <a:xfrm>
            <a:off x="7840372" y="4849270"/>
            <a:ext cx="1094764" cy="1872205"/>
          </a:xfrm>
          <a:prstGeom prst="rect">
            <a:avLst/>
          </a:prstGeom>
        </p:spPr>
      </p:pic>
    </p:spTree>
    <p:extLst>
      <p:ext uri="{BB962C8B-B14F-4D97-AF65-F5344CB8AC3E}">
        <p14:creationId xmlns:p14="http://schemas.microsoft.com/office/powerpoint/2010/main" val="2285393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2638B3-96E7-4D1E-AA14-0FA7BBC1AB75}"/>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E063E2AE-5D09-4C25-853E-BB3C3B886F23}"/>
              </a:ext>
            </a:extLst>
          </p:cNvPr>
          <p:cNvSpPr>
            <a:spLocks noGrp="1"/>
          </p:cNvSpPr>
          <p:nvPr>
            <p:ph idx="1"/>
          </p:nvPr>
        </p:nvSpPr>
        <p:spPr/>
        <p:txBody>
          <a:bodyPr/>
          <a:lstStyle/>
          <a:p>
            <a:r>
              <a:rPr lang="zh-CN" altLang="en-US" dirty="0"/>
              <a:t>在无噪声系统中，一个 </a:t>
            </a:r>
            <a:r>
              <a:rPr lang="en-US" altLang="zh-CN" dirty="0"/>
              <a:t>m qubit </a:t>
            </a:r>
            <a:r>
              <a:rPr lang="zh-CN" altLang="en-US" dirty="0"/>
              <a:t>的酉门 </a:t>
            </a:r>
            <a:r>
              <a:rPr lang="en-US" altLang="zh-CN" dirty="0"/>
              <a:t>U </a:t>
            </a:r>
            <a:r>
              <a:rPr lang="zh-CN" altLang="en-US" dirty="0"/>
              <a:t>是一个 </a:t>
            </a:r>
            <a:r>
              <a:rPr lang="en-US" altLang="zh-CN" dirty="0"/>
              <a:t>2m </a:t>
            </a:r>
            <a:r>
              <a:rPr lang="zh-CN" altLang="en-US" dirty="0"/>
              <a:t>阶的酉张量</a:t>
            </a:r>
            <a:endParaRPr lang="en-US" altLang="zh-CN" dirty="0"/>
          </a:p>
          <a:p>
            <a:endParaRPr lang="en-US" altLang="zh-CN" dirty="0"/>
          </a:p>
          <a:p>
            <a:endParaRPr lang="en-US" altLang="zh-CN" dirty="0"/>
          </a:p>
          <a:p>
            <a:r>
              <a:rPr lang="zh-CN" altLang="en-US" dirty="0"/>
              <a:t>张量网络图形化表示</a:t>
            </a:r>
          </a:p>
        </p:txBody>
      </p:sp>
      <p:sp>
        <p:nvSpPr>
          <p:cNvPr id="4" name="灯片编号占位符 3">
            <a:extLst>
              <a:ext uri="{FF2B5EF4-FFF2-40B4-BE49-F238E27FC236}">
                <a16:creationId xmlns:a16="http://schemas.microsoft.com/office/drawing/2014/main" id="{F480E7F2-378D-4ED3-8D92-897394AAD04B}"/>
              </a:ext>
            </a:extLst>
          </p:cNvPr>
          <p:cNvSpPr>
            <a:spLocks noGrp="1"/>
          </p:cNvSpPr>
          <p:nvPr>
            <p:ph type="sldNum" sz="quarter" idx="12"/>
          </p:nvPr>
        </p:nvSpPr>
        <p:spPr/>
        <p:txBody>
          <a:bodyPr/>
          <a:lstStyle/>
          <a:p>
            <a:fld id="{9E3C3F8D-CBB6-4D77-B9DA-1B244EAD3A6E}" type="slidenum">
              <a:rPr lang="zh-CN" altLang="en-US" smtClean="0"/>
              <a:t>11</a:t>
            </a:fld>
            <a:endParaRPr lang="zh-CN" altLang="en-US"/>
          </a:p>
        </p:txBody>
      </p:sp>
      <p:pic>
        <p:nvPicPr>
          <p:cNvPr id="6" name="图片 5">
            <a:extLst>
              <a:ext uri="{FF2B5EF4-FFF2-40B4-BE49-F238E27FC236}">
                <a16:creationId xmlns:a16="http://schemas.microsoft.com/office/drawing/2014/main" id="{2ABD2C82-AC81-47CE-8663-79D12DCC13D9}"/>
              </a:ext>
            </a:extLst>
          </p:cNvPr>
          <p:cNvPicPr>
            <a:picLocks noChangeAspect="1"/>
          </p:cNvPicPr>
          <p:nvPr/>
        </p:nvPicPr>
        <p:blipFill>
          <a:blip r:embed="rId2"/>
          <a:stretch>
            <a:fillRect/>
          </a:stretch>
        </p:blipFill>
        <p:spPr>
          <a:xfrm>
            <a:off x="1070549" y="1403927"/>
            <a:ext cx="7360796" cy="814814"/>
          </a:xfrm>
          <a:prstGeom prst="rect">
            <a:avLst/>
          </a:prstGeom>
        </p:spPr>
      </p:pic>
      <p:pic>
        <p:nvPicPr>
          <p:cNvPr id="8" name="图片 7">
            <a:extLst>
              <a:ext uri="{FF2B5EF4-FFF2-40B4-BE49-F238E27FC236}">
                <a16:creationId xmlns:a16="http://schemas.microsoft.com/office/drawing/2014/main" id="{4B4FF13A-5D48-4BE7-985D-A7387CF0DEE6}"/>
              </a:ext>
            </a:extLst>
          </p:cNvPr>
          <p:cNvPicPr>
            <a:picLocks noChangeAspect="1"/>
          </p:cNvPicPr>
          <p:nvPr/>
        </p:nvPicPr>
        <p:blipFill>
          <a:blip r:embed="rId3"/>
          <a:stretch>
            <a:fillRect/>
          </a:stretch>
        </p:blipFill>
        <p:spPr>
          <a:xfrm>
            <a:off x="8994948" y="1301791"/>
            <a:ext cx="1304925" cy="762000"/>
          </a:xfrm>
          <a:prstGeom prst="rect">
            <a:avLst/>
          </a:prstGeom>
        </p:spPr>
      </p:pic>
      <p:pic>
        <p:nvPicPr>
          <p:cNvPr id="10" name="图片 9">
            <a:extLst>
              <a:ext uri="{FF2B5EF4-FFF2-40B4-BE49-F238E27FC236}">
                <a16:creationId xmlns:a16="http://schemas.microsoft.com/office/drawing/2014/main" id="{74D1A4BA-2A5E-42D6-8761-F51B938003C4}"/>
              </a:ext>
            </a:extLst>
          </p:cNvPr>
          <p:cNvPicPr>
            <a:picLocks noChangeAspect="1"/>
          </p:cNvPicPr>
          <p:nvPr/>
        </p:nvPicPr>
        <p:blipFill>
          <a:blip r:embed="rId4"/>
          <a:stretch>
            <a:fillRect/>
          </a:stretch>
        </p:blipFill>
        <p:spPr>
          <a:xfrm>
            <a:off x="1766674" y="2940894"/>
            <a:ext cx="3749224" cy="2283791"/>
          </a:xfrm>
          <a:prstGeom prst="rect">
            <a:avLst/>
          </a:prstGeom>
        </p:spPr>
      </p:pic>
      <p:pic>
        <p:nvPicPr>
          <p:cNvPr id="12" name="图片 11">
            <a:extLst>
              <a:ext uri="{FF2B5EF4-FFF2-40B4-BE49-F238E27FC236}">
                <a16:creationId xmlns:a16="http://schemas.microsoft.com/office/drawing/2014/main" id="{9D68ABEE-8A1B-4DAD-AE93-7DFBBBD130ED}"/>
              </a:ext>
            </a:extLst>
          </p:cNvPr>
          <p:cNvPicPr>
            <a:picLocks noChangeAspect="1"/>
          </p:cNvPicPr>
          <p:nvPr/>
        </p:nvPicPr>
        <p:blipFill>
          <a:blip r:embed="rId5"/>
          <a:stretch>
            <a:fillRect/>
          </a:stretch>
        </p:blipFill>
        <p:spPr>
          <a:xfrm>
            <a:off x="6463963" y="2940894"/>
            <a:ext cx="3915071" cy="2283791"/>
          </a:xfrm>
          <a:prstGeom prst="rect">
            <a:avLst/>
          </a:prstGeom>
        </p:spPr>
      </p:pic>
      <p:sp>
        <p:nvSpPr>
          <p:cNvPr id="13" name="文本框 12">
            <a:extLst>
              <a:ext uri="{FF2B5EF4-FFF2-40B4-BE49-F238E27FC236}">
                <a16:creationId xmlns:a16="http://schemas.microsoft.com/office/drawing/2014/main" id="{3F4B59B7-F744-4813-9205-0725A04E8DB6}"/>
              </a:ext>
            </a:extLst>
          </p:cNvPr>
          <p:cNvSpPr txBox="1"/>
          <p:nvPr/>
        </p:nvSpPr>
        <p:spPr>
          <a:xfrm>
            <a:off x="2971709" y="5372158"/>
            <a:ext cx="1339154" cy="369332"/>
          </a:xfrm>
          <a:prstGeom prst="rect">
            <a:avLst/>
          </a:prstGeom>
          <a:noFill/>
        </p:spPr>
        <p:txBody>
          <a:bodyPr wrap="square" rtlCol="0">
            <a:spAutoFit/>
          </a:bodyPr>
          <a:lstStyle/>
          <a:p>
            <a:pPr algn="l"/>
            <a:r>
              <a:rPr lang="zh-CN" altLang="en-US" dirty="0">
                <a:latin typeface="微软雅黑" panose="020B0503020204020204" pitchFamily="34" charset="-122"/>
                <a:ea typeface="微软雅黑" panose="020B0503020204020204" pitchFamily="34" charset="-122"/>
              </a:rPr>
              <a:t>无噪声情况</a:t>
            </a:r>
          </a:p>
        </p:txBody>
      </p:sp>
      <p:sp>
        <p:nvSpPr>
          <p:cNvPr id="14" name="文本框 13">
            <a:extLst>
              <a:ext uri="{FF2B5EF4-FFF2-40B4-BE49-F238E27FC236}">
                <a16:creationId xmlns:a16="http://schemas.microsoft.com/office/drawing/2014/main" id="{2DC53E33-F8CD-47CE-B6F6-EE792869E4D0}"/>
              </a:ext>
            </a:extLst>
          </p:cNvPr>
          <p:cNvSpPr txBox="1"/>
          <p:nvPr/>
        </p:nvSpPr>
        <p:spPr>
          <a:xfrm>
            <a:off x="7751921" y="5371543"/>
            <a:ext cx="1339154" cy="369332"/>
          </a:xfrm>
          <a:prstGeom prst="rect">
            <a:avLst/>
          </a:prstGeom>
          <a:noFill/>
        </p:spPr>
        <p:txBody>
          <a:bodyPr wrap="square" rtlCol="0">
            <a:spAutoFit/>
          </a:bodyPr>
          <a:lstStyle/>
          <a:p>
            <a:pPr algn="l"/>
            <a:r>
              <a:rPr lang="zh-CN" altLang="en-US" dirty="0">
                <a:latin typeface="微软雅黑" panose="020B0503020204020204" pitchFamily="34" charset="-122"/>
                <a:ea typeface="微软雅黑" panose="020B0503020204020204" pitchFamily="34" charset="-122"/>
              </a:rPr>
              <a:t>有噪声情况</a:t>
            </a:r>
          </a:p>
        </p:txBody>
      </p:sp>
    </p:spTree>
    <p:extLst>
      <p:ext uri="{BB962C8B-B14F-4D97-AF65-F5344CB8AC3E}">
        <p14:creationId xmlns:p14="http://schemas.microsoft.com/office/powerpoint/2010/main" val="3198790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2638B3-96E7-4D1E-AA14-0FA7BBC1AB75}"/>
              </a:ext>
            </a:extLst>
          </p:cNvPr>
          <p:cNvSpPr>
            <a:spLocks noGrp="1"/>
          </p:cNvSpPr>
          <p:nvPr>
            <p:ph type="title"/>
          </p:nvPr>
        </p:nvSpPr>
        <p:spPr/>
        <p:txBody>
          <a:bodyPr/>
          <a:lstStyle/>
          <a:p>
            <a:r>
              <a:rPr lang="zh-CN" altLang="en-US" dirty="0"/>
              <a:t>张量网络</a:t>
            </a:r>
          </a:p>
        </p:txBody>
      </p:sp>
      <p:sp>
        <p:nvSpPr>
          <p:cNvPr id="3" name="内容占位符 2">
            <a:extLst>
              <a:ext uri="{FF2B5EF4-FFF2-40B4-BE49-F238E27FC236}">
                <a16:creationId xmlns:a16="http://schemas.microsoft.com/office/drawing/2014/main" id="{E063E2AE-5D09-4C25-853E-BB3C3B886F23}"/>
              </a:ext>
            </a:extLst>
          </p:cNvPr>
          <p:cNvSpPr>
            <a:spLocks noGrp="1"/>
          </p:cNvSpPr>
          <p:nvPr>
            <p:ph idx="1"/>
          </p:nvPr>
        </p:nvSpPr>
        <p:spPr/>
        <p:txBody>
          <a:bodyPr/>
          <a:lstStyle/>
          <a:p>
            <a:r>
              <a:rPr lang="zh-CN" altLang="en-US" dirty="0"/>
              <a:t>在使用张量网络对量子线路进行表示后，便可以将显示的仿真任务转化为张量网络算法</a:t>
            </a:r>
            <a:endParaRPr lang="en-US" altLang="zh-CN" dirty="0"/>
          </a:p>
          <a:p>
            <a:endParaRPr lang="en-US" altLang="zh-CN" dirty="0"/>
          </a:p>
          <a:p>
            <a:r>
              <a:rPr lang="zh-CN" altLang="en-US" dirty="0"/>
              <a:t>对于物理基础上的采样问题，可以使用蒙特卡洛采样或 </a:t>
            </a:r>
            <a:r>
              <a:rPr lang="en-US" altLang="zh-CN" dirty="0"/>
              <a:t>Rejection sampling </a:t>
            </a:r>
            <a:r>
              <a:rPr lang="zh-CN" altLang="en-US" dirty="0"/>
              <a:t>进行单振幅计算；也可以使用 </a:t>
            </a:r>
            <a:r>
              <a:rPr lang="en-US" altLang="zh-CN" dirty="0"/>
              <a:t>Perfect sampling </a:t>
            </a:r>
            <a:r>
              <a:rPr lang="zh-CN" altLang="en-US" dirty="0"/>
              <a:t>计算约化密度矩阵</a:t>
            </a:r>
            <a:endParaRPr lang="en-US" altLang="zh-CN" dirty="0"/>
          </a:p>
          <a:p>
            <a:endParaRPr lang="en-US" altLang="zh-CN" dirty="0"/>
          </a:p>
          <a:p>
            <a:r>
              <a:rPr lang="zh-CN" altLang="en-US" dirty="0"/>
              <a:t>对于计算观测量期望的任务，比如 </a:t>
            </a:r>
            <a:r>
              <a:rPr lang="en-US" altLang="zh-CN" dirty="0"/>
              <a:t>VQA</a:t>
            </a:r>
            <a:r>
              <a:rPr lang="zh-CN" altLang="en-US" dirty="0"/>
              <a:t>，也可以使用张量网络</a:t>
            </a:r>
            <a:endParaRPr lang="en-US" altLang="zh-CN" dirty="0"/>
          </a:p>
          <a:p>
            <a:endParaRPr lang="en-US" altLang="zh-CN" dirty="0"/>
          </a:p>
          <a:p>
            <a:r>
              <a:rPr lang="zh-CN" altLang="en-US" dirty="0"/>
              <a:t>张量网络计算涉及到张量网络的收缩</a:t>
            </a:r>
          </a:p>
        </p:txBody>
      </p:sp>
      <p:sp>
        <p:nvSpPr>
          <p:cNvPr id="4" name="灯片编号占位符 3">
            <a:extLst>
              <a:ext uri="{FF2B5EF4-FFF2-40B4-BE49-F238E27FC236}">
                <a16:creationId xmlns:a16="http://schemas.microsoft.com/office/drawing/2014/main" id="{F480E7F2-378D-4ED3-8D92-897394AAD04B}"/>
              </a:ext>
            </a:extLst>
          </p:cNvPr>
          <p:cNvSpPr>
            <a:spLocks noGrp="1"/>
          </p:cNvSpPr>
          <p:nvPr>
            <p:ph type="sldNum" sz="quarter" idx="12"/>
          </p:nvPr>
        </p:nvSpPr>
        <p:spPr/>
        <p:txBody>
          <a:bodyPr/>
          <a:lstStyle/>
          <a:p>
            <a:fld id="{9E3C3F8D-CBB6-4D77-B9DA-1B244EAD3A6E}" type="slidenum">
              <a:rPr lang="zh-CN" altLang="en-US" smtClean="0"/>
              <a:t>12</a:t>
            </a:fld>
            <a:endParaRPr lang="zh-CN" altLang="en-US"/>
          </a:p>
        </p:txBody>
      </p:sp>
    </p:spTree>
    <p:extLst>
      <p:ext uri="{BB962C8B-B14F-4D97-AF65-F5344CB8AC3E}">
        <p14:creationId xmlns:p14="http://schemas.microsoft.com/office/powerpoint/2010/main" val="3090932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2638B3-96E7-4D1E-AA14-0FA7BBC1AB75}"/>
              </a:ext>
            </a:extLst>
          </p:cNvPr>
          <p:cNvSpPr>
            <a:spLocks noGrp="1"/>
          </p:cNvSpPr>
          <p:nvPr>
            <p:ph type="title"/>
          </p:nvPr>
        </p:nvSpPr>
        <p:spPr/>
        <p:txBody>
          <a:bodyPr/>
          <a:lstStyle/>
          <a:p>
            <a:r>
              <a:rPr lang="zh-CN" altLang="en-US" dirty="0"/>
              <a:t>加速含噪系统的采样过程</a:t>
            </a:r>
          </a:p>
        </p:txBody>
      </p:sp>
      <p:sp>
        <p:nvSpPr>
          <p:cNvPr id="3" name="内容占位符 2">
            <a:extLst>
              <a:ext uri="{FF2B5EF4-FFF2-40B4-BE49-F238E27FC236}">
                <a16:creationId xmlns:a16="http://schemas.microsoft.com/office/drawing/2014/main" id="{E063E2AE-5D09-4C25-853E-BB3C3B886F23}"/>
              </a:ext>
            </a:extLst>
          </p:cNvPr>
          <p:cNvSpPr>
            <a:spLocks noGrp="1"/>
          </p:cNvSpPr>
          <p:nvPr>
            <p:ph idx="1"/>
          </p:nvPr>
        </p:nvSpPr>
        <p:spPr/>
        <p:txBody>
          <a:bodyPr/>
          <a:lstStyle/>
          <a:p>
            <a:r>
              <a:rPr lang="zh-CN" altLang="en-US" dirty="0"/>
              <a:t>量子器件的计算过程中存在噪声</a:t>
            </a:r>
            <a:endParaRPr lang="en-US" altLang="zh-CN" dirty="0"/>
          </a:p>
          <a:p>
            <a:pPr lvl="1"/>
            <a:r>
              <a:rPr lang="zh-CN" altLang="en-US" dirty="0"/>
              <a:t>不需要从有噪声的随机量子电路中准确地采样</a:t>
            </a:r>
            <a:endParaRPr lang="en-US" altLang="zh-CN" dirty="0"/>
          </a:p>
          <a:p>
            <a:pPr lvl="1"/>
            <a:r>
              <a:rPr lang="zh-CN" altLang="en-US" dirty="0"/>
              <a:t>经典计算机产生的样本与有噪声的量子器件具有相同的质量</a:t>
            </a:r>
          </a:p>
          <a:p>
            <a:endParaRPr lang="en-US" altLang="zh-CN" dirty="0"/>
          </a:p>
          <a:p>
            <a:r>
              <a:rPr lang="zh-CN" altLang="en-US" dirty="0"/>
              <a:t>通过将仿真的准确性与仿真成本进行权衡来加快经典仿真的速度</a:t>
            </a:r>
            <a:endParaRPr lang="en-US" altLang="zh-CN" dirty="0"/>
          </a:p>
          <a:p>
            <a:endParaRPr lang="en-US" altLang="zh-CN" dirty="0"/>
          </a:p>
          <a:p>
            <a:r>
              <a:rPr lang="zh-CN" altLang="en-US" dirty="0"/>
              <a:t>以保真度 </a:t>
            </a:r>
            <a:r>
              <a:rPr lang="en-US" altLang="zh-CN" dirty="0"/>
              <a:t>F </a:t>
            </a:r>
            <a:r>
              <a:rPr lang="zh-CN" altLang="en-US" dirty="0"/>
              <a:t>从输出分布中采样的方法是直接混合采样：</a:t>
            </a:r>
            <a:endParaRPr lang="en-US" altLang="zh-CN" dirty="0"/>
          </a:p>
          <a:p>
            <a:endParaRPr lang="en-US" altLang="zh-CN" dirty="0"/>
          </a:p>
          <a:p>
            <a:pPr lvl="1"/>
            <a:endParaRPr lang="en-US" altLang="zh-CN" dirty="0"/>
          </a:p>
          <a:p>
            <a:pPr lvl="1"/>
            <a:r>
              <a:rPr lang="zh-CN" altLang="en-US" dirty="0"/>
              <a:t>需要生成 </a:t>
            </a:r>
            <a:r>
              <a:rPr lang="en-US" altLang="zh-CN" dirty="0"/>
              <a:t>M </a:t>
            </a:r>
            <a:r>
              <a:rPr lang="zh-CN" altLang="en-US" dirty="0"/>
              <a:t>个样本，只需要从理想分布中生成 </a:t>
            </a:r>
            <a:r>
              <a:rPr lang="en-US" altLang="zh-CN" dirty="0"/>
              <a:t>M · F </a:t>
            </a:r>
            <a:r>
              <a:rPr lang="zh-CN" altLang="en-US" dirty="0"/>
              <a:t>个样本，剩余的直接从均匀分布中生成</a:t>
            </a:r>
            <a:endParaRPr lang="en-US" altLang="zh-CN" dirty="0"/>
          </a:p>
          <a:p>
            <a:pPr lvl="1"/>
            <a:r>
              <a:rPr lang="zh-CN" altLang="en-US" dirty="0"/>
              <a:t>实现 </a:t>
            </a:r>
            <a:r>
              <a:rPr lang="en-US" altLang="zh-CN" dirty="0"/>
              <a:t>1/F </a:t>
            </a:r>
            <a:r>
              <a:rPr lang="zh-CN" altLang="en-US" dirty="0"/>
              <a:t>的加速比</a:t>
            </a:r>
          </a:p>
        </p:txBody>
      </p:sp>
      <p:sp>
        <p:nvSpPr>
          <p:cNvPr id="4" name="灯片编号占位符 3">
            <a:extLst>
              <a:ext uri="{FF2B5EF4-FFF2-40B4-BE49-F238E27FC236}">
                <a16:creationId xmlns:a16="http://schemas.microsoft.com/office/drawing/2014/main" id="{F480E7F2-378D-4ED3-8D92-897394AAD04B}"/>
              </a:ext>
            </a:extLst>
          </p:cNvPr>
          <p:cNvSpPr>
            <a:spLocks noGrp="1"/>
          </p:cNvSpPr>
          <p:nvPr>
            <p:ph type="sldNum" sz="quarter" idx="12"/>
          </p:nvPr>
        </p:nvSpPr>
        <p:spPr/>
        <p:txBody>
          <a:bodyPr/>
          <a:lstStyle/>
          <a:p>
            <a:fld id="{9E3C3F8D-CBB6-4D77-B9DA-1B244EAD3A6E}" type="slidenum">
              <a:rPr lang="zh-CN" altLang="en-US" smtClean="0"/>
              <a:t>13</a:t>
            </a:fld>
            <a:endParaRPr lang="zh-CN" altLang="en-US"/>
          </a:p>
        </p:txBody>
      </p:sp>
      <p:pic>
        <p:nvPicPr>
          <p:cNvPr id="6" name="图片 5">
            <a:extLst>
              <a:ext uri="{FF2B5EF4-FFF2-40B4-BE49-F238E27FC236}">
                <a16:creationId xmlns:a16="http://schemas.microsoft.com/office/drawing/2014/main" id="{9C422A9E-0E9B-48BA-BDCE-EAEEA7E664B4}"/>
              </a:ext>
            </a:extLst>
          </p:cNvPr>
          <p:cNvPicPr>
            <a:picLocks noChangeAspect="1"/>
          </p:cNvPicPr>
          <p:nvPr/>
        </p:nvPicPr>
        <p:blipFill>
          <a:blip r:embed="rId2"/>
          <a:stretch>
            <a:fillRect/>
          </a:stretch>
        </p:blipFill>
        <p:spPr>
          <a:xfrm>
            <a:off x="3676650" y="4130992"/>
            <a:ext cx="4838700" cy="790575"/>
          </a:xfrm>
          <a:prstGeom prst="rect">
            <a:avLst/>
          </a:prstGeom>
        </p:spPr>
      </p:pic>
    </p:spTree>
    <p:extLst>
      <p:ext uri="{BB962C8B-B14F-4D97-AF65-F5344CB8AC3E}">
        <p14:creationId xmlns:p14="http://schemas.microsoft.com/office/powerpoint/2010/main" val="2174415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2638B3-96E7-4D1E-AA14-0FA7BBC1AB75}"/>
              </a:ext>
            </a:extLst>
          </p:cNvPr>
          <p:cNvSpPr>
            <a:spLocks noGrp="1"/>
          </p:cNvSpPr>
          <p:nvPr>
            <p:ph type="title"/>
          </p:nvPr>
        </p:nvSpPr>
        <p:spPr/>
        <p:txBody>
          <a:bodyPr/>
          <a:lstStyle/>
          <a:p>
            <a:r>
              <a:rPr lang="zh-CN" altLang="en-US" dirty="0"/>
              <a:t>加速含噪系统的采样过程</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E063E2AE-5D09-4C25-853E-BB3C3B886F23}"/>
                  </a:ext>
                </a:extLst>
              </p:cNvPr>
              <p:cNvSpPr>
                <a:spLocks noGrp="1"/>
              </p:cNvSpPr>
              <p:nvPr>
                <p:ph idx="1"/>
              </p:nvPr>
            </p:nvSpPr>
            <p:spPr/>
            <p:txBody>
              <a:bodyPr/>
              <a:lstStyle/>
              <a:p>
                <a:r>
                  <a:rPr lang="zh-CN" altLang="en-US" dirty="0"/>
                  <a:t>通过只对费曼路径的一小部分加权和来换取仿真成本</a:t>
                </a:r>
                <a:endParaRPr lang="en-US" altLang="zh-CN" dirty="0"/>
              </a:p>
              <a:p>
                <a:pPr lvl="1"/>
                <a:r>
                  <a:rPr lang="zh-CN" altLang="en-US" dirty="0"/>
                  <a:t>实现 </a:t>
                </a:r>
                <a:r>
                  <a:rPr lang="en-US" altLang="zh-CN" dirty="0"/>
                  <a:t>1/F </a:t>
                </a:r>
                <a:r>
                  <a:rPr lang="zh-CN" altLang="en-US" dirty="0"/>
                  <a:t>的加速比</a:t>
                </a:r>
              </a:p>
              <a:p>
                <a:endParaRPr lang="en-US" altLang="zh-CN" dirty="0"/>
              </a:p>
              <a:p>
                <a:r>
                  <a:rPr lang="zh-CN" altLang="en-US" dirty="0"/>
                  <a:t>基于张量网络的经典模拟</a:t>
                </a:r>
                <a:endParaRPr lang="en-US" altLang="zh-CN" dirty="0"/>
              </a:p>
              <a:p>
                <a:pPr lvl="1"/>
                <a:r>
                  <a:rPr lang="zh-CN" altLang="en-US" dirty="0"/>
                  <a:t>打破连接张量的</a:t>
                </a:r>
                <a:r>
                  <a:rPr lang="en-US" altLang="zh-CN" dirty="0"/>
                  <a:t>m</a:t>
                </a:r>
                <a:r>
                  <a:rPr lang="zh-CN" altLang="en-US" dirty="0"/>
                  <a:t>条边来对表示随机量子线路的张量网络进行简化</a:t>
                </a:r>
                <a:endParaRPr lang="en-US" altLang="zh-CN" dirty="0"/>
              </a:p>
              <a:p>
                <a:pPr lvl="1"/>
                <a:r>
                  <a:rPr lang="zh-CN" altLang="en-US" dirty="0"/>
                  <a:t>通过插入                         的方式打破一条边</a:t>
                </a:r>
                <a:endParaRPr lang="en-US" altLang="zh-CN" dirty="0"/>
              </a:p>
              <a:p>
                <a:pPr lvl="1"/>
                <a:r>
                  <a:rPr lang="zh-CN" altLang="en-US" dirty="0"/>
                  <a:t>最终态的保真度</a:t>
                </a:r>
                <a:r>
                  <a:rPr lang="en-US" altLang="zh-CN" dirty="0"/>
                  <a:t>~</a:t>
                </a:r>
                <a14:m>
                  <m:oMath xmlns:m="http://schemas.openxmlformats.org/officeDocument/2006/math">
                    <m:f>
                      <m:fPr>
                        <m:type m:val="lin"/>
                        <m:ctrlPr>
                          <a:rPr lang="en-US" altLang="zh-CN" i="1" smtClean="0">
                            <a:latin typeface="Cambria Math" panose="02040503050406030204" pitchFamily="18" charset="0"/>
                          </a:rPr>
                        </m:ctrlPr>
                      </m:fPr>
                      <m:num>
                        <m:r>
                          <a:rPr lang="en-US" altLang="zh-CN" b="0" i="1" smtClean="0">
                            <a:latin typeface="Cambria Math" panose="02040503050406030204" pitchFamily="18" charset="0"/>
                          </a:rPr>
                          <m:t>1</m:t>
                        </m:r>
                      </m:num>
                      <m:den>
                        <m:sSup>
                          <m:sSupPr>
                            <m:ctrlPr>
                              <a:rPr lang="en-US" altLang="zh-CN"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𝑚</m:t>
                            </m:r>
                          </m:sup>
                        </m:sSup>
                      </m:den>
                    </m:f>
                  </m:oMath>
                </a14:m>
                <a:endParaRPr lang="en-US" altLang="zh-CN" dirty="0"/>
              </a:p>
              <a:p>
                <a:endParaRPr lang="en-US" altLang="zh-CN" dirty="0"/>
              </a:p>
              <a:p>
                <a:endParaRPr lang="en-US" altLang="zh-CN" dirty="0"/>
              </a:p>
              <a:p>
                <a:endParaRPr lang="en-US" altLang="zh-CN" dirty="0"/>
              </a:p>
              <a:p>
                <a:endParaRPr lang="en-US" altLang="zh-CN" dirty="0"/>
              </a:p>
            </p:txBody>
          </p:sp>
        </mc:Choice>
        <mc:Fallback>
          <p:sp>
            <p:nvSpPr>
              <p:cNvPr id="3" name="内容占位符 2">
                <a:extLst>
                  <a:ext uri="{FF2B5EF4-FFF2-40B4-BE49-F238E27FC236}">
                    <a16:creationId xmlns:a16="http://schemas.microsoft.com/office/drawing/2014/main" id="{E063E2AE-5D09-4C25-853E-BB3C3B886F23}"/>
                  </a:ext>
                </a:extLst>
              </p:cNvPr>
              <p:cNvSpPr>
                <a:spLocks noGrp="1" noRot="1" noChangeAspect="1" noMove="1" noResize="1" noEditPoints="1" noAdjustHandles="1" noChangeArrowheads="1" noChangeShapeType="1" noTextEdit="1"/>
              </p:cNvSpPr>
              <p:nvPr>
                <p:ph idx="1"/>
              </p:nvPr>
            </p:nvSpPr>
            <p:spPr>
              <a:blipFill>
                <a:blip r:embed="rId2"/>
                <a:stretch>
                  <a:fillRect l="-780" t="-1930"/>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F480E7F2-378D-4ED3-8D92-897394AAD04B}"/>
              </a:ext>
            </a:extLst>
          </p:cNvPr>
          <p:cNvSpPr>
            <a:spLocks noGrp="1"/>
          </p:cNvSpPr>
          <p:nvPr>
            <p:ph type="sldNum" sz="quarter" idx="12"/>
          </p:nvPr>
        </p:nvSpPr>
        <p:spPr/>
        <p:txBody>
          <a:bodyPr/>
          <a:lstStyle/>
          <a:p>
            <a:fld id="{9E3C3F8D-CBB6-4D77-B9DA-1B244EAD3A6E}" type="slidenum">
              <a:rPr lang="zh-CN" altLang="en-US" smtClean="0"/>
              <a:t>14</a:t>
            </a:fld>
            <a:endParaRPr lang="zh-CN" altLang="en-US"/>
          </a:p>
        </p:txBody>
      </p:sp>
      <p:pic>
        <p:nvPicPr>
          <p:cNvPr id="6" name="图片 5">
            <a:extLst>
              <a:ext uri="{FF2B5EF4-FFF2-40B4-BE49-F238E27FC236}">
                <a16:creationId xmlns:a16="http://schemas.microsoft.com/office/drawing/2014/main" id="{9D8C2746-FCEE-40C8-9211-1EF156B7EAD1}"/>
              </a:ext>
            </a:extLst>
          </p:cNvPr>
          <p:cNvPicPr>
            <a:picLocks noChangeAspect="1"/>
          </p:cNvPicPr>
          <p:nvPr/>
        </p:nvPicPr>
        <p:blipFill>
          <a:blip r:embed="rId3"/>
          <a:stretch>
            <a:fillRect/>
          </a:stretch>
        </p:blipFill>
        <p:spPr>
          <a:xfrm>
            <a:off x="2318600" y="3132558"/>
            <a:ext cx="2191426" cy="432219"/>
          </a:xfrm>
          <a:prstGeom prst="rect">
            <a:avLst/>
          </a:prstGeom>
        </p:spPr>
      </p:pic>
    </p:spTree>
    <p:extLst>
      <p:ext uri="{BB962C8B-B14F-4D97-AF65-F5344CB8AC3E}">
        <p14:creationId xmlns:p14="http://schemas.microsoft.com/office/powerpoint/2010/main" val="1775629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4F5B10-C591-46B8-8274-46E94C36BED3}"/>
              </a:ext>
            </a:extLst>
          </p:cNvPr>
          <p:cNvSpPr>
            <a:spLocks noGrp="1"/>
          </p:cNvSpPr>
          <p:nvPr>
            <p:ph type="title"/>
          </p:nvPr>
        </p:nvSpPr>
        <p:spPr/>
        <p:txBody>
          <a:bodyPr/>
          <a:lstStyle/>
          <a:p>
            <a:r>
              <a:rPr lang="zh-CN" altLang="en-US" dirty="0"/>
              <a:t>现有实验</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3502DCFF-CA6F-44FD-97B6-10A4F4CBEAA6}"/>
                  </a:ext>
                </a:extLst>
              </p:cNvPr>
              <p:cNvSpPr>
                <a:spLocks noGrp="1"/>
              </p:cNvSpPr>
              <p:nvPr>
                <p:ph idx="1"/>
              </p:nvPr>
            </p:nvSpPr>
            <p:spPr/>
            <p:txBody>
              <a:bodyPr/>
              <a:lstStyle/>
              <a:p>
                <a:r>
                  <a:rPr lang="en-US" altLang="zh-CN" dirty="0">
                    <a:hlinkClick r:id="rId2"/>
                  </a:rPr>
                  <a:t>[arXiv:2103.03074]</a:t>
                </a:r>
                <a:endParaRPr lang="en-US" altLang="zh-CN" dirty="0"/>
              </a:p>
              <a:p>
                <a:pPr lvl="1"/>
                <a:r>
                  <a:rPr lang="zh-CN" altLang="en-US" dirty="0"/>
                  <a:t>计算规模：</a:t>
                </a:r>
                <a:r>
                  <a:rPr lang="en-US" altLang="zh-CN" dirty="0"/>
                  <a:t>48 NVIDIA V100 GPUs and 12 A100 GPUs in 5 days</a:t>
                </a:r>
              </a:p>
              <a:p>
                <a:pPr lvl="1"/>
                <a:r>
                  <a:rPr lang="en-US" altLang="zh-CN" dirty="0"/>
                  <a:t>Sample</a:t>
                </a:r>
                <a:r>
                  <a:rPr lang="zh-CN" altLang="en-US" dirty="0"/>
                  <a:t>：共</a:t>
                </a:r>
                <a14:m>
                  <m:oMath xmlns:m="http://schemas.openxmlformats.org/officeDocument/2006/math">
                    <m:sSup>
                      <m:sSupPr>
                        <m:ctrlPr>
                          <a:rPr lang="en-US" altLang="zh-CN"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21</m:t>
                        </m:r>
                      </m:sup>
                    </m:sSup>
                  </m:oMath>
                </a14:m>
                <a:r>
                  <a:rPr lang="zh-CN" altLang="en-US" dirty="0"/>
                  <a:t>条，高度相关</a:t>
                </a:r>
                <a:endParaRPr lang="en-US" altLang="zh-CN" dirty="0"/>
              </a:p>
              <a:p>
                <a:pPr lvl="1"/>
                <a:r>
                  <a:rPr lang="en-US" altLang="zh-CN" dirty="0"/>
                  <a:t>XEB</a:t>
                </a:r>
                <a:r>
                  <a:rPr lang="zh-CN" altLang="en-US" dirty="0"/>
                  <a:t>：</a:t>
                </a:r>
                <a:r>
                  <a:rPr lang="en-US" altLang="zh-CN" dirty="0"/>
                  <a:t>0.739</a:t>
                </a:r>
              </a:p>
              <a:p>
                <a:r>
                  <a:rPr lang="en-US" altLang="zh-CN" dirty="0">
                    <a:hlinkClick r:id="rId3"/>
                  </a:rPr>
                  <a:t>[PRL2023]</a:t>
                </a:r>
                <a:endParaRPr lang="en-US" altLang="zh-CN" dirty="0"/>
              </a:p>
              <a:p>
                <a:pPr lvl="1"/>
                <a:r>
                  <a:rPr lang="zh-CN" altLang="en-US" dirty="0"/>
                  <a:t>计算规模：</a:t>
                </a:r>
                <a:r>
                  <a:rPr lang="en-US" altLang="zh-CN" dirty="0"/>
                  <a:t>512 NVIDIA V100 GPUs in 15 hours</a:t>
                </a:r>
              </a:p>
              <a:p>
                <a:pPr lvl="1"/>
                <a:r>
                  <a:rPr lang="en-US" altLang="zh-CN" dirty="0"/>
                  <a:t>Sample</a:t>
                </a:r>
                <a:r>
                  <a:rPr lang="zh-CN" altLang="en-US" dirty="0"/>
                  <a:t>：</a:t>
                </a:r>
                <a:r>
                  <a:rPr lang="en-US" altLang="zh-CN" dirty="0"/>
                  <a:t> </a:t>
                </a:r>
                <a:r>
                  <a:rPr lang="zh-CN" altLang="en-US" dirty="0"/>
                  <a:t>共</a:t>
                </a:r>
                <a14:m>
                  <m:oMath xmlns:m="http://schemas.openxmlformats.org/officeDocument/2006/math">
                    <m:sSup>
                      <m:sSupPr>
                        <m:ctrlPr>
                          <a:rPr lang="en-US" altLang="zh-CN"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2</m:t>
                        </m:r>
                        <m:r>
                          <a:rPr lang="en-US" altLang="zh-CN" b="0" i="1" smtClean="0">
                            <a:latin typeface="Cambria Math" panose="02040503050406030204" pitchFamily="18" charset="0"/>
                          </a:rPr>
                          <m:t>0</m:t>
                        </m:r>
                      </m:sup>
                    </m:sSup>
                  </m:oMath>
                </a14:m>
                <a:r>
                  <a:rPr lang="zh-CN" altLang="en-US" dirty="0"/>
                  <a:t>条，不相关</a:t>
                </a:r>
                <a:endParaRPr lang="en-US" altLang="zh-CN" dirty="0"/>
              </a:p>
              <a:p>
                <a:pPr lvl="1"/>
                <a:r>
                  <a:rPr lang="en-US" altLang="zh-CN" dirty="0"/>
                  <a:t>XEB</a:t>
                </a:r>
                <a:r>
                  <a:rPr lang="zh-CN" altLang="en-US" dirty="0"/>
                  <a:t>：</a:t>
                </a:r>
                <a:r>
                  <a:rPr lang="en-US" altLang="zh-CN" dirty="0"/>
                  <a:t>0.0037</a:t>
                </a:r>
              </a:p>
              <a:p>
                <a:r>
                  <a:rPr lang="en-US" altLang="zh-CN" dirty="0">
                    <a:hlinkClick r:id="rId4"/>
                  </a:rPr>
                  <a:t>[SC’21]</a:t>
                </a:r>
                <a:endParaRPr lang="en-US" altLang="zh-CN" dirty="0"/>
              </a:p>
              <a:p>
                <a:pPr lvl="1"/>
                <a:r>
                  <a:rPr lang="zh-CN" altLang="en-US" dirty="0"/>
                  <a:t>计算规模：</a:t>
                </a:r>
                <a:r>
                  <a:rPr lang="en-US" altLang="zh-CN" dirty="0"/>
                  <a:t>Sunway supercomputer</a:t>
                </a:r>
                <a:r>
                  <a:rPr lang="zh-CN" altLang="en-US" dirty="0"/>
                  <a:t>（</a:t>
                </a:r>
                <a:r>
                  <a:rPr lang="en-US" altLang="zh-CN" dirty="0"/>
                  <a:t>1.2 </a:t>
                </a:r>
                <a:r>
                  <a:rPr lang="en-US" altLang="zh-CN" dirty="0" err="1"/>
                  <a:t>Eflops</a:t>
                </a:r>
                <a:r>
                  <a:rPr lang="en-US" altLang="zh-CN" dirty="0"/>
                  <a:t> single-precision or 4.4 </a:t>
                </a:r>
                <a:r>
                  <a:rPr lang="en-US" altLang="zh-CN" dirty="0" err="1"/>
                  <a:t>Eflops</a:t>
                </a:r>
                <a:r>
                  <a:rPr lang="en-US" altLang="zh-CN" dirty="0"/>
                  <a:t> mixed-precision</a:t>
                </a:r>
                <a:r>
                  <a:rPr lang="zh-CN" altLang="en-US" dirty="0"/>
                  <a:t>）</a:t>
                </a:r>
                <a:r>
                  <a:rPr lang="en-US" altLang="zh-CN" dirty="0"/>
                  <a:t>in 304 seconds</a:t>
                </a:r>
              </a:p>
              <a:p>
                <a:pPr lvl="1"/>
                <a:r>
                  <a:rPr lang="en-US" altLang="zh-CN" dirty="0"/>
                  <a:t>Sample</a:t>
                </a:r>
                <a:r>
                  <a:rPr lang="zh-CN" altLang="en-US" dirty="0"/>
                  <a:t>：</a:t>
                </a:r>
                <a:r>
                  <a:rPr lang="en-US" altLang="zh-CN" dirty="0"/>
                  <a:t>Sycamore</a:t>
                </a:r>
              </a:p>
              <a:p>
                <a:pPr lvl="1"/>
                <a:endParaRPr lang="en-US" altLang="zh-CN" dirty="0"/>
              </a:p>
              <a:p>
                <a:endParaRPr lang="en-US" altLang="zh-CN" dirty="0"/>
              </a:p>
              <a:p>
                <a:endParaRPr lang="en-US" altLang="zh-CN" dirty="0"/>
              </a:p>
              <a:p>
                <a:endParaRPr lang="en-US" altLang="zh-CN" dirty="0"/>
              </a:p>
            </p:txBody>
          </p:sp>
        </mc:Choice>
        <mc:Fallback>
          <p:sp>
            <p:nvSpPr>
              <p:cNvPr id="3" name="内容占位符 2">
                <a:extLst>
                  <a:ext uri="{FF2B5EF4-FFF2-40B4-BE49-F238E27FC236}">
                    <a16:creationId xmlns:a16="http://schemas.microsoft.com/office/drawing/2014/main" id="{3502DCFF-CA6F-44FD-97B6-10A4F4CBEAA6}"/>
                  </a:ext>
                </a:extLst>
              </p:cNvPr>
              <p:cNvSpPr>
                <a:spLocks noGrp="1" noRot="1" noChangeAspect="1" noMove="1" noResize="1" noEditPoints="1" noAdjustHandles="1" noChangeArrowheads="1" noChangeShapeType="1" noTextEdit="1"/>
              </p:cNvSpPr>
              <p:nvPr>
                <p:ph idx="1"/>
              </p:nvPr>
            </p:nvSpPr>
            <p:spPr>
              <a:blipFill>
                <a:blip r:embed="rId5"/>
                <a:stretch>
                  <a:fillRect l="-780" t="-1930"/>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C654F1EA-69EF-4C3C-A47D-B50BD7547338}"/>
              </a:ext>
            </a:extLst>
          </p:cNvPr>
          <p:cNvSpPr>
            <a:spLocks noGrp="1"/>
          </p:cNvSpPr>
          <p:nvPr>
            <p:ph type="sldNum" sz="quarter" idx="12"/>
          </p:nvPr>
        </p:nvSpPr>
        <p:spPr/>
        <p:txBody>
          <a:bodyPr/>
          <a:lstStyle/>
          <a:p>
            <a:fld id="{9E3C3F8D-CBB6-4D77-B9DA-1B244EAD3A6E}" type="slidenum">
              <a:rPr lang="zh-CN" altLang="en-US" smtClean="0"/>
              <a:t>15</a:t>
            </a:fld>
            <a:endParaRPr lang="zh-CN" altLang="en-US"/>
          </a:p>
        </p:txBody>
      </p:sp>
    </p:spTree>
    <p:extLst>
      <p:ext uri="{BB962C8B-B14F-4D97-AF65-F5344CB8AC3E}">
        <p14:creationId xmlns:p14="http://schemas.microsoft.com/office/powerpoint/2010/main" val="755649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D8664FC-2753-4493-8AC1-1CADA408251F}"/>
              </a:ext>
            </a:extLst>
          </p:cNvPr>
          <p:cNvSpPr>
            <a:spLocks noGrp="1"/>
          </p:cNvSpPr>
          <p:nvPr>
            <p:ph type="title"/>
          </p:nvPr>
        </p:nvSpPr>
        <p:spPr/>
        <p:txBody>
          <a:bodyPr/>
          <a:lstStyle/>
          <a:p>
            <a:r>
              <a:rPr lang="zh-CN" altLang="en-US" dirty="0"/>
              <a:t>结论</a:t>
            </a:r>
          </a:p>
        </p:txBody>
      </p:sp>
      <p:sp>
        <p:nvSpPr>
          <p:cNvPr id="3" name="内容占位符 2">
            <a:extLst>
              <a:ext uri="{FF2B5EF4-FFF2-40B4-BE49-F238E27FC236}">
                <a16:creationId xmlns:a16="http://schemas.microsoft.com/office/drawing/2014/main" id="{9BE52790-594E-4EE3-B1E1-04E25656DEF3}"/>
              </a:ext>
            </a:extLst>
          </p:cNvPr>
          <p:cNvSpPr>
            <a:spLocks noGrp="1"/>
          </p:cNvSpPr>
          <p:nvPr>
            <p:ph idx="1"/>
          </p:nvPr>
        </p:nvSpPr>
        <p:spPr/>
        <p:txBody>
          <a:bodyPr/>
          <a:lstStyle/>
          <a:p>
            <a:r>
              <a:rPr lang="zh-CN" altLang="en-US" dirty="0"/>
              <a:t>主要内容</a:t>
            </a:r>
            <a:endParaRPr lang="en-US" altLang="zh-CN" dirty="0"/>
          </a:p>
          <a:p>
            <a:pPr lvl="1"/>
            <a:r>
              <a:rPr lang="zh-CN" altLang="en-US" dirty="0"/>
              <a:t>模拟有噪声的随机采样在经典计算上的困难性理论</a:t>
            </a:r>
            <a:endParaRPr lang="en-US" altLang="zh-CN" dirty="0"/>
          </a:p>
          <a:p>
            <a:pPr lvl="1"/>
            <a:r>
              <a:rPr lang="zh-CN" altLang="en-US" dirty="0"/>
              <a:t>通过与现有经典算法的对比来评估实际的量子优势</a:t>
            </a:r>
            <a:endParaRPr lang="en-US" altLang="zh-CN" dirty="0"/>
          </a:p>
          <a:p>
            <a:endParaRPr lang="en-US" altLang="zh-CN" dirty="0"/>
          </a:p>
          <a:p>
            <a:r>
              <a:rPr lang="en-US" altLang="zh-CN" dirty="0"/>
              <a:t>Google</a:t>
            </a:r>
            <a:r>
              <a:rPr lang="zh-CN" altLang="en-US" dirty="0"/>
              <a:t>体现量子优越性采样任务可以通过基于张量网络的经典算法在数小时内完成</a:t>
            </a:r>
            <a:endParaRPr lang="en-US" altLang="zh-CN" dirty="0"/>
          </a:p>
          <a:p>
            <a:pPr lvl="1"/>
            <a:r>
              <a:rPr lang="zh-CN" altLang="en-US" dirty="0"/>
              <a:t>当实验中的量子比特数量增加时，这些经典模拟是否能够跟上？</a:t>
            </a:r>
            <a:endParaRPr lang="en-US" altLang="zh-CN" dirty="0"/>
          </a:p>
          <a:p>
            <a:pPr lvl="1"/>
            <a:r>
              <a:rPr lang="zh-CN" altLang="en-US" dirty="0"/>
              <a:t>是否存在具有更低成本扩展的张量网络算法来模拟有噪声的随机量子电路？</a:t>
            </a:r>
            <a:endParaRPr lang="en-US" altLang="zh-CN" dirty="0"/>
          </a:p>
          <a:p>
            <a:endParaRPr lang="en-US" altLang="zh-CN" dirty="0"/>
          </a:p>
          <a:p>
            <a:r>
              <a:rPr lang="zh-CN" altLang="en-US" dirty="0"/>
              <a:t>量子优越性是否真实存在？</a:t>
            </a:r>
            <a:endParaRPr lang="en-US" altLang="zh-CN" dirty="0"/>
          </a:p>
          <a:p>
            <a:endParaRPr lang="en-US" altLang="zh-CN" dirty="0"/>
          </a:p>
          <a:p>
            <a:endParaRPr lang="en-US" altLang="zh-CN" dirty="0"/>
          </a:p>
          <a:p>
            <a:endParaRPr lang="zh-CN" altLang="en-US" dirty="0"/>
          </a:p>
        </p:txBody>
      </p:sp>
      <p:sp>
        <p:nvSpPr>
          <p:cNvPr id="4" name="灯片编号占位符 3">
            <a:extLst>
              <a:ext uri="{FF2B5EF4-FFF2-40B4-BE49-F238E27FC236}">
                <a16:creationId xmlns:a16="http://schemas.microsoft.com/office/drawing/2014/main" id="{D02E7809-EEF9-4B7A-B0E4-10B5F5632CB5}"/>
              </a:ext>
            </a:extLst>
          </p:cNvPr>
          <p:cNvSpPr>
            <a:spLocks noGrp="1"/>
          </p:cNvSpPr>
          <p:nvPr>
            <p:ph type="sldNum" sz="quarter" idx="12"/>
          </p:nvPr>
        </p:nvSpPr>
        <p:spPr/>
        <p:txBody>
          <a:bodyPr/>
          <a:lstStyle/>
          <a:p>
            <a:fld id="{9E3C3F8D-CBB6-4D77-B9DA-1B244EAD3A6E}" type="slidenum">
              <a:rPr lang="zh-CN" altLang="en-US" smtClean="0"/>
              <a:t>16</a:t>
            </a:fld>
            <a:endParaRPr lang="zh-CN" altLang="en-US"/>
          </a:p>
        </p:txBody>
      </p:sp>
    </p:spTree>
    <p:extLst>
      <p:ext uri="{BB962C8B-B14F-4D97-AF65-F5344CB8AC3E}">
        <p14:creationId xmlns:p14="http://schemas.microsoft.com/office/powerpoint/2010/main" val="2616822123"/>
      </p:ext>
    </p:extLst>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lnDef>
      <a:spPr>
        <a:ln w="19050">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dirty="0" smtClean="0">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wsh答辩" id="{04017E27-01F6-4C48-BB9D-DAB75066864B}" vid="{0642D14E-0680-BF47-9FE6-EE2E04DFE772}"/>
    </a:ext>
  </a:extLst>
</a:theme>
</file>

<file path=ppt/theme/theme2.xml><?xml version="1.0" encoding="utf-8"?>
<a:theme xmlns:a="http://schemas.openxmlformats.org/drawingml/2006/main" name="毕设">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sh答辩" id="{04017E27-01F6-4C48-BB9D-DAB75066864B}" vid="{A580D086-0C03-CD49-BF00-8BBA58F514D6}"/>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1_Office 主题​​</Template>
  <TotalTime>6451</TotalTime>
  <Words>727</Words>
  <Application>Microsoft Office PowerPoint</Application>
  <PresentationFormat>宽屏</PresentationFormat>
  <Paragraphs>124</Paragraphs>
  <Slides>16</Slides>
  <Notes>0</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16</vt:i4>
      </vt:variant>
    </vt:vector>
  </HeadingPairs>
  <TitlesOfParts>
    <vt:vector size="24" baseType="lpstr">
      <vt:lpstr>等线</vt:lpstr>
      <vt:lpstr>微软雅黑</vt:lpstr>
      <vt:lpstr>Arial</vt:lpstr>
      <vt:lpstr>Cambria Math</vt:lpstr>
      <vt:lpstr>Times New Roman</vt:lpstr>
      <vt:lpstr>Wingdings</vt:lpstr>
      <vt:lpstr>1_Office 主题​​</vt:lpstr>
      <vt:lpstr>毕设</vt:lpstr>
      <vt:lpstr>Noisy random quantum circuits and its classical simulation</vt:lpstr>
      <vt:lpstr>Background</vt:lpstr>
      <vt:lpstr>Introduction</vt:lpstr>
      <vt:lpstr>经典采样算法</vt:lpstr>
      <vt:lpstr>经典采样算法</vt:lpstr>
      <vt:lpstr>经典采样算法</vt:lpstr>
      <vt:lpstr>经典采样算法总结</vt:lpstr>
      <vt:lpstr>振幅计算经典算法</vt:lpstr>
      <vt:lpstr>振幅计算经典算法总结</vt:lpstr>
      <vt:lpstr>张量网络</vt:lpstr>
      <vt:lpstr>PowerPoint 演示文稿</vt:lpstr>
      <vt:lpstr>张量网络</vt:lpstr>
      <vt:lpstr>加速含噪系统的采样过程</vt:lpstr>
      <vt:lpstr>加速含噪系统的采样过程</vt:lpstr>
      <vt:lpstr>现有实验</vt:lpstr>
      <vt:lpstr>结论</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无数据模型量化论文分享：ZeroQ</dc:title>
  <dc:creator>x338</dc:creator>
  <cp:lastModifiedBy>皓苧 邓</cp:lastModifiedBy>
  <cp:revision>174</cp:revision>
  <cp:lastPrinted>2024-07-27T06:31:13Z</cp:lastPrinted>
  <dcterms:created xsi:type="dcterms:W3CDTF">2023-05-31T05:10:39Z</dcterms:created>
  <dcterms:modified xsi:type="dcterms:W3CDTF">2024-11-08T10:19:14Z</dcterms:modified>
</cp:coreProperties>
</file>