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504" r:id="rId2"/>
    <p:sldId id="571" r:id="rId3"/>
    <p:sldId id="562" r:id="rId4"/>
    <p:sldId id="572" r:id="rId5"/>
    <p:sldId id="575" r:id="rId6"/>
    <p:sldId id="576" r:id="rId7"/>
    <p:sldId id="577" r:id="rId8"/>
    <p:sldId id="578" r:id="rId9"/>
    <p:sldId id="579" r:id="rId10"/>
    <p:sldId id="580" r:id="rId11"/>
    <p:sldId id="582" r:id="rId12"/>
    <p:sldId id="584" r:id="rId13"/>
    <p:sldId id="585" r:id="rId14"/>
    <p:sldId id="586" r:id="rId15"/>
    <p:sldId id="587" r:id="rId16"/>
    <p:sldId id="588" r:id="rId17"/>
    <p:sldId id="589" r:id="rId18"/>
    <p:sldId id="590" r:id="rId19"/>
    <p:sldId id="591" r:id="rId20"/>
    <p:sldId id="592" r:id="rId21"/>
    <p:sldId id="593" r:id="rId22"/>
    <p:sldId id="594" r:id="rId23"/>
    <p:sldId id="596" r:id="rId24"/>
    <p:sldId id="597" r:id="rId25"/>
    <p:sldId id="599" r:id="rId26"/>
    <p:sldId id="559"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132" autoAdjust="0"/>
  </p:normalViewPr>
  <p:slideViewPr>
    <p:cSldViewPr snapToGrid="0">
      <p:cViewPr varScale="1">
        <p:scale>
          <a:sx n="82" d="100"/>
          <a:sy n="82" d="100"/>
        </p:scale>
        <p:origin x="71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53EB79-FCA0-4D1C-AA18-AFBB1C677AC7}" type="datetimeFigureOut">
              <a:rPr lang="zh-CN" altLang="en-US" smtClean="0"/>
              <a:t>2024/1/30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7B6A02-DEA4-4A67-9798-75E17C2CE3FB}" type="slidenum">
              <a:rPr lang="zh-CN" altLang="en-US" smtClean="0"/>
              <a:t>‹#›</a:t>
            </a:fld>
            <a:endParaRPr lang="zh-CN" altLang="en-US"/>
          </a:p>
        </p:txBody>
      </p:sp>
    </p:spTree>
    <p:extLst>
      <p:ext uri="{BB962C8B-B14F-4D97-AF65-F5344CB8AC3E}">
        <p14:creationId xmlns:p14="http://schemas.microsoft.com/office/powerpoint/2010/main" val="599077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u="none" dirty="0">
              <a:solidFill>
                <a:schemeClr val="tx1"/>
              </a:solidFill>
              <a:latin typeface="等线" panose="02010600030101010101" charset="-122"/>
              <a:ea typeface="等线" panose="02010600030101010101"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91FFA3-0EA4-44E6-8181-C4602F553C1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MTE2</a:t>
            </a:r>
            <a:r>
              <a:rPr lang="zh-CN" altLang="en-US"/>
              <a:t>先处理</a:t>
            </a:r>
            <a:r>
              <a:rPr lang="en-US" altLang="zh-CN"/>
              <a:t>Se ~ Bytes</a:t>
            </a:r>
            <a:r>
              <a:rPr lang="zh-CN" altLang="en-US"/>
              <a:t>的数据，然后空闲直到结束。</a:t>
            </a:r>
            <a:r>
              <a:rPr lang="en-US" altLang="zh-CN"/>
              <a:t>MTE3</a:t>
            </a:r>
            <a:r>
              <a:rPr lang="zh-CN" altLang="en-US"/>
              <a:t>先</a:t>
            </a:r>
            <a:r>
              <a:rPr lang="en-US" altLang="zh-CN"/>
              <a:t>stall~Ts(ms)</a:t>
            </a:r>
            <a:r>
              <a:rPr lang="zh-CN" altLang="en-US"/>
              <a:t>，然后处理</a:t>
            </a:r>
            <a:r>
              <a:rPr lang="en-US" altLang="zh-CN"/>
              <a:t>Sf</a:t>
            </a:r>
            <a:r>
              <a:rPr lang="zh-CN" altLang="en-US"/>
              <a:t>数据。在达芬奇核心上在前一个单元和后一个单元的指令之间插入</a:t>
            </a:r>
            <a:r>
              <a:rPr lang="en-US" altLang="zh-CN"/>
              <a:t>dummy Scalar instruction</a:t>
            </a:r>
            <a:r>
              <a:rPr lang="zh-CN" altLang="en-US"/>
              <a:t>。达芬奇</a:t>
            </a:r>
            <a:r>
              <a:rPr lang="en-US" altLang="zh-CN"/>
              <a:t>core</a:t>
            </a:r>
            <a:r>
              <a:rPr lang="zh-CN" altLang="en-US"/>
              <a:t>上标量</a:t>
            </a:r>
            <a:r>
              <a:rPr lang="en-US" altLang="zh-CN"/>
              <a:t>PSQ</a:t>
            </a:r>
            <a:r>
              <a:rPr lang="zh-CN" altLang="en-US"/>
              <a:t>必须等待标量指令结束才能继续执行下一条指令。所以</a:t>
            </a:r>
            <a:r>
              <a:rPr lang="en-US" altLang="zh-CN"/>
              <a:t>dummy </a:t>
            </a:r>
            <a:r>
              <a:rPr lang="zh-CN" altLang="en-US"/>
              <a:t>指令会阻塞标量</a:t>
            </a:r>
            <a:r>
              <a:rPr lang="en-US" altLang="zh-CN"/>
              <a:t>PSQ</a:t>
            </a:r>
            <a:r>
              <a:rPr lang="zh-CN" altLang="en-US"/>
              <a:t>，并使标量</a:t>
            </a:r>
            <a:r>
              <a:rPr lang="en-US" altLang="zh-CN"/>
              <a:t>PSQ</a:t>
            </a:r>
            <a:r>
              <a:rPr lang="zh-CN" altLang="en-US"/>
              <a:t>空闲。空闲一段时间后</a:t>
            </a:r>
            <a:r>
              <a:rPr lang="en-US" altLang="zh-CN"/>
              <a:t>MTE3</a:t>
            </a:r>
            <a:r>
              <a:rPr lang="zh-CN" altLang="en-US"/>
              <a:t>开始执行指令与</a:t>
            </a:r>
            <a:r>
              <a:rPr lang="en-US" altLang="zh-CN"/>
              <a:t>MTE2</a:t>
            </a:r>
            <a:r>
              <a:rPr lang="zh-CN" altLang="en-US"/>
              <a:t>发生冲突，然后测量两个单元的时间</a:t>
            </a:r>
            <a:r>
              <a:rPr lang="en-US" altLang="zh-CN"/>
              <a:t>Te</a:t>
            </a:r>
            <a:r>
              <a:rPr lang="zh-CN" altLang="en-US"/>
              <a:t>和</a:t>
            </a:r>
            <a:r>
              <a:rPr lang="en-US" altLang="zh-CN"/>
              <a:t>Tf</a:t>
            </a:r>
            <a:r>
              <a:rPr lang="zh-CN" altLang="en-US"/>
              <a:t>，并随着</a:t>
            </a:r>
            <a:r>
              <a:rPr lang="en-US" altLang="zh-CN"/>
              <a:t>Se</a:t>
            </a:r>
            <a:r>
              <a:rPr lang="zh-CN" altLang="en-US"/>
              <a:t>的增加而变化</a:t>
            </a:r>
          </a:p>
        </p:txBody>
      </p:sp>
      <p:sp>
        <p:nvSpPr>
          <p:cNvPr id="4" name="灯片编号占位符 3"/>
          <p:cNvSpPr>
            <a:spLocks noGrp="1"/>
          </p:cNvSpPr>
          <p:nvPr>
            <p:ph type="sldNum" sz="quarter" idx="5"/>
          </p:nvPr>
        </p:nvSpPr>
        <p:spPr/>
        <p:txBody>
          <a:bodyPr/>
          <a:lstStyle/>
          <a:p>
            <a:fld id="{2C7B6A02-DEA4-4A67-9798-75E17C2CE3FB}" type="slidenum">
              <a:rPr lang="zh-CN" altLang="en-US" smtClean="0"/>
              <a:t>6</a:t>
            </a:fld>
            <a:endParaRPr lang="zh-CN" altLang="en-US"/>
          </a:p>
        </p:txBody>
      </p:sp>
    </p:spTree>
    <p:extLst>
      <p:ext uri="{BB962C8B-B14F-4D97-AF65-F5344CB8AC3E}">
        <p14:creationId xmlns:p14="http://schemas.microsoft.com/office/powerpoint/2010/main" val="3370757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7</a:t>
            </a:fld>
            <a:endParaRPr lang="zh-CN" altLang="en-US"/>
          </a:p>
        </p:txBody>
      </p:sp>
    </p:spTree>
    <p:extLst>
      <p:ext uri="{BB962C8B-B14F-4D97-AF65-F5344CB8AC3E}">
        <p14:creationId xmlns:p14="http://schemas.microsoft.com/office/powerpoint/2010/main" val="2973800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比较</a:t>
            </a:r>
            <a:r>
              <a:rPr lang="en-US" altLang="zh-CN"/>
              <a:t>b</a:t>
            </a:r>
            <a:r>
              <a:rPr lang="zh-CN" altLang="en-US"/>
              <a:t>和</a:t>
            </a:r>
            <a:r>
              <a:rPr lang="en-US" altLang="zh-CN"/>
              <a:t>c</a:t>
            </a:r>
            <a:r>
              <a:rPr lang="zh-CN" altLang="en-US"/>
              <a:t>结果，执行时间、变化趋势和斜率相似，这表明它们激活了相同的竞争源。因此，断言</a:t>
            </a:r>
            <a:r>
              <a:rPr lang="en-US" altLang="zh-CN"/>
              <a:t>Ascend 310</a:t>
            </a:r>
            <a:r>
              <a:rPr lang="zh-CN" altLang="en-US"/>
              <a:t>处理器总线带宽的竞争源是图</a:t>
            </a:r>
            <a:r>
              <a:rPr lang="en-US" altLang="zh-CN"/>
              <a:t>6(b)</a:t>
            </a:r>
            <a:r>
              <a:rPr lang="zh-CN" altLang="en-US"/>
              <a:t>和</a:t>
            </a:r>
            <a:r>
              <a:rPr lang="en-US" altLang="zh-CN"/>
              <a:t>(c)</a:t>
            </a:r>
            <a:r>
              <a:rPr lang="zh-CN" altLang="en-US"/>
              <a:t>的公共部分，即核外互连总线。</a:t>
            </a:r>
          </a:p>
        </p:txBody>
      </p:sp>
      <p:sp>
        <p:nvSpPr>
          <p:cNvPr id="4" name="灯片编号占位符 3"/>
          <p:cNvSpPr>
            <a:spLocks noGrp="1"/>
          </p:cNvSpPr>
          <p:nvPr>
            <p:ph type="sldNum" sz="quarter" idx="5"/>
          </p:nvPr>
        </p:nvSpPr>
        <p:spPr/>
        <p:txBody>
          <a:bodyPr/>
          <a:lstStyle/>
          <a:p>
            <a:fld id="{2C7B6A02-DEA4-4A67-9798-75E17C2CE3FB}" type="slidenum">
              <a:rPr lang="zh-CN" altLang="en-US" smtClean="0"/>
              <a:t>8</a:t>
            </a:fld>
            <a:endParaRPr lang="zh-CN" altLang="en-US"/>
          </a:p>
        </p:txBody>
      </p:sp>
    </p:spTree>
    <p:extLst>
      <p:ext uri="{BB962C8B-B14F-4D97-AF65-F5344CB8AC3E}">
        <p14:creationId xmlns:p14="http://schemas.microsoft.com/office/powerpoint/2010/main" val="3672414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MTE</a:t>
            </a:r>
            <a:r>
              <a:rPr lang="zh-CN" altLang="en-US"/>
              <a:t>单元在执行后并不立即启动数据传输，并且在执行后立即形成争用，这表明数据是以块或段的形式传输的。在块传输之前，互连总线必须管理并决定如何根据每次执行的单元数量来共享带宽。</a:t>
            </a:r>
          </a:p>
        </p:txBody>
      </p:sp>
      <p:sp>
        <p:nvSpPr>
          <p:cNvPr id="4" name="灯片编号占位符 3"/>
          <p:cNvSpPr>
            <a:spLocks noGrp="1"/>
          </p:cNvSpPr>
          <p:nvPr>
            <p:ph type="sldNum" sz="quarter" idx="5"/>
          </p:nvPr>
        </p:nvSpPr>
        <p:spPr/>
        <p:txBody>
          <a:bodyPr/>
          <a:lstStyle/>
          <a:p>
            <a:fld id="{2C7B6A02-DEA4-4A67-9798-75E17C2CE3FB}" type="slidenum">
              <a:rPr lang="zh-CN" altLang="en-US" smtClean="0"/>
              <a:t>9</a:t>
            </a:fld>
            <a:endParaRPr lang="zh-CN" altLang="en-US"/>
          </a:p>
        </p:txBody>
      </p:sp>
    </p:spTree>
    <p:extLst>
      <p:ext uri="{BB962C8B-B14F-4D97-AF65-F5344CB8AC3E}">
        <p14:creationId xmlns:p14="http://schemas.microsoft.com/office/powerpoint/2010/main" val="1854250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10</a:t>
            </a:fld>
            <a:endParaRPr lang="zh-CN" altLang="en-US"/>
          </a:p>
        </p:txBody>
      </p:sp>
    </p:spTree>
    <p:extLst>
      <p:ext uri="{BB962C8B-B14F-4D97-AF65-F5344CB8AC3E}">
        <p14:creationId xmlns:p14="http://schemas.microsoft.com/office/powerpoint/2010/main" val="1061882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11</a:t>
            </a:fld>
            <a:endParaRPr lang="zh-CN" altLang="en-US"/>
          </a:p>
        </p:txBody>
      </p:sp>
    </p:spTree>
    <p:extLst>
      <p:ext uri="{BB962C8B-B14F-4D97-AF65-F5344CB8AC3E}">
        <p14:creationId xmlns:p14="http://schemas.microsoft.com/office/powerpoint/2010/main" val="3706169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12</a:t>
            </a:fld>
            <a:endParaRPr lang="zh-CN" altLang="en-US"/>
          </a:p>
        </p:txBody>
      </p:sp>
    </p:spTree>
    <p:extLst>
      <p:ext uri="{BB962C8B-B14F-4D97-AF65-F5344CB8AC3E}">
        <p14:creationId xmlns:p14="http://schemas.microsoft.com/office/powerpoint/2010/main" val="3400849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13</a:t>
            </a:fld>
            <a:endParaRPr lang="zh-CN" altLang="en-US"/>
          </a:p>
        </p:txBody>
      </p:sp>
    </p:spTree>
    <p:extLst>
      <p:ext uri="{BB962C8B-B14F-4D97-AF65-F5344CB8AC3E}">
        <p14:creationId xmlns:p14="http://schemas.microsoft.com/office/powerpoint/2010/main" val="662476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14</a:t>
            </a:fld>
            <a:endParaRPr lang="zh-CN" altLang="en-US"/>
          </a:p>
        </p:txBody>
      </p:sp>
    </p:spTree>
    <p:extLst>
      <p:ext uri="{BB962C8B-B14F-4D97-AF65-F5344CB8AC3E}">
        <p14:creationId xmlns:p14="http://schemas.microsoft.com/office/powerpoint/2010/main" val="1574269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15</a:t>
            </a:fld>
            <a:endParaRPr lang="zh-CN" altLang="en-US"/>
          </a:p>
        </p:txBody>
      </p:sp>
    </p:spTree>
    <p:extLst>
      <p:ext uri="{BB962C8B-B14F-4D97-AF65-F5344CB8AC3E}">
        <p14:creationId xmlns:p14="http://schemas.microsoft.com/office/powerpoint/2010/main" val="3096109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16</a:t>
            </a:fld>
            <a:endParaRPr lang="zh-CN" altLang="en-US"/>
          </a:p>
        </p:txBody>
      </p:sp>
    </p:spTree>
    <p:extLst>
      <p:ext uri="{BB962C8B-B14F-4D97-AF65-F5344CB8AC3E}">
        <p14:creationId xmlns:p14="http://schemas.microsoft.com/office/powerpoint/2010/main" val="206007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一次完整的执行</a:t>
            </a:r>
          </a:p>
        </p:txBody>
      </p:sp>
      <p:sp>
        <p:nvSpPr>
          <p:cNvPr id="4" name="灯片编号占位符 3"/>
          <p:cNvSpPr>
            <a:spLocks noGrp="1"/>
          </p:cNvSpPr>
          <p:nvPr>
            <p:ph type="sldNum" sz="quarter" idx="5"/>
          </p:nvPr>
        </p:nvSpPr>
        <p:spPr/>
        <p:txBody>
          <a:bodyPr/>
          <a:lstStyle/>
          <a:p>
            <a:fld id="{2C7B6A02-DEA4-4A67-9798-75E17C2CE3FB}" type="slidenum">
              <a:rPr lang="zh-CN" altLang="en-US" smtClean="0"/>
              <a:t>17</a:t>
            </a:fld>
            <a:endParaRPr lang="zh-CN" altLang="en-US"/>
          </a:p>
        </p:txBody>
      </p:sp>
    </p:spTree>
    <p:extLst>
      <p:ext uri="{BB962C8B-B14F-4D97-AF65-F5344CB8AC3E}">
        <p14:creationId xmlns:p14="http://schemas.microsoft.com/office/powerpoint/2010/main" val="1123420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18</a:t>
            </a:fld>
            <a:endParaRPr lang="zh-CN" altLang="en-US"/>
          </a:p>
        </p:txBody>
      </p:sp>
    </p:spTree>
    <p:extLst>
      <p:ext uri="{BB962C8B-B14F-4D97-AF65-F5344CB8AC3E}">
        <p14:creationId xmlns:p14="http://schemas.microsoft.com/office/powerpoint/2010/main" val="3126241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19</a:t>
            </a:fld>
            <a:endParaRPr lang="zh-CN" altLang="en-US"/>
          </a:p>
        </p:txBody>
      </p:sp>
    </p:spTree>
    <p:extLst>
      <p:ext uri="{BB962C8B-B14F-4D97-AF65-F5344CB8AC3E}">
        <p14:creationId xmlns:p14="http://schemas.microsoft.com/office/powerpoint/2010/main" val="74588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20</a:t>
            </a:fld>
            <a:endParaRPr lang="zh-CN" altLang="en-US"/>
          </a:p>
        </p:txBody>
      </p:sp>
    </p:spTree>
    <p:extLst>
      <p:ext uri="{BB962C8B-B14F-4D97-AF65-F5344CB8AC3E}">
        <p14:creationId xmlns:p14="http://schemas.microsoft.com/office/powerpoint/2010/main" val="517799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21</a:t>
            </a:fld>
            <a:endParaRPr lang="zh-CN" altLang="en-US"/>
          </a:p>
        </p:txBody>
      </p:sp>
    </p:spTree>
    <p:extLst>
      <p:ext uri="{BB962C8B-B14F-4D97-AF65-F5344CB8AC3E}">
        <p14:creationId xmlns:p14="http://schemas.microsoft.com/office/powerpoint/2010/main" val="1809672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22</a:t>
            </a:fld>
            <a:endParaRPr lang="zh-CN" altLang="en-US"/>
          </a:p>
        </p:txBody>
      </p:sp>
    </p:spTree>
    <p:extLst>
      <p:ext uri="{BB962C8B-B14F-4D97-AF65-F5344CB8AC3E}">
        <p14:creationId xmlns:p14="http://schemas.microsoft.com/office/powerpoint/2010/main" val="334645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23</a:t>
            </a:fld>
            <a:endParaRPr lang="zh-CN" altLang="en-US"/>
          </a:p>
        </p:txBody>
      </p:sp>
    </p:spTree>
    <p:extLst>
      <p:ext uri="{BB962C8B-B14F-4D97-AF65-F5344CB8AC3E}">
        <p14:creationId xmlns:p14="http://schemas.microsoft.com/office/powerpoint/2010/main" val="42050973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24</a:t>
            </a:fld>
            <a:endParaRPr lang="zh-CN" altLang="en-US"/>
          </a:p>
        </p:txBody>
      </p:sp>
    </p:spTree>
    <p:extLst>
      <p:ext uri="{BB962C8B-B14F-4D97-AF65-F5344CB8AC3E}">
        <p14:creationId xmlns:p14="http://schemas.microsoft.com/office/powerpoint/2010/main" val="239092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C7B6A02-DEA4-4A67-9798-75E17C2CE3FB}" type="slidenum">
              <a:rPr lang="zh-CN" altLang="en-US" smtClean="0"/>
              <a:t>25</a:t>
            </a:fld>
            <a:endParaRPr lang="zh-CN" altLang="en-US"/>
          </a:p>
        </p:txBody>
      </p:sp>
    </p:spTree>
    <p:extLst>
      <p:ext uri="{BB962C8B-B14F-4D97-AF65-F5344CB8AC3E}">
        <p14:creationId xmlns:p14="http://schemas.microsoft.com/office/powerpoint/2010/main" val="118290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5588E2-9E42-108B-B5DC-50C5701F0E5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72FAD97-674A-4FFE-4F4F-94702B816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6545354-054F-F310-0ADC-DBD284546A16}"/>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5" name="页脚占位符 4">
            <a:extLst>
              <a:ext uri="{FF2B5EF4-FFF2-40B4-BE49-F238E27FC236}">
                <a16:creationId xmlns:a16="http://schemas.microsoft.com/office/drawing/2014/main" id="{6AD05495-B0B8-DC1B-C864-999DAF6DDC3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3B545F9-94FE-69F2-D747-4AA8DAB8BE3E}"/>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306916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BE2643-009F-1C68-7602-20B6CB8E7B5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D9115D2-D768-B945-C75D-60BACB35511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AF792E9-DC37-CBE7-A44D-FD83EB170A4B}"/>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5" name="页脚占位符 4">
            <a:extLst>
              <a:ext uri="{FF2B5EF4-FFF2-40B4-BE49-F238E27FC236}">
                <a16:creationId xmlns:a16="http://schemas.microsoft.com/office/drawing/2014/main" id="{767D410F-51E0-0FCF-3AFD-10960A7046B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FD9EAAD-EB57-50D9-5E51-9D374A08D155}"/>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1329612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ADE92B-0B14-40F8-EEC9-F6C7B2228F6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E031FA3-3EE5-FEDE-3034-C662190B4F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4EEE3EB-297C-4455-1849-E75979D432AB}"/>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5" name="页脚占位符 4">
            <a:extLst>
              <a:ext uri="{FF2B5EF4-FFF2-40B4-BE49-F238E27FC236}">
                <a16:creationId xmlns:a16="http://schemas.microsoft.com/office/drawing/2014/main" id="{80E61D78-E1D0-6253-F9C8-CFEE5D460FF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8E16E04-FE8A-2CB3-B9E6-379A2F8BBA2B}"/>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523770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80AE6A-1144-2B58-AC9A-0EBE20D8615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42B28AC-B0B0-F9B2-31EE-D878689852C3}"/>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990916D8-9130-9E47-FD0C-736D4D23C551}"/>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0FD41B1A-D3C1-7265-40B3-D89510853913}"/>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6" name="页脚占位符 5">
            <a:extLst>
              <a:ext uri="{FF2B5EF4-FFF2-40B4-BE49-F238E27FC236}">
                <a16:creationId xmlns:a16="http://schemas.microsoft.com/office/drawing/2014/main" id="{48798D50-72C1-4158-DDCA-365BF5B721A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A31ABEF-D8CE-093D-A5D3-0CC8105E1AAD}"/>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3907558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21E1AD-987C-0FC9-AE56-406258C87AC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E4878C8-886D-6ED0-A94B-763B0BBA33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FDB0F3C-6771-F40E-82E2-45879C54268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17861CCC-51CE-A922-295A-41D4B2A369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DFFD0AB6-EF3D-F936-E55D-3EDA2E834006}"/>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46792302-5F19-0FD9-1191-5F1BCBAAC998}"/>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8" name="页脚占位符 7">
            <a:extLst>
              <a:ext uri="{FF2B5EF4-FFF2-40B4-BE49-F238E27FC236}">
                <a16:creationId xmlns:a16="http://schemas.microsoft.com/office/drawing/2014/main" id="{E57D64C3-EB2D-26C3-1986-F253284F727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4F03441-A6D1-81B7-8F04-13D1B34B9A9C}"/>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1707233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588C59-803D-AE25-E56C-B9B1F3E2F4D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475B825-1809-108A-832F-0218E18DF282}"/>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4" name="页脚占位符 3">
            <a:extLst>
              <a:ext uri="{FF2B5EF4-FFF2-40B4-BE49-F238E27FC236}">
                <a16:creationId xmlns:a16="http://schemas.microsoft.com/office/drawing/2014/main" id="{7DADD1F6-D7D8-E98D-B1A4-D877C5ACE21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0B636902-0CD7-6A32-2939-34D4B4E0A40F}"/>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2024566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AE5100F-1438-C212-DB13-848635D00D9F}"/>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3" name="页脚占位符 2">
            <a:extLst>
              <a:ext uri="{FF2B5EF4-FFF2-40B4-BE49-F238E27FC236}">
                <a16:creationId xmlns:a16="http://schemas.microsoft.com/office/drawing/2014/main" id="{560D2575-A97F-B19B-E00C-3E5CDAEC5C9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245E2B8-0669-0F76-3394-97A1F69A7596}"/>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1033313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849E14-AC56-69F3-4BBA-DA3F6F7AF9E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20E52695-0754-3BF8-0EFD-CA27F70DB0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DDB0F46-4112-80B8-D2B3-D5598EE8D6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D8A3066-70C7-2C32-A846-2F30A50B2ACA}"/>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6" name="页脚占位符 5">
            <a:extLst>
              <a:ext uri="{FF2B5EF4-FFF2-40B4-BE49-F238E27FC236}">
                <a16:creationId xmlns:a16="http://schemas.microsoft.com/office/drawing/2014/main" id="{9E983546-1F3A-D945-9046-CDF2359A3FA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939492C-9EEC-34E9-250F-B089F08F433C}"/>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4001310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3FC452-9525-3C50-E604-8AE3BE0A33A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9F2D500-4B1E-2254-AC85-79BA0123D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32AF816-7672-34DD-B4BE-E147DEB410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45D9AC8-A375-DEF1-0DE1-5C70A099E0FA}"/>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6" name="页脚占位符 5">
            <a:extLst>
              <a:ext uri="{FF2B5EF4-FFF2-40B4-BE49-F238E27FC236}">
                <a16:creationId xmlns:a16="http://schemas.microsoft.com/office/drawing/2014/main" id="{BA5A3BF8-4AFA-F544-0961-222C883857A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06BCF70-552F-6751-C834-6A2CA04E9A42}"/>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2318541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0FC5DC-9E68-CE11-9942-4DDD3109111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8654D97-2F21-27DA-41C9-CFDCF4AF927D}"/>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1C3B51C-8DCC-FD4B-3BFA-6F62DB30E96C}"/>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5" name="页脚占位符 4">
            <a:extLst>
              <a:ext uri="{FF2B5EF4-FFF2-40B4-BE49-F238E27FC236}">
                <a16:creationId xmlns:a16="http://schemas.microsoft.com/office/drawing/2014/main" id="{D94BB6A7-F2BE-FFE9-F5A1-560D0452AF1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136DA77-6E68-1CFB-72FF-33940A569166}"/>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698776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2C9BCA76-7BC3-5F07-3D8A-C47E0A78902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1D00D72-E3DF-4246-F1E9-918A0824D46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5F8F6B0-6D24-8783-4730-A0C48D301695}"/>
              </a:ext>
            </a:extLst>
          </p:cNvPr>
          <p:cNvSpPr>
            <a:spLocks noGrp="1"/>
          </p:cNvSpPr>
          <p:nvPr>
            <p:ph type="dt" sz="half" idx="10"/>
          </p:nvPr>
        </p:nvSpPr>
        <p:spPr/>
        <p:txBody>
          <a:bodyPr/>
          <a:lstStyle/>
          <a:p>
            <a:fld id="{F0DEE441-C268-4068-84F0-2378DC3ED2CD}" type="datetimeFigureOut">
              <a:rPr lang="zh-CN" altLang="en-US" smtClean="0"/>
              <a:t>2024/1/30</a:t>
            </a:fld>
            <a:endParaRPr lang="zh-CN" altLang="en-US"/>
          </a:p>
        </p:txBody>
      </p:sp>
      <p:sp>
        <p:nvSpPr>
          <p:cNvPr id="5" name="页脚占位符 4">
            <a:extLst>
              <a:ext uri="{FF2B5EF4-FFF2-40B4-BE49-F238E27FC236}">
                <a16:creationId xmlns:a16="http://schemas.microsoft.com/office/drawing/2014/main" id="{D8BCA249-8FB5-3528-5B61-EA9FD55F86A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D1A0852-6736-141E-C8D6-06F486542014}"/>
              </a:ext>
            </a:extLst>
          </p:cNvPr>
          <p:cNvSpPr>
            <a:spLocks noGrp="1"/>
          </p:cNvSpPr>
          <p:nvPr>
            <p:ph type="sldNum" sz="quarter" idx="12"/>
          </p:nvPr>
        </p:nvSpPr>
        <p:spPr/>
        <p:txBody>
          <a:body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3961182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
        <p:nvSpPr>
          <p:cNvPr id="11" name="文本占位符 2"/>
          <p:cNvSpPr>
            <a:spLocks noGrp="1"/>
          </p:cNvSpPr>
          <p:nvPr>
            <p:ph idx="1" hasCustomPrompt="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
        <p:nvSpPr>
          <p:cNvPr id="2" name="矩形: 圆角 1"/>
          <p:cNvSpPr/>
          <p:nvPr userDrawn="1"/>
        </p:nvSpPr>
        <p:spPr>
          <a:xfrm>
            <a:off x="11556957" y="6251928"/>
            <a:ext cx="455007" cy="455007"/>
          </a:xfrm>
          <a:prstGeom prst="roundRect">
            <a:avLst/>
          </a:prstGeom>
          <a:solidFill>
            <a:schemeClr val="accent1">
              <a:lumMod val="20000"/>
              <a:lumOff val="8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t>‹#›</a:t>
            </a:fld>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59443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953228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ADAD9E4-772B-3BB7-2B78-A96990FBEA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567761A-4A20-4DB5-B6BD-3CA0A469A9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4464E07-BE8B-7CA2-02ED-04D11D275E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DEE441-C268-4068-84F0-2378DC3ED2CD}" type="datetimeFigureOut">
              <a:rPr lang="zh-CN" altLang="en-US" smtClean="0"/>
              <a:t>2024/1/30</a:t>
            </a:fld>
            <a:endParaRPr lang="zh-CN" altLang="en-US"/>
          </a:p>
        </p:txBody>
      </p:sp>
      <p:sp>
        <p:nvSpPr>
          <p:cNvPr id="5" name="页脚占位符 4">
            <a:extLst>
              <a:ext uri="{FF2B5EF4-FFF2-40B4-BE49-F238E27FC236}">
                <a16:creationId xmlns:a16="http://schemas.microsoft.com/office/drawing/2014/main" id="{6524ACB5-33C0-5A71-B7D0-0322791538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5BA12DA-78EE-AEAA-FE08-2774A89FF8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404E01-4025-47BA-B13E-D90A55A30FBB}" type="slidenum">
              <a:rPr lang="zh-CN" altLang="en-US" smtClean="0"/>
              <a:t>‹#›</a:t>
            </a:fld>
            <a:endParaRPr lang="zh-CN" altLang="en-US"/>
          </a:p>
        </p:txBody>
      </p:sp>
    </p:spTree>
    <p:extLst>
      <p:ext uri="{BB962C8B-B14F-4D97-AF65-F5344CB8AC3E}">
        <p14:creationId xmlns:p14="http://schemas.microsoft.com/office/powerpoint/2010/main" val="1337379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462366" y="2270812"/>
            <a:ext cx="8739549"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it-IT" altLang="zh-CN" sz="2400" b="1"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pitchFamily="34" charset="-122"/>
                <a:cs typeface="+mn-cs"/>
              </a:rPr>
              <a:t>Performance modeling on DaVinci AI core</a:t>
            </a:r>
            <a:endParaRPr kumimoji="0" lang="en-US" altLang="zh-CN" sz="2400" b="1" i="0" u="none" strike="noStrike" kern="120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cs typeface="+mn-cs"/>
            </a:endParaRPr>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nvGrpSpPr>
          <p:cNvPr id="21" name="Group 1"/>
          <p:cNvGrpSpPr/>
          <p:nvPr/>
        </p:nvGrpSpPr>
        <p:grpSpPr>
          <a:xfrm>
            <a:off x="10000700" y="4834667"/>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1">
                <a:ln>
                  <a:noFill/>
                </a:ln>
                <a:solidFill>
                  <a:prstClr val="white"/>
                </a:solidFill>
                <a:effectLst/>
                <a:uLnTx/>
                <a:uFillTx/>
                <a:latin typeface="等线" panose="02010600030101010101" charset="-122"/>
                <a:ea typeface="等线" panose="02010600030101010101" charset="-122"/>
                <a:cs typeface="+mn-cs"/>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5" name="文本框 4">
            <a:extLst>
              <a:ext uri="{FF2B5EF4-FFF2-40B4-BE49-F238E27FC236}">
                <a16:creationId xmlns:a16="http://schemas.microsoft.com/office/drawing/2014/main" id="{75DDEE6A-6489-F7AF-DE05-60E2224209AA}"/>
              </a:ext>
            </a:extLst>
          </p:cNvPr>
          <p:cNvSpPr txBox="1"/>
          <p:nvPr/>
        </p:nvSpPr>
        <p:spPr>
          <a:xfrm>
            <a:off x="2859375" y="3527106"/>
            <a:ext cx="6473247" cy="646331"/>
          </a:xfrm>
          <a:prstGeom prst="rect">
            <a:avLst/>
          </a:prstGeom>
          <a:noFill/>
        </p:spPr>
        <p:txBody>
          <a:bodyPr wrap="none" rtlCol="0">
            <a:spAutoFit/>
          </a:bodyPr>
          <a:lstStyle/>
          <a:p>
            <a:pPr algn="ctr"/>
            <a:r>
              <a:rPr lang="en-US" altLang="zh-CN"/>
              <a:t>Yifeng Tang ∗, Cho-li Wang	</a:t>
            </a:r>
          </a:p>
          <a:p>
            <a:pPr algn="ctr"/>
            <a:r>
              <a:rPr lang="en-US" altLang="zh-CN"/>
              <a:t>Department of Computer Science, The University of Hong Kong</a:t>
            </a:r>
            <a:endParaRPr lang="zh-CN" altLang="en-US" dirty="0"/>
          </a:p>
        </p:txBody>
      </p:sp>
      <p:sp>
        <p:nvSpPr>
          <p:cNvPr id="6" name="文本框 5">
            <a:extLst>
              <a:ext uri="{FF2B5EF4-FFF2-40B4-BE49-F238E27FC236}">
                <a16:creationId xmlns:a16="http://schemas.microsoft.com/office/drawing/2014/main" id="{FC8E7E90-1692-BCE1-8408-74210013B580}"/>
              </a:ext>
            </a:extLst>
          </p:cNvPr>
          <p:cNvSpPr txBox="1"/>
          <p:nvPr/>
        </p:nvSpPr>
        <p:spPr>
          <a:xfrm>
            <a:off x="3471721" y="4573074"/>
            <a:ext cx="5248553" cy="369332"/>
          </a:xfrm>
          <a:prstGeom prst="rect">
            <a:avLst/>
          </a:prstGeom>
          <a:noFill/>
        </p:spPr>
        <p:txBody>
          <a:bodyPr wrap="none" rtlCol="0">
            <a:spAutoFit/>
          </a:bodyPr>
          <a:lstStyle/>
          <a:p>
            <a:r>
              <a:rPr lang="en-US" altLang="zh-CN"/>
              <a:t>Journal of Parallel and Distributed Computing 2023</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Introduction</a:t>
            </a:r>
            <a:endParaRPr lang="zh-CN" altLang="en-US" dirty="0"/>
          </a:p>
        </p:txBody>
      </p:sp>
      <p:sp>
        <p:nvSpPr>
          <p:cNvPr id="5" name="内容占位符 4"/>
          <p:cNvSpPr>
            <a:spLocks noGrp="1"/>
          </p:cNvSpPr>
          <p:nvPr>
            <p:ph idx="1"/>
          </p:nvPr>
        </p:nvSpPr>
        <p:spPr>
          <a:xfrm>
            <a:off x="401320" y="1399029"/>
            <a:ext cx="11389360" cy="4813235"/>
          </a:xfrm>
        </p:spPr>
        <p:txBody>
          <a:bodyPr>
            <a:noAutofit/>
          </a:bodyPr>
          <a:lstStyle/>
          <a:p>
            <a:pPr marL="0" indent="0">
              <a:buNone/>
            </a:pPr>
            <a:r>
              <a:rPr lang="zh-CN" altLang="en-US" sz="2000" b="0"/>
              <a:t>其他</a:t>
            </a:r>
            <a:r>
              <a:rPr lang="en-US" altLang="zh-CN" sz="2000" b="0"/>
              <a:t>AI</a:t>
            </a:r>
            <a:r>
              <a:rPr lang="zh-CN" altLang="en-US" sz="2000" b="0"/>
              <a:t>处理器上的性能建模失效，并带来一些难点：</a:t>
            </a:r>
            <a:endParaRPr lang="en-US" altLang="zh-CN" sz="2000" b="0"/>
          </a:p>
          <a:p>
            <a:r>
              <a:rPr lang="zh-CN" altLang="en-US" sz="2000"/>
              <a:t>对于单独存储</a:t>
            </a:r>
            <a:r>
              <a:rPr lang="en-US" altLang="zh-CN" sz="2000"/>
              <a:t>buffer</a:t>
            </a:r>
            <a:r>
              <a:rPr lang="zh-CN" altLang="en-US" sz="2000"/>
              <a:t>和</a:t>
            </a:r>
            <a:r>
              <a:rPr lang="en-US" altLang="zh-CN" sz="2000"/>
              <a:t>Memory Transfer Engine</a:t>
            </a:r>
            <a:r>
              <a:rPr lang="zh-CN" altLang="en-US" sz="2000"/>
              <a:t>（</a:t>
            </a:r>
            <a:r>
              <a:rPr lang="en-US" altLang="zh-CN" sz="2000"/>
              <a:t>MTE</a:t>
            </a:r>
            <a:r>
              <a:rPr lang="zh-CN" altLang="en-US" sz="2000"/>
              <a:t>）的硬件性能</a:t>
            </a:r>
            <a:r>
              <a:rPr lang="en-US" altLang="zh-CN" sz="2000"/>
              <a:t>benchmark</a:t>
            </a:r>
          </a:p>
          <a:p>
            <a:r>
              <a:rPr lang="zh-CN" altLang="en-US" sz="2000" b="0"/>
              <a:t>二进制信号量同步和带宽争用对</a:t>
            </a:r>
            <a:r>
              <a:rPr lang="zh-CN" altLang="en-US" sz="2000"/>
              <a:t>运行时间</a:t>
            </a:r>
            <a:r>
              <a:rPr lang="zh-CN" altLang="en-US" sz="2000" b="0"/>
              <a:t>的影响</a:t>
            </a:r>
            <a:endParaRPr lang="en-US" altLang="zh-CN" sz="2000" b="0"/>
          </a:p>
          <a:p>
            <a:pPr marL="0" indent="0">
              <a:buNone/>
            </a:pPr>
            <a:endParaRPr lang="en-US" altLang="zh-CN" sz="2000" dirty="0"/>
          </a:p>
          <a:p>
            <a:pPr marL="0" indent="0">
              <a:buNone/>
            </a:pPr>
            <a:r>
              <a:rPr lang="zh-CN" altLang="en-US" sz="2000"/>
              <a:t>有三个工作：</a:t>
            </a:r>
            <a:endParaRPr lang="en-US" altLang="zh-CN" sz="2000"/>
          </a:p>
          <a:p>
            <a:r>
              <a:rPr lang="zh-CN" altLang="en-US" sz="2000"/>
              <a:t>设计</a:t>
            </a:r>
            <a:r>
              <a:rPr lang="en-US" altLang="zh-CN" sz="2000"/>
              <a:t>benchmark</a:t>
            </a:r>
            <a:r>
              <a:rPr lang="zh-CN" altLang="en-US" sz="2000"/>
              <a:t>揭示</a:t>
            </a:r>
            <a:r>
              <a:rPr lang="en-US" altLang="zh-CN" sz="2000"/>
              <a:t>DaVinci Core</a:t>
            </a:r>
            <a:r>
              <a:rPr lang="zh-CN" altLang="en-US" sz="2000"/>
              <a:t>的特性</a:t>
            </a:r>
            <a:endParaRPr lang="en-US" altLang="zh-CN" sz="2000"/>
          </a:p>
          <a:p>
            <a:r>
              <a:rPr lang="zh-CN" altLang="en-US" sz="2000"/>
              <a:t>提出性能模型</a:t>
            </a:r>
            <a:r>
              <a:rPr lang="en-US" altLang="zh-CN" sz="2000"/>
              <a:t>Verrocchio</a:t>
            </a:r>
          </a:p>
          <a:p>
            <a:r>
              <a:rPr lang="zh-CN" altLang="en-US" sz="2000"/>
              <a:t>检验模型的准确率并应用到矩阵乘法调优</a:t>
            </a:r>
            <a:endParaRPr lang="en-US" altLang="zh-CN" sz="2000"/>
          </a:p>
        </p:txBody>
      </p:sp>
    </p:spTree>
    <p:extLst>
      <p:ext uri="{BB962C8B-B14F-4D97-AF65-F5344CB8AC3E}">
        <p14:creationId xmlns:p14="http://schemas.microsoft.com/office/powerpoint/2010/main" val="20335323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Background, DaVinci architecture</a:t>
            </a:r>
            <a:endParaRPr lang="zh-CN" altLang="en-US" dirty="0"/>
          </a:p>
        </p:txBody>
      </p:sp>
      <p:pic>
        <p:nvPicPr>
          <p:cNvPr id="9" name="图片 8">
            <a:extLst>
              <a:ext uri="{FF2B5EF4-FFF2-40B4-BE49-F238E27FC236}">
                <a16:creationId xmlns:a16="http://schemas.microsoft.com/office/drawing/2014/main" id="{8A49C92B-E135-7D4A-9EA1-58E2F7A1A247}"/>
              </a:ext>
            </a:extLst>
          </p:cNvPr>
          <p:cNvPicPr>
            <a:picLocks noChangeAspect="1"/>
          </p:cNvPicPr>
          <p:nvPr/>
        </p:nvPicPr>
        <p:blipFill>
          <a:blip r:embed="rId2"/>
          <a:stretch>
            <a:fillRect/>
          </a:stretch>
        </p:blipFill>
        <p:spPr>
          <a:xfrm>
            <a:off x="4130450" y="1074192"/>
            <a:ext cx="7928065" cy="5647896"/>
          </a:xfrm>
          <a:prstGeom prst="rect">
            <a:avLst/>
          </a:prstGeom>
        </p:spPr>
      </p:pic>
      <p:sp>
        <p:nvSpPr>
          <p:cNvPr id="12" name="文本框 11">
            <a:extLst>
              <a:ext uri="{FF2B5EF4-FFF2-40B4-BE49-F238E27FC236}">
                <a16:creationId xmlns:a16="http://schemas.microsoft.com/office/drawing/2014/main" id="{61233FB0-5DB7-99A5-63CD-6C416E04EDF3}"/>
              </a:ext>
            </a:extLst>
          </p:cNvPr>
          <p:cNvSpPr txBox="1"/>
          <p:nvPr/>
        </p:nvSpPr>
        <p:spPr>
          <a:xfrm>
            <a:off x="414779" y="1385739"/>
            <a:ext cx="3195687" cy="1323439"/>
          </a:xfrm>
          <a:prstGeom prst="rect">
            <a:avLst/>
          </a:prstGeom>
          <a:noFill/>
        </p:spPr>
        <p:txBody>
          <a:bodyPr wrap="square" rtlCol="0">
            <a:spAutoFit/>
          </a:bodyPr>
          <a:lstStyle/>
          <a:p>
            <a:r>
              <a:rPr lang="zh-CN" altLang="en-US" sz="2000"/>
              <a:t>三个计算单元：</a:t>
            </a:r>
            <a:endParaRPr lang="en-US" altLang="zh-CN" sz="2000"/>
          </a:p>
          <a:p>
            <a:pPr marL="285750" indent="-285750">
              <a:buFont typeface="Arial" panose="020B0604020202020204" pitchFamily="34" charset="0"/>
              <a:buChar char="•"/>
            </a:pPr>
            <a:r>
              <a:rPr lang="en-US" altLang="zh-CN" sz="2000"/>
              <a:t>Scalar Unit</a:t>
            </a:r>
          </a:p>
          <a:p>
            <a:pPr marL="285750" indent="-285750">
              <a:buFont typeface="Arial" panose="020B0604020202020204" pitchFamily="34" charset="0"/>
              <a:buChar char="•"/>
            </a:pPr>
            <a:r>
              <a:rPr lang="en-US" altLang="zh-CN" sz="2000"/>
              <a:t>Vector Unit</a:t>
            </a:r>
          </a:p>
          <a:p>
            <a:pPr marL="285750" indent="-285750">
              <a:buFont typeface="Arial" panose="020B0604020202020204" pitchFamily="34" charset="0"/>
              <a:buChar char="•"/>
            </a:pPr>
            <a:r>
              <a:rPr lang="en-US" altLang="zh-CN" sz="2000"/>
              <a:t>Cube Unit</a:t>
            </a:r>
            <a:endParaRPr lang="zh-CN" altLang="en-US" sz="2000"/>
          </a:p>
        </p:txBody>
      </p:sp>
      <p:sp>
        <p:nvSpPr>
          <p:cNvPr id="13" name="文本框 12">
            <a:extLst>
              <a:ext uri="{FF2B5EF4-FFF2-40B4-BE49-F238E27FC236}">
                <a16:creationId xmlns:a16="http://schemas.microsoft.com/office/drawing/2014/main" id="{C8475CEF-C157-587E-177E-C207733A5B37}"/>
              </a:ext>
            </a:extLst>
          </p:cNvPr>
          <p:cNvSpPr txBox="1"/>
          <p:nvPr/>
        </p:nvSpPr>
        <p:spPr>
          <a:xfrm>
            <a:off x="414779" y="2950588"/>
            <a:ext cx="3195687" cy="707886"/>
          </a:xfrm>
          <a:prstGeom prst="rect">
            <a:avLst/>
          </a:prstGeom>
          <a:noFill/>
        </p:spPr>
        <p:txBody>
          <a:bodyPr wrap="square" rtlCol="0">
            <a:spAutoFit/>
          </a:bodyPr>
          <a:lstStyle/>
          <a:p>
            <a:r>
              <a:rPr lang="zh-CN" altLang="en-US" sz="2000"/>
              <a:t>标量计算单元：</a:t>
            </a:r>
            <a:endParaRPr lang="en-US" altLang="zh-CN" sz="2000"/>
          </a:p>
          <a:p>
            <a:r>
              <a:rPr lang="zh-CN" altLang="en-US" sz="2000"/>
              <a:t>地址计算和条件分支分析</a:t>
            </a:r>
          </a:p>
        </p:txBody>
      </p:sp>
      <p:sp>
        <p:nvSpPr>
          <p:cNvPr id="14" name="文本框 13">
            <a:extLst>
              <a:ext uri="{FF2B5EF4-FFF2-40B4-BE49-F238E27FC236}">
                <a16:creationId xmlns:a16="http://schemas.microsoft.com/office/drawing/2014/main" id="{204E0CE3-C33D-5AEF-09D1-D4520232BB71}"/>
              </a:ext>
            </a:extLst>
          </p:cNvPr>
          <p:cNvSpPr txBox="1"/>
          <p:nvPr/>
        </p:nvSpPr>
        <p:spPr>
          <a:xfrm>
            <a:off x="414778" y="3761293"/>
            <a:ext cx="3384224" cy="707886"/>
          </a:xfrm>
          <a:prstGeom prst="rect">
            <a:avLst/>
          </a:prstGeom>
          <a:noFill/>
        </p:spPr>
        <p:txBody>
          <a:bodyPr wrap="square" rtlCol="0">
            <a:spAutoFit/>
          </a:bodyPr>
          <a:lstStyle/>
          <a:p>
            <a:r>
              <a:rPr lang="zh-CN" altLang="en-US" sz="2000"/>
              <a:t>向量计算单元：</a:t>
            </a:r>
            <a:endParaRPr lang="en-US" altLang="zh-CN" sz="2000"/>
          </a:p>
          <a:p>
            <a:r>
              <a:rPr lang="zh-CN" altLang="en-US" sz="2000"/>
              <a:t>支持向量化算数或逻辑计算</a:t>
            </a:r>
          </a:p>
        </p:txBody>
      </p:sp>
      <p:sp>
        <p:nvSpPr>
          <p:cNvPr id="15" name="文本框 14">
            <a:extLst>
              <a:ext uri="{FF2B5EF4-FFF2-40B4-BE49-F238E27FC236}">
                <a16:creationId xmlns:a16="http://schemas.microsoft.com/office/drawing/2014/main" id="{199DFB10-7920-1747-C4BF-C4AC3E32E8AB}"/>
              </a:ext>
            </a:extLst>
          </p:cNvPr>
          <p:cNvSpPr txBox="1"/>
          <p:nvPr/>
        </p:nvSpPr>
        <p:spPr>
          <a:xfrm>
            <a:off x="414778" y="4710589"/>
            <a:ext cx="3715672" cy="1323439"/>
          </a:xfrm>
          <a:prstGeom prst="rect">
            <a:avLst/>
          </a:prstGeom>
          <a:noFill/>
        </p:spPr>
        <p:txBody>
          <a:bodyPr wrap="square" rtlCol="0">
            <a:spAutoFit/>
          </a:bodyPr>
          <a:lstStyle/>
          <a:p>
            <a:r>
              <a:rPr lang="zh-CN" altLang="en-US" sz="2000"/>
              <a:t>矩阵计算单元：</a:t>
            </a:r>
            <a:endParaRPr lang="en-US" altLang="zh-CN" sz="2000"/>
          </a:p>
          <a:p>
            <a:r>
              <a:rPr lang="en-US" altLang="zh-CN" sz="2000"/>
              <a:t>4096 FP16 MACs </a:t>
            </a:r>
          </a:p>
          <a:p>
            <a:r>
              <a:rPr lang="en-US" altLang="zh-CN" sz="2000"/>
              <a:t>8192 INT8 MACs</a:t>
            </a:r>
          </a:p>
          <a:p>
            <a:r>
              <a:rPr lang="zh-CN" altLang="en-US" sz="2000"/>
              <a:t>形成</a:t>
            </a:r>
            <a:r>
              <a:rPr lang="en-US" altLang="zh-CN" sz="2000"/>
              <a:t>16×16</a:t>
            </a:r>
            <a:r>
              <a:rPr lang="zh-CN" altLang="en-US" sz="2000"/>
              <a:t>的树状乘法累加器</a:t>
            </a:r>
          </a:p>
        </p:txBody>
      </p:sp>
    </p:spTree>
    <p:extLst>
      <p:ext uri="{BB962C8B-B14F-4D97-AF65-F5344CB8AC3E}">
        <p14:creationId xmlns:p14="http://schemas.microsoft.com/office/powerpoint/2010/main" val="36908027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Background, DaVinci architecture</a:t>
            </a:r>
            <a:endParaRPr lang="zh-CN" altLang="en-US" dirty="0"/>
          </a:p>
        </p:txBody>
      </p:sp>
      <p:pic>
        <p:nvPicPr>
          <p:cNvPr id="9" name="图片 8">
            <a:extLst>
              <a:ext uri="{FF2B5EF4-FFF2-40B4-BE49-F238E27FC236}">
                <a16:creationId xmlns:a16="http://schemas.microsoft.com/office/drawing/2014/main" id="{8A49C92B-E135-7D4A-9EA1-58E2F7A1A247}"/>
              </a:ext>
            </a:extLst>
          </p:cNvPr>
          <p:cNvPicPr>
            <a:picLocks noChangeAspect="1"/>
          </p:cNvPicPr>
          <p:nvPr/>
        </p:nvPicPr>
        <p:blipFill>
          <a:blip r:embed="rId2"/>
          <a:stretch>
            <a:fillRect/>
          </a:stretch>
        </p:blipFill>
        <p:spPr>
          <a:xfrm>
            <a:off x="4130450" y="1074192"/>
            <a:ext cx="7928065" cy="5647896"/>
          </a:xfrm>
          <a:prstGeom prst="rect">
            <a:avLst/>
          </a:prstGeom>
        </p:spPr>
      </p:pic>
      <p:sp>
        <p:nvSpPr>
          <p:cNvPr id="12" name="文本框 11">
            <a:extLst>
              <a:ext uri="{FF2B5EF4-FFF2-40B4-BE49-F238E27FC236}">
                <a16:creationId xmlns:a16="http://schemas.microsoft.com/office/drawing/2014/main" id="{61233FB0-5DB7-99A5-63CD-6C416E04EDF3}"/>
              </a:ext>
            </a:extLst>
          </p:cNvPr>
          <p:cNvSpPr txBox="1"/>
          <p:nvPr/>
        </p:nvSpPr>
        <p:spPr>
          <a:xfrm>
            <a:off x="414779" y="1385739"/>
            <a:ext cx="3195687" cy="1631216"/>
          </a:xfrm>
          <a:prstGeom prst="rect">
            <a:avLst/>
          </a:prstGeom>
          <a:noFill/>
        </p:spPr>
        <p:txBody>
          <a:bodyPr wrap="square" rtlCol="0">
            <a:spAutoFit/>
          </a:bodyPr>
          <a:lstStyle/>
          <a:p>
            <a:r>
              <a:rPr lang="zh-CN" altLang="en-US" sz="2000"/>
              <a:t>内部存储：</a:t>
            </a:r>
            <a:endParaRPr lang="en-US" altLang="zh-CN" sz="2000"/>
          </a:p>
          <a:p>
            <a:pPr marL="342900" indent="-342900">
              <a:buFont typeface="Arial" panose="020B0604020202020204" pitchFamily="34" charset="0"/>
              <a:buChar char="•"/>
            </a:pPr>
            <a:r>
              <a:rPr lang="en-US" altLang="zh-CN" sz="2000"/>
              <a:t>L1</a:t>
            </a:r>
          </a:p>
          <a:p>
            <a:pPr marL="342900" indent="-342900">
              <a:buFont typeface="Arial" panose="020B0604020202020204" pitchFamily="34" charset="0"/>
              <a:buChar char="•"/>
            </a:pPr>
            <a:r>
              <a:rPr lang="en-US" altLang="zh-CN" sz="2000"/>
              <a:t>L0A,L0B,L0C</a:t>
            </a:r>
          </a:p>
          <a:p>
            <a:pPr marL="342900" indent="-342900">
              <a:buFont typeface="Arial" panose="020B0604020202020204" pitchFamily="34" charset="0"/>
              <a:buChar char="•"/>
            </a:pPr>
            <a:r>
              <a:rPr lang="en-US" altLang="zh-CN" sz="2000"/>
              <a:t>Unified Buffer</a:t>
            </a:r>
          </a:p>
          <a:p>
            <a:pPr marL="342900" indent="-342900">
              <a:buFont typeface="Arial" panose="020B0604020202020204" pitchFamily="34" charset="0"/>
              <a:buChar char="•"/>
            </a:pPr>
            <a:r>
              <a:rPr lang="en-US" altLang="zh-CN" sz="2000"/>
              <a:t>registers</a:t>
            </a:r>
          </a:p>
        </p:txBody>
      </p:sp>
      <p:sp>
        <p:nvSpPr>
          <p:cNvPr id="2" name="文本框 1">
            <a:extLst>
              <a:ext uri="{FF2B5EF4-FFF2-40B4-BE49-F238E27FC236}">
                <a16:creationId xmlns:a16="http://schemas.microsoft.com/office/drawing/2014/main" id="{23F27C7E-486E-60A0-4E15-61A6CABDB2B3}"/>
              </a:ext>
            </a:extLst>
          </p:cNvPr>
          <p:cNvSpPr txBox="1"/>
          <p:nvPr/>
        </p:nvSpPr>
        <p:spPr>
          <a:xfrm>
            <a:off x="414778" y="3157978"/>
            <a:ext cx="3412504" cy="1323439"/>
          </a:xfrm>
          <a:prstGeom prst="rect">
            <a:avLst/>
          </a:prstGeom>
          <a:noFill/>
        </p:spPr>
        <p:txBody>
          <a:bodyPr wrap="square" rtlCol="0">
            <a:spAutoFit/>
          </a:bodyPr>
          <a:lstStyle/>
          <a:p>
            <a:r>
              <a:rPr lang="zh-CN" altLang="en-US" sz="2000"/>
              <a:t>外部存储：</a:t>
            </a:r>
            <a:endParaRPr lang="en-US" altLang="zh-CN" sz="2000"/>
          </a:p>
          <a:p>
            <a:pPr marL="342900" indent="-342900">
              <a:buFont typeface="Arial" panose="020B0604020202020204" pitchFamily="34" charset="0"/>
              <a:buChar char="•"/>
            </a:pPr>
            <a:r>
              <a:rPr lang="en-US" altLang="zh-CN" sz="2000"/>
              <a:t>L2</a:t>
            </a:r>
          </a:p>
          <a:p>
            <a:pPr marL="342900" indent="-342900">
              <a:buFont typeface="Arial" panose="020B0604020202020204" pitchFamily="34" charset="0"/>
              <a:buChar char="•"/>
            </a:pPr>
            <a:r>
              <a:rPr lang="en-US" altLang="zh-CN" sz="2000"/>
              <a:t>DDR</a:t>
            </a:r>
          </a:p>
          <a:p>
            <a:pPr marL="342900" indent="-342900">
              <a:buFont typeface="Arial" panose="020B0604020202020204" pitchFamily="34" charset="0"/>
              <a:buChar char="•"/>
            </a:pPr>
            <a:r>
              <a:rPr lang="zh-CN" altLang="en-US" sz="2000"/>
              <a:t>通过总线连接的存储设备</a:t>
            </a:r>
            <a:endParaRPr lang="en-US" altLang="zh-CN" sz="2000"/>
          </a:p>
        </p:txBody>
      </p:sp>
      <p:sp>
        <p:nvSpPr>
          <p:cNvPr id="3" name="文本框 2">
            <a:extLst>
              <a:ext uri="{FF2B5EF4-FFF2-40B4-BE49-F238E27FC236}">
                <a16:creationId xmlns:a16="http://schemas.microsoft.com/office/drawing/2014/main" id="{5B5FA147-FA24-99BE-5DA7-33BC014E1F52}"/>
              </a:ext>
            </a:extLst>
          </p:cNvPr>
          <p:cNvSpPr txBox="1"/>
          <p:nvPr/>
        </p:nvSpPr>
        <p:spPr>
          <a:xfrm>
            <a:off x="414778" y="4622440"/>
            <a:ext cx="3412504" cy="1015663"/>
          </a:xfrm>
          <a:prstGeom prst="rect">
            <a:avLst/>
          </a:prstGeom>
          <a:noFill/>
        </p:spPr>
        <p:txBody>
          <a:bodyPr wrap="square" rtlCol="0">
            <a:spAutoFit/>
          </a:bodyPr>
          <a:lstStyle/>
          <a:p>
            <a:r>
              <a:rPr lang="en-US" altLang="zh-CN" sz="2000"/>
              <a:t>Memory Transfer Engines (MTEs)</a:t>
            </a:r>
            <a:r>
              <a:rPr lang="zh-CN" altLang="en-US" sz="2000"/>
              <a:t>控制数据传输路径。</a:t>
            </a:r>
            <a:endParaRPr lang="en-US" altLang="zh-CN" sz="2000"/>
          </a:p>
          <a:p>
            <a:r>
              <a:rPr lang="zh-CN" altLang="en-US" sz="2000"/>
              <a:t>三个</a:t>
            </a:r>
            <a:r>
              <a:rPr lang="en-US" altLang="zh-CN" sz="2000"/>
              <a:t>MTE</a:t>
            </a:r>
            <a:r>
              <a:rPr lang="zh-CN" altLang="en-US" sz="2000"/>
              <a:t>控制不同的路径</a:t>
            </a:r>
            <a:endParaRPr lang="en-US" altLang="zh-CN" sz="2000"/>
          </a:p>
        </p:txBody>
      </p:sp>
    </p:spTree>
    <p:extLst>
      <p:ext uri="{BB962C8B-B14F-4D97-AF65-F5344CB8AC3E}">
        <p14:creationId xmlns:p14="http://schemas.microsoft.com/office/powerpoint/2010/main" val="300211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Benchmarking DaVinci </a:t>
            </a:r>
            <a:endParaRPr lang="zh-CN" altLang="en-US" dirty="0"/>
          </a:p>
        </p:txBody>
      </p:sp>
      <p:sp>
        <p:nvSpPr>
          <p:cNvPr id="5" name="内容占位符 4"/>
          <p:cNvSpPr>
            <a:spLocks noGrp="1"/>
          </p:cNvSpPr>
          <p:nvPr>
            <p:ph idx="1"/>
          </p:nvPr>
        </p:nvSpPr>
        <p:spPr>
          <a:xfrm>
            <a:off x="401320" y="4235782"/>
            <a:ext cx="11203738" cy="4631278"/>
          </a:xfrm>
        </p:spPr>
        <p:txBody>
          <a:bodyPr>
            <a:noAutofit/>
          </a:bodyPr>
          <a:lstStyle/>
          <a:p>
            <a:pPr marL="0" indent="0">
              <a:buNone/>
            </a:pPr>
            <a:r>
              <a:rPr lang="zh-CN" altLang="en-US" sz="2000"/>
              <a:t>分别测试单核和双核情况下各硬件单元的性能，得到以下结论：</a:t>
            </a:r>
            <a:endParaRPr lang="en-US" altLang="zh-CN" sz="2000"/>
          </a:p>
          <a:p>
            <a:r>
              <a:rPr lang="zh-CN" altLang="en-US" sz="2000"/>
              <a:t>核内的硬件单元只需要核内部资源，不会在双核执行时性能下降，所以双核的性能正好是单核性能的两倍</a:t>
            </a:r>
            <a:endParaRPr lang="en-US" altLang="zh-CN" sz="2000"/>
          </a:p>
          <a:p>
            <a:r>
              <a:rPr lang="zh-CN" altLang="en-US" sz="2000"/>
              <a:t>单核测试和双核测试时程序启动时间相差不大，由于达芬奇</a:t>
            </a:r>
            <a:r>
              <a:rPr lang="en-US" altLang="zh-CN" sz="2000"/>
              <a:t>core</a:t>
            </a:r>
            <a:r>
              <a:rPr lang="zh-CN" altLang="en-US" sz="2000"/>
              <a:t>没有内核间的通信机制所以假设，</a:t>
            </a:r>
            <a:r>
              <a:rPr lang="en-US" altLang="zh-CN" sz="2000"/>
              <a:t>310</a:t>
            </a:r>
            <a:r>
              <a:rPr lang="zh-CN" altLang="en-US" sz="2000"/>
              <a:t>上两个核同步启动</a:t>
            </a:r>
            <a:endParaRPr lang="en-US" altLang="zh-CN" sz="2000" dirty="0"/>
          </a:p>
        </p:txBody>
      </p:sp>
      <p:pic>
        <p:nvPicPr>
          <p:cNvPr id="3" name="图片 2">
            <a:extLst>
              <a:ext uri="{FF2B5EF4-FFF2-40B4-BE49-F238E27FC236}">
                <a16:creationId xmlns:a16="http://schemas.microsoft.com/office/drawing/2014/main" id="{83A7BDC6-C4AA-81CE-1F33-5094CC54CFED}"/>
              </a:ext>
            </a:extLst>
          </p:cNvPr>
          <p:cNvPicPr>
            <a:picLocks noChangeAspect="1"/>
          </p:cNvPicPr>
          <p:nvPr/>
        </p:nvPicPr>
        <p:blipFill>
          <a:blip r:embed="rId2"/>
          <a:stretch>
            <a:fillRect/>
          </a:stretch>
        </p:blipFill>
        <p:spPr>
          <a:xfrm>
            <a:off x="3477886" y="1396323"/>
            <a:ext cx="8320372" cy="2936174"/>
          </a:xfrm>
          <a:prstGeom prst="rect">
            <a:avLst/>
          </a:prstGeom>
        </p:spPr>
      </p:pic>
      <p:sp>
        <p:nvSpPr>
          <p:cNvPr id="6" name="内容占位符 4">
            <a:extLst>
              <a:ext uri="{FF2B5EF4-FFF2-40B4-BE49-F238E27FC236}">
                <a16:creationId xmlns:a16="http://schemas.microsoft.com/office/drawing/2014/main" id="{3C869240-DE57-2471-9642-1722E843BCFF}"/>
              </a:ext>
            </a:extLst>
          </p:cNvPr>
          <p:cNvSpPr txBox="1">
            <a:spLocks/>
          </p:cNvSpPr>
          <p:nvPr/>
        </p:nvSpPr>
        <p:spPr>
          <a:xfrm>
            <a:off x="350884" y="1028313"/>
            <a:ext cx="6254004" cy="240068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对常规硬件单元的</a:t>
            </a:r>
            <a:r>
              <a:rPr lang="en-US" altLang="zh-CN" sz="2000"/>
              <a:t>benchmark</a:t>
            </a:r>
            <a:r>
              <a:rPr lang="zh-CN" altLang="en-US" sz="2000"/>
              <a:t>，不涉及争用</a:t>
            </a:r>
            <a:endParaRPr lang="en-US" altLang="zh-CN" sz="2000"/>
          </a:p>
        </p:txBody>
      </p:sp>
    </p:spTree>
    <p:extLst>
      <p:ext uri="{BB962C8B-B14F-4D97-AF65-F5344CB8AC3E}">
        <p14:creationId xmlns:p14="http://schemas.microsoft.com/office/powerpoint/2010/main" val="18207978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Benchmarking DaVinci </a:t>
            </a:r>
            <a:endParaRPr lang="zh-CN" altLang="en-US" dirty="0"/>
          </a:p>
        </p:txBody>
      </p:sp>
      <p:sp>
        <p:nvSpPr>
          <p:cNvPr id="6" name="内容占位符 4">
            <a:extLst>
              <a:ext uri="{FF2B5EF4-FFF2-40B4-BE49-F238E27FC236}">
                <a16:creationId xmlns:a16="http://schemas.microsoft.com/office/drawing/2014/main" id="{3C869240-DE57-2471-9642-1722E843BCFF}"/>
              </a:ext>
            </a:extLst>
          </p:cNvPr>
          <p:cNvSpPr txBox="1">
            <a:spLocks/>
          </p:cNvSpPr>
          <p:nvPr/>
        </p:nvSpPr>
        <p:spPr>
          <a:xfrm>
            <a:off x="166255" y="915193"/>
            <a:ext cx="7460635" cy="508256"/>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总线争用源和运行时行为的</a:t>
            </a:r>
            <a:r>
              <a:rPr lang="en-US" altLang="zh-CN" sz="2000"/>
              <a:t>benchmark</a:t>
            </a:r>
          </a:p>
        </p:txBody>
      </p:sp>
      <p:pic>
        <p:nvPicPr>
          <p:cNvPr id="11" name="图片 10">
            <a:extLst>
              <a:ext uri="{FF2B5EF4-FFF2-40B4-BE49-F238E27FC236}">
                <a16:creationId xmlns:a16="http://schemas.microsoft.com/office/drawing/2014/main" id="{AD434789-AC87-F089-F506-D1FEA6BC2EEB}"/>
              </a:ext>
            </a:extLst>
          </p:cNvPr>
          <p:cNvPicPr>
            <a:picLocks noChangeAspect="1"/>
          </p:cNvPicPr>
          <p:nvPr/>
        </p:nvPicPr>
        <p:blipFill>
          <a:blip r:embed="rId3"/>
          <a:stretch>
            <a:fillRect/>
          </a:stretch>
        </p:blipFill>
        <p:spPr>
          <a:xfrm>
            <a:off x="6096000" y="2102737"/>
            <a:ext cx="5360831" cy="2997526"/>
          </a:xfrm>
          <a:prstGeom prst="rect">
            <a:avLst/>
          </a:prstGeom>
        </p:spPr>
      </p:pic>
      <p:sp>
        <p:nvSpPr>
          <p:cNvPr id="12" name="内容占位符 4">
            <a:extLst>
              <a:ext uri="{FF2B5EF4-FFF2-40B4-BE49-F238E27FC236}">
                <a16:creationId xmlns:a16="http://schemas.microsoft.com/office/drawing/2014/main" id="{074FC760-6C01-75B3-FE4E-59D358D04886}"/>
              </a:ext>
            </a:extLst>
          </p:cNvPr>
          <p:cNvSpPr txBox="1">
            <a:spLocks/>
          </p:cNvSpPr>
          <p:nvPr/>
        </p:nvSpPr>
        <p:spPr>
          <a:xfrm>
            <a:off x="166255" y="1735652"/>
            <a:ext cx="5929745" cy="373169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改变</a:t>
            </a:r>
            <a:r>
              <a:rPr lang="en-US" altLang="zh-CN" sz="2000"/>
              <a:t>Te</a:t>
            </a:r>
            <a:r>
              <a:rPr lang="zh-CN" altLang="en-US" sz="2000"/>
              <a:t>使得</a:t>
            </a:r>
            <a:r>
              <a:rPr lang="en-US" altLang="zh-CN" sz="2000"/>
              <a:t>MTE2</a:t>
            </a:r>
            <a:r>
              <a:rPr lang="zh-CN" altLang="en-US" sz="2000"/>
              <a:t>和</a:t>
            </a:r>
            <a:r>
              <a:rPr lang="en-US" altLang="zh-CN" sz="2000"/>
              <a:t>MTE3</a:t>
            </a:r>
            <a:r>
              <a:rPr lang="zh-CN" altLang="en-US" sz="2000"/>
              <a:t>之间的争用分为三类：</a:t>
            </a:r>
            <a:endParaRPr lang="en-US" altLang="zh-CN" sz="2000"/>
          </a:p>
          <a:p>
            <a:r>
              <a:rPr lang="en-US" altLang="zh-CN" sz="2000"/>
              <a:t>Te &lt; Ts</a:t>
            </a:r>
            <a:r>
              <a:rPr lang="zh-CN" altLang="en-US" sz="2000"/>
              <a:t>，争用前，</a:t>
            </a:r>
            <a:r>
              <a:rPr lang="en-US" altLang="zh-CN" sz="2000"/>
              <a:t>MTE2</a:t>
            </a:r>
            <a:r>
              <a:rPr lang="zh-CN" altLang="en-US" sz="2000"/>
              <a:t>与</a:t>
            </a:r>
            <a:r>
              <a:rPr lang="en-US" altLang="zh-CN" sz="2000"/>
              <a:t>MTE3</a:t>
            </a:r>
            <a:r>
              <a:rPr lang="zh-CN" altLang="en-US" sz="2000"/>
              <a:t>未发生争用</a:t>
            </a:r>
            <a:endParaRPr lang="en-US" altLang="zh-CN" sz="2000"/>
          </a:p>
          <a:p>
            <a:r>
              <a:rPr lang="en-US" altLang="zh-CN" sz="2000"/>
              <a:t>Te &gt; Ts </a:t>
            </a:r>
            <a:r>
              <a:rPr lang="zh-CN" altLang="en-US" sz="2000"/>
              <a:t>且 </a:t>
            </a:r>
            <a:r>
              <a:rPr lang="en-US" altLang="zh-CN" sz="2000"/>
              <a:t>Te &lt; Ts + Tf</a:t>
            </a:r>
            <a:r>
              <a:rPr lang="zh-CN" altLang="en-US" sz="2000"/>
              <a:t>，争用时</a:t>
            </a:r>
            <a:endParaRPr lang="en-US" altLang="zh-CN" sz="2000"/>
          </a:p>
          <a:p>
            <a:r>
              <a:rPr lang="en-US" altLang="zh-CN" sz="2000"/>
              <a:t>Te &gt; Ts + Tf</a:t>
            </a:r>
            <a:r>
              <a:rPr lang="zh-CN" altLang="en-US" sz="2000"/>
              <a:t>，争用后</a:t>
            </a:r>
            <a:endParaRPr lang="en-US" altLang="zh-CN" sz="2000"/>
          </a:p>
        </p:txBody>
      </p:sp>
    </p:spTree>
    <p:extLst>
      <p:ext uri="{BB962C8B-B14F-4D97-AF65-F5344CB8AC3E}">
        <p14:creationId xmlns:p14="http://schemas.microsoft.com/office/powerpoint/2010/main" val="36378748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Benchmarking DaVinci </a:t>
            </a:r>
            <a:endParaRPr lang="zh-CN" altLang="en-US" dirty="0"/>
          </a:p>
        </p:txBody>
      </p:sp>
      <p:sp>
        <p:nvSpPr>
          <p:cNvPr id="6" name="内容占位符 4">
            <a:extLst>
              <a:ext uri="{FF2B5EF4-FFF2-40B4-BE49-F238E27FC236}">
                <a16:creationId xmlns:a16="http://schemas.microsoft.com/office/drawing/2014/main" id="{3C869240-DE57-2471-9642-1722E843BCFF}"/>
              </a:ext>
            </a:extLst>
          </p:cNvPr>
          <p:cNvSpPr txBox="1">
            <a:spLocks/>
          </p:cNvSpPr>
          <p:nvPr/>
        </p:nvSpPr>
        <p:spPr>
          <a:xfrm>
            <a:off x="166255" y="915193"/>
            <a:ext cx="7460635" cy="508256"/>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总线争用源和运行时行为的</a:t>
            </a:r>
            <a:r>
              <a:rPr lang="en-US" altLang="zh-CN" sz="2000"/>
              <a:t>benchmark</a:t>
            </a:r>
          </a:p>
        </p:txBody>
      </p:sp>
      <p:pic>
        <p:nvPicPr>
          <p:cNvPr id="3" name="图片 2">
            <a:extLst>
              <a:ext uri="{FF2B5EF4-FFF2-40B4-BE49-F238E27FC236}">
                <a16:creationId xmlns:a16="http://schemas.microsoft.com/office/drawing/2014/main" id="{6E37B300-ED44-C544-2D66-97DE662C0007}"/>
              </a:ext>
            </a:extLst>
          </p:cNvPr>
          <p:cNvPicPr>
            <a:picLocks noChangeAspect="1"/>
          </p:cNvPicPr>
          <p:nvPr/>
        </p:nvPicPr>
        <p:blipFill>
          <a:blip r:embed="rId3"/>
          <a:stretch>
            <a:fillRect/>
          </a:stretch>
        </p:blipFill>
        <p:spPr>
          <a:xfrm>
            <a:off x="0" y="1599749"/>
            <a:ext cx="12192000" cy="3283001"/>
          </a:xfrm>
          <a:prstGeom prst="rect">
            <a:avLst/>
          </a:prstGeom>
        </p:spPr>
      </p:pic>
    </p:spTree>
    <p:extLst>
      <p:ext uri="{BB962C8B-B14F-4D97-AF65-F5344CB8AC3E}">
        <p14:creationId xmlns:p14="http://schemas.microsoft.com/office/powerpoint/2010/main" val="42026356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Benchmarking DaVinci </a:t>
            </a:r>
            <a:endParaRPr lang="zh-CN" altLang="en-US" dirty="0"/>
          </a:p>
        </p:txBody>
      </p:sp>
      <p:sp>
        <p:nvSpPr>
          <p:cNvPr id="6" name="内容占位符 4">
            <a:extLst>
              <a:ext uri="{FF2B5EF4-FFF2-40B4-BE49-F238E27FC236}">
                <a16:creationId xmlns:a16="http://schemas.microsoft.com/office/drawing/2014/main" id="{3C869240-DE57-2471-9642-1722E843BCFF}"/>
              </a:ext>
            </a:extLst>
          </p:cNvPr>
          <p:cNvSpPr txBox="1">
            <a:spLocks/>
          </p:cNvSpPr>
          <p:nvPr/>
        </p:nvSpPr>
        <p:spPr>
          <a:xfrm>
            <a:off x="166255" y="915193"/>
            <a:ext cx="7460635" cy="508256"/>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总线争用源和运行时行为的</a:t>
            </a:r>
            <a:r>
              <a:rPr lang="en-US" altLang="zh-CN" sz="2000"/>
              <a:t>benchmark</a:t>
            </a:r>
          </a:p>
        </p:txBody>
      </p:sp>
      <p:pic>
        <p:nvPicPr>
          <p:cNvPr id="5" name="图片 4">
            <a:extLst>
              <a:ext uri="{FF2B5EF4-FFF2-40B4-BE49-F238E27FC236}">
                <a16:creationId xmlns:a16="http://schemas.microsoft.com/office/drawing/2014/main" id="{36F7AF21-B1C6-2140-150D-7E800AAABB23}"/>
              </a:ext>
            </a:extLst>
          </p:cNvPr>
          <p:cNvPicPr>
            <a:picLocks noChangeAspect="1"/>
          </p:cNvPicPr>
          <p:nvPr/>
        </p:nvPicPr>
        <p:blipFill>
          <a:blip r:embed="rId3"/>
          <a:stretch>
            <a:fillRect/>
          </a:stretch>
        </p:blipFill>
        <p:spPr>
          <a:xfrm>
            <a:off x="238124" y="915193"/>
            <a:ext cx="11787621" cy="5850202"/>
          </a:xfrm>
          <a:prstGeom prst="rect">
            <a:avLst/>
          </a:prstGeom>
        </p:spPr>
      </p:pic>
      <p:sp>
        <p:nvSpPr>
          <p:cNvPr id="7" name="文本框 6">
            <a:extLst>
              <a:ext uri="{FF2B5EF4-FFF2-40B4-BE49-F238E27FC236}">
                <a16:creationId xmlns:a16="http://schemas.microsoft.com/office/drawing/2014/main" id="{09A0A9DD-1458-4FB4-E309-0B4D2EFCAFAE}"/>
              </a:ext>
            </a:extLst>
          </p:cNvPr>
          <p:cNvSpPr txBox="1"/>
          <p:nvPr/>
        </p:nvSpPr>
        <p:spPr>
          <a:xfrm>
            <a:off x="-74644" y="6135625"/>
            <a:ext cx="7300396" cy="369332"/>
          </a:xfrm>
          <a:prstGeom prst="rect">
            <a:avLst/>
          </a:prstGeom>
          <a:noFill/>
        </p:spPr>
        <p:txBody>
          <a:bodyPr wrap="none" rtlCol="0">
            <a:spAutoFit/>
          </a:bodyPr>
          <a:lstStyle/>
          <a:p>
            <a:r>
              <a:rPr lang="zh-CN" altLang="en-US">
                <a:highlight>
                  <a:srgbClr val="FFFF00"/>
                </a:highlight>
              </a:rPr>
              <a:t>结论：</a:t>
            </a:r>
            <a:r>
              <a:rPr lang="en-US" altLang="zh-CN">
                <a:highlight>
                  <a:srgbClr val="FFFF00"/>
                </a:highlight>
              </a:rPr>
              <a:t>MTE2</a:t>
            </a:r>
            <a:r>
              <a:rPr lang="zh-CN" altLang="en-US">
                <a:highlight>
                  <a:srgbClr val="FFFF00"/>
                </a:highlight>
              </a:rPr>
              <a:t>和</a:t>
            </a:r>
            <a:r>
              <a:rPr lang="en-US" altLang="zh-CN">
                <a:highlight>
                  <a:srgbClr val="FFFF00"/>
                </a:highlight>
              </a:rPr>
              <a:t>MTE3</a:t>
            </a:r>
            <a:r>
              <a:rPr lang="zh-CN" altLang="en-US">
                <a:highlight>
                  <a:srgbClr val="FFFF00"/>
                </a:highlight>
              </a:rPr>
              <a:t>争用互连总线，争用结束后剩余单元获得全部带宽</a:t>
            </a:r>
          </a:p>
        </p:txBody>
      </p:sp>
    </p:spTree>
    <p:extLst>
      <p:ext uri="{BB962C8B-B14F-4D97-AF65-F5344CB8AC3E}">
        <p14:creationId xmlns:p14="http://schemas.microsoft.com/office/powerpoint/2010/main" val="33853442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Benchmarking DaVinci </a:t>
            </a:r>
            <a:endParaRPr lang="zh-CN" altLang="en-US" dirty="0"/>
          </a:p>
        </p:txBody>
      </p:sp>
      <p:sp>
        <p:nvSpPr>
          <p:cNvPr id="6" name="内容占位符 4">
            <a:extLst>
              <a:ext uri="{FF2B5EF4-FFF2-40B4-BE49-F238E27FC236}">
                <a16:creationId xmlns:a16="http://schemas.microsoft.com/office/drawing/2014/main" id="{3C869240-DE57-2471-9642-1722E843BCFF}"/>
              </a:ext>
            </a:extLst>
          </p:cNvPr>
          <p:cNvSpPr txBox="1">
            <a:spLocks/>
          </p:cNvSpPr>
          <p:nvPr/>
        </p:nvSpPr>
        <p:spPr>
          <a:xfrm>
            <a:off x="880630" y="4790439"/>
            <a:ext cx="9498404" cy="851156"/>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均匀增加</a:t>
            </a:r>
            <a:r>
              <a:rPr lang="en-US" altLang="zh-CN" sz="2000"/>
              <a:t>Ts</a:t>
            </a:r>
            <a:r>
              <a:rPr lang="zh-CN" altLang="en-US" sz="2000"/>
              <a:t>的时间，争用开始的时间（第二段起始位置）应该沿着横轴均匀分布，但是图中会聚集在某些点处。</a:t>
            </a:r>
            <a:endParaRPr lang="en-US" altLang="zh-CN" sz="2000"/>
          </a:p>
        </p:txBody>
      </p:sp>
      <p:pic>
        <p:nvPicPr>
          <p:cNvPr id="8" name="图片 7">
            <a:extLst>
              <a:ext uri="{FF2B5EF4-FFF2-40B4-BE49-F238E27FC236}">
                <a16:creationId xmlns:a16="http://schemas.microsoft.com/office/drawing/2014/main" id="{1553C506-7198-B158-B24A-BCE18910F64C}"/>
              </a:ext>
            </a:extLst>
          </p:cNvPr>
          <p:cNvPicPr>
            <a:picLocks noChangeAspect="1"/>
          </p:cNvPicPr>
          <p:nvPr/>
        </p:nvPicPr>
        <p:blipFill>
          <a:blip r:embed="rId3"/>
          <a:stretch>
            <a:fillRect/>
          </a:stretch>
        </p:blipFill>
        <p:spPr>
          <a:xfrm>
            <a:off x="704148" y="975774"/>
            <a:ext cx="10059804" cy="3905795"/>
          </a:xfrm>
          <a:prstGeom prst="rect">
            <a:avLst/>
          </a:prstGeom>
        </p:spPr>
      </p:pic>
      <p:sp>
        <p:nvSpPr>
          <p:cNvPr id="9" name="内容占位符 4">
            <a:extLst>
              <a:ext uri="{FF2B5EF4-FFF2-40B4-BE49-F238E27FC236}">
                <a16:creationId xmlns:a16="http://schemas.microsoft.com/office/drawing/2014/main" id="{C125218D-E692-0468-0A3F-95A8BBA9C76E}"/>
              </a:ext>
            </a:extLst>
          </p:cNvPr>
          <p:cNvSpPr txBox="1">
            <a:spLocks/>
          </p:cNvSpPr>
          <p:nvPr/>
        </p:nvSpPr>
        <p:spPr>
          <a:xfrm>
            <a:off x="880630" y="5641595"/>
            <a:ext cx="9498404" cy="113459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结论：数据是以块或段的形式传输的。在块传输之前互连总线必须管理并决定如何根据每次执行的单元数量来共享带宽。</a:t>
            </a:r>
          </a:p>
        </p:txBody>
      </p:sp>
    </p:spTree>
    <p:extLst>
      <p:ext uri="{BB962C8B-B14F-4D97-AF65-F5344CB8AC3E}">
        <p14:creationId xmlns:p14="http://schemas.microsoft.com/office/powerpoint/2010/main" val="40943322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Benchmarking DaVinci </a:t>
            </a:r>
            <a:endParaRPr lang="zh-CN" altLang="en-US" dirty="0"/>
          </a:p>
        </p:txBody>
      </p:sp>
      <p:sp>
        <p:nvSpPr>
          <p:cNvPr id="6" name="内容占位符 4">
            <a:extLst>
              <a:ext uri="{FF2B5EF4-FFF2-40B4-BE49-F238E27FC236}">
                <a16:creationId xmlns:a16="http://schemas.microsoft.com/office/drawing/2014/main" id="{3C869240-DE57-2471-9642-1722E843BCFF}"/>
              </a:ext>
            </a:extLst>
          </p:cNvPr>
          <p:cNvSpPr txBox="1">
            <a:spLocks/>
          </p:cNvSpPr>
          <p:nvPr/>
        </p:nvSpPr>
        <p:spPr>
          <a:xfrm>
            <a:off x="331990" y="1026960"/>
            <a:ext cx="3508490" cy="62858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争用时的带宽共享</a:t>
            </a:r>
            <a:endParaRPr lang="en-US" altLang="zh-CN" sz="2000"/>
          </a:p>
        </p:txBody>
      </p:sp>
      <p:sp>
        <p:nvSpPr>
          <p:cNvPr id="2" name="内容占位符 4">
            <a:extLst>
              <a:ext uri="{FF2B5EF4-FFF2-40B4-BE49-F238E27FC236}">
                <a16:creationId xmlns:a16="http://schemas.microsoft.com/office/drawing/2014/main" id="{761499DE-C816-B4F1-5276-44CCF1C36D97}"/>
              </a:ext>
            </a:extLst>
          </p:cNvPr>
          <p:cNvSpPr txBox="1">
            <a:spLocks/>
          </p:cNvSpPr>
          <p:nvPr/>
        </p:nvSpPr>
        <p:spPr>
          <a:xfrm>
            <a:off x="331990" y="1525618"/>
            <a:ext cx="10047044" cy="14234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前面确定了</a:t>
            </a:r>
            <a:r>
              <a:rPr lang="en-US" altLang="zh-CN" sz="2000"/>
              <a:t>MTE2</a:t>
            </a:r>
            <a:r>
              <a:rPr lang="zh-CN" altLang="en-US" sz="2000"/>
              <a:t>和</a:t>
            </a:r>
            <a:r>
              <a:rPr lang="en-US" altLang="zh-CN" sz="2000"/>
              <a:t>MTE3</a:t>
            </a:r>
            <a:r>
              <a:rPr lang="zh-CN" altLang="en-US" sz="2000"/>
              <a:t>单元会争用互连总线，现在需要找到带宽共享的规则</a:t>
            </a:r>
            <a:endParaRPr lang="en-US" altLang="zh-CN" sz="2000"/>
          </a:p>
          <a:p>
            <a:pPr marL="0" indent="0">
              <a:buFont typeface="Arial" panose="020B0604020202020204" pitchFamily="34" charset="0"/>
              <a:buNone/>
            </a:pPr>
            <a:r>
              <a:rPr lang="zh-CN" altLang="en-US" sz="2000"/>
              <a:t>在前面的</a:t>
            </a:r>
            <a:r>
              <a:rPr lang="en-US" altLang="zh-CN" sz="2000"/>
              <a:t>benchmark</a:t>
            </a:r>
            <a:r>
              <a:rPr lang="zh-CN" altLang="en-US" sz="2000"/>
              <a:t>基础上修改，增加处理的数据量并计算争用时的带宽，并且分别在单核和双核上测试。一共测试了</a:t>
            </a:r>
            <a:r>
              <a:rPr lang="en-US" altLang="zh-CN" sz="2000"/>
              <a:t>6</a:t>
            </a:r>
            <a:r>
              <a:rPr lang="zh-CN" altLang="en-US" sz="2000"/>
              <a:t>种可能发生争用的情况。</a:t>
            </a:r>
            <a:endParaRPr lang="en-US" altLang="zh-CN" sz="2000"/>
          </a:p>
        </p:txBody>
      </p:sp>
      <p:pic>
        <p:nvPicPr>
          <p:cNvPr id="5" name="图片 4">
            <a:extLst>
              <a:ext uri="{FF2B5EF4-FFF2-40B4-BE49-F238E27FC236}">
                <a16:creationId xmlns:a16="http://schemas.microsoft.com/office/drawing/2014/main" id="{A9EAE1CD-8BD1-031C-554A-6A80BDF842EE}"/>
              </a:ext>
            </a:extLst>
          </p:cNvPr>
          <p:cNvPicPr>
            <a:picLocks noChangeAspect="1"/>
          </p:cNvPicPr>
          <p:nvPr/>
        </p:nvPicPr>
        <p:blipFill>
          <a:blip r:embed="rId3"/>
          <a:stretch>
            <a:fillRect/>
          </a:stretch>
        </p:blipFill>
        <p:spPr>
          <a:xfrm>
            <a:off x="621591" y="2949068"/>
            <a:ext cx="10948817" cy="3434395"/>
          </a:xfrm>
          <a:prstGeom prst="rect">
            <a:avLst/>
          </a:prstGeom>
        </p:spPr>
      </p:pic>
    </p:spTree>
    <p:extLst>
      <p:ext uri="{BB962C8B-B14F-4D97-AF65-F5344CB8AC3E}">
        <p14:creationId xmlns:p14="http://schemas.microsoft.com/office/powerpoint/2010/main" val="33664119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Benchmarking DaVinci </a:t>
            </a:r>
            <a:endParaRPr lang="zh-CN" altLang="en-US" dirty="0"/>
          </a:p>
        </p:txBody>
      </p:sp>
      <p:sp>
        <p:nvSpPr>
          <p:cNvPr id="6" name="内容占位符 4">
            <a:extLst>
              <a:ext uri="{FF2B5EF4-FFF2-40B4-BE49-F238E27FC236}">
                <a16:creationId xmlns:a16="http://schemas.microsoft.com/office/drawing/2014/main" id="{3C869240-DE57-2471-9642-1722E843BCFF}"/>
              </a:ext>
            </a:extLst>
          </p:cNvPr>
          <p:cNvSpPr txBox="1">
            <a:spLocks/>
          </p:cNvSpPr>
          <p:nvPr/>
        </p:nvSpPr>
        <p:spPr>
          <a:xfrm>
            <a:off x="331990" y="1026960"/>
            <a:ext cx="3508490" cy="62858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争用时的带宽共享</a:t>
            </a:r>
            <a:endParaRPr lang="en-US" altLang="zh-CN" sz="2000"/>
          </a:p>
        </p:txBody>
      </p:sp>
      <p:pic>
        <p:nvPicPr>
          <p:cNvPr id="3" name="图片 2">
            <a:extLst>
              <a:ext uri="{FF2B5EF4-FFF2-40B4-BE49-F238E27FC236}">
                <a16:creationId xmlns:a16="http://schemas.microsoft.com/office/drawing/2014/main" id="{C2209EE4-1671-12C4-5EA9-720A69EDB39F}"/>
              </a:ext>
            </a:extLst>
          </p:cNvPr>
          <p:cNvPicPr>
            <a:picLocks noChangeAspect="1"/>
          </p:cNvPicPr>
          <p:nvPr/>
        </p:nvPicPr>
        <p:blipFill>
          <a:blip r:embed="rId3"/>
          <a:stretch>
            <a:fillRect/>
          </a:stretch>
        </p:blipFill>
        <p:spPr>
          <a:xfrm>
            <a:off x="4521147" y="920421"/>
            <a:ext cx="6760468" cy="5620342"/>
          </a:xfrm>
          <a:prstGeom prst="rect">
            <a:avLst/>
          </a:prstGeom>
        </p:spPr>
      </p:pic>
      <p:sp>
        <p:nvSpPr>
          <p:cNvPr id="7" name="内容占位符 4">
            <a:extLst>
              <a:ext uri="{FF2B5EF4-FFF2-40B4-BE49-F238E27FC236}">
                <a16:creationId xmlns:a16="http://schemas.microsoft.com/office/drawing/2014/main" id="{BC7FC273-850A-1B25-D453-CEA9276FA865}"/>
              </a:ext>
            </a:extLst>
          </p:cNvPr>
          <p:cNvSpPr txBox="1">
            <a:spLocks/>
          </p:cNvSpPr>
          <p:nvPr/>
        </p:nvSpPr>
        <p:spPr>
          <a:xfrm>
            <a:off x="331989" y="1943612"/>
            <a:ext cx="4345000" cy="373892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a:t>单核内部读写操作均匀共享带宽</a:t>
            </a:r>
            <a:endParaRPr lang="en-US" altLang="zh-CN" sz="2000"/>
          </a:p>
          <a:p>
            <a:r>
              <a:rPr lang="zh-CN" altLang="en-US" sz="2000"/>
              <a:t>双核之间读写操作均匀共享带宽</a:t>
            </a:r>
            <a:endParaRPr lang="en-US" altLang="zh-CN" sz="2000"/>
          </a:p>
        </p:txBody>
      </p:sp>
    </p:spTree>
    <p:extLst>
      <p:ext uri="{BB962C8B-B14F-4D97-AF65-F5344CB8AC3E}">
        <p14:creationId xmlns:p14="http://schemas.microsoft.com/office/powerpoint/2010/main" val="1747575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Benchmarking DaVinci </a:t>
            </a:r>
            <a:endParaRPr lang="zh-CN" altLang="en-US" dirty="0"/>
          </a:p>
        </p:txBody>
      </p:sp>
      <p:sp>
        <p:nvSpPr>
          <p:cNvPr id="6" name="内容占位符 4">
            <a:extLst>
              <a:ext uri="{FF2B5EF4-FFF2-40B4-BE49-F238E27FC236}">
                <a16:creationId xmlns:a16="http://schemas.microsoft.com/office/drawing/2014/main" id="{3C869240-DE57-2471-9642-1722E843BCFF}"/>
              </a:ext>
            </a:extLst>
          </p:cNvPr>
          <p:cNvSpPr txBox="1">
            <a:spLocks/>
          </p:cNvSpPr>
          <p:nvPr/>
        </p:nvSpPr>
        <p:spPr>
          <a:xfrm>
            <a:off x="331990" y="1026960"/>
            <a:ext cx="3508490" cy="62858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a:t>争用时的带宽共享</a:t>
            </a:r>
            <a:endParaRPr lang="en-US" altLang="zh-CN" sz="2000"/>
          </a:p>
        </p:txBody>
      </p:sp>
      <p:sp>
        <p:nvSpPr>
          <p:cNvPr id="7" name="内容占位符 4">
            <a:extLst>
              <a:ext uri="{FF2B5EF4-FFF2-40B4-BE49-F238E27FC236}">
                <a16:creationId xmlns:a16="http://schemas.microsoft.com/office/drawing/2014/main" id="{BC7FC273-850A-1B25-D453-CEA9276FA865}"/>
              </a:ext>
            </a:extLst>
          </p:cNvPr>
          <p:cNvSpPr txBox="1">
            <a:spLocks/>
          </p:cNvSpPr>
          <p:nvPr/>
        </p:nvSpPr>
        <p:spPr>
          <a:xfrm>
            <a:off x="331989" y="1943612"/>
            <a:ext cx="3874251" cy="1338603"/>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a:t>图中</a:t>
            </a:r>
            <a:r>
              <a:rPr lang="en-US" altLang="zh-CN" sz="2000"/>
              <a:t>MTE2</a:t>
            </a:r>
            <a:r>
              <a:rPr lang="zh-CN" altLang="en-US" sz="2000"/>
              <a:t>和</a:t>
            </a:r>
            <a:r>
              <a:rPr lang="en-US" altLang="zh-CN" sz="2000"/>
              <a:t>MTE3</a:t>
            </a:r>
            <a:r>
              <a:rPr lang="zh-CN" altLang="en-US" sz="2000"/>
              <a:t>的带宽是一个核上一个单元的带宽，计算总带宽需要考虑</a:t>
            </a:r>
            <a:r>
              <a:rPr lang="en-US" altLang="zh-CN" sz="2000"/>
              <a:t>MTE2</a:t>
            </a:r>
            <a:r>
              <a:rPr lang="zh-CN" altLang="en-US" sz="2000"/>
              <a:t>和</a:t>
            </a:r>
            <a:r>
              <a:rPr lang="en-US" altLang="zh-CN" sz="2000"/>
              <a:t>MTE3</a:t>
            </a:r>
            <a:r>
              <a:rPr lang="zh-CN" altLang="en-US" sz="2000"/>
              <a:t>的数量</a:t>
            </a:r>
            <a:endParaRPr lang="en-US" altLang="zh-CN" sz="2000"/>
          </a:p>
          <a:p>
            <a:pPr marL="0" indent="0">
              <a:buNone/>
            </a:pPr>
            <a:endParaRPr lang="en-US" altLang="zh-CN" sz="2000"/>
          </a:p>
        </p:txBody>
      </p:sp>
      <p:pic>
        <p:nvPicPr>
          <p:cNvPr id="5" name="图片 4">
            <a:extLst>
              <a:ext uri="{FF2B5EF4-FFF2-40B4-BE49-F238E27FC236}">
                <a16:creationId xmlns:a16="http://schemas.microsoft.com/office/drawing/2014/main" id="{E58E81AA-EC8B-51FF-E2CE-F90CAF9A1ADF}"/>
              </a:ext>
            </a:extLst>
          </p:cNvPr>
          <p:cNvPicPr>
            <a:picLocks noChangeAspect="1"/>
          </p:cNvPicPr>
          <p:nvPr/>
        </p:nvPicPr>
        <p:blipFill>
          <a:blip r:embed="rId3"/>
          <a:stretch>
            <a:fillRect/>
          </a:stretch>
        </p:blipFill>
        <p:spPr>
          <a:xfrm>
            <a:off x="4206240" y="1026960"/>
            <a:ext cx="7797355" cy="4400115"/>
          </a:xfrm>
          <a:prstGeom prst="rect">
            <a:avLst/>
          </a:prstGeom>
        </p:spPr>
      </p:pic>
      <p:sp>
        <p:nvSpPr>
          <p:cNvPr id="2" name="内容占位符 4">
            <a:extLst>
              <a:ext uri="{FF2B5EF4-FFF2-40B4-BE49-F238E27FC236}">
                <a16:creationId xmlns:a16="http://schemas.microsoft.com/office/drawing/2014/main" id="{8260B6E5-3ED2-702B-3284-AB9EC6E8D3F5}"/>
              </a:ext>
            </a:extLst>
          </p:cNvPr>
          <p:cNvSpPr txBox="1">
            <a:spLocks/>
          </p:cNvSpPr>
          <p:nvPr/>
        </p:nvSpPr>
        <p:spPr>
          <a:xfrm>
            <a:off x="408991" y="5045840"/>
            <a:ext cx="4942655" cy="1338603"/>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a:t>结论：所有操作平等共享总带宽</a:t>
            </a:r>
            <a:endParaRPr lang="en-US" altLang="zh-CN" sz="2000"/>
          </a:p>
        </p:txBody>
      </p:sp>
    </p:spTree>
    <p:extLst>
      <p:ext uri="{BB962C8B-B14F-4D97-AF65-F5344CB8AC3E}">
        <p14:creationId xmlns:p14="http://schemas.microsoft.com/office/powerpoint/2010/main" val="26229763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Modeling DaVinci</a:t>
            </a:r>
            <a:endParaRPr lang="zh-CN" altLang="en-US" dirty="0"/>
          </a:p>
        </p:txBody>
      </p:sp>
      <p:sp>
        <p:nvSpPr>
          <p:cNvPr id="3" name="文本框 2">
            <a:extLst>
              <a:ext uri="{FF2B5EF4-FFF2-40B4-BE49-F238E27FC236}">
                <a16:creationId xmlns:a16="http://schemas.microsoft.com/office/drawing/2014/main" id="{7477BA8A-1CE0-6907-CFD6-CA29D448DC98}"/>
              </a:ext>
            </a:extLst>
          </p:cNvPr>
          <p:cNvSpPr txBox="1"/>
          <p:nvPr/>
        </p:nvSpPr>
        <p:spPr>
          <a:xfrm>
            <a:off x="644892" y="1635711"/>
            <a:ext cx="3749744" cy="1015663"/>
          </a:xfrm>
          <a:prstGeom prst="rect">
            <a:avLst/>
          </a:prstGeom>
          <a:noFill/>
        </p:spPr>
        <p:txBody>
          <a:bodyPr wrap="none" rtlCol="0">
            <a:spAutoFit/>
          </a:bodyPr>
          <a:lstStyle/>
          <a:p>
            <a:r>
              <a:rPr lang="zh-CN" altLang="en-US" sz="2000"/>
              <a:t>每条指令看作一个事件</a:t>
            </a:r>
            <a:r>
              <a:rPr lang="en-US" altLang="zh-CN" sz="2000"/>
              <a:t>E</a:t>
            </a:r>
            <a:r>
              <a:rPr lang="en-US" altLang="zh-CN"/>
              <a:t>u,n</a:t>
            </a:r>
            <a:endParaRPr lang="en-US" altLang="zh-CN" sz="2000"/>
          </a:p>
          <a:p>
            <a:pPr marL="342900" indent="-342900">
              <a:buFont typeface="Arial" panose="020B0604020202020204" pitchFamily="34" charset="0"/>
              <a:buChar char="•"/>
            </a:pPr>
            <a:r>
              <a:rPr lang="en-US" altLang="zh-CN" sz="2000"/>
              <a:t>u</a:t>
            </a:r>
            <a:r>
              <a:rPr lang="zh-CN" altLang="en-US" sz="2000"/>
              <a:t>代表指令对应的硬件单元</a:t>
            </a:r>
            <a:endParaRPr lang="en-US" altLang="zh-CN" sz="2000"/>
          </a:p>
          <a:p>
            <a:pPr marL="342900" indent="-342900">
              <a:buFont typeface="Arial" panose="020B0604020202020204" pitchFamily="34" charset="0"/>
              <a:buChar char="•"/>
            </a:pPr>
            <a:r>
              <a:rPr lang="en-US" altLang="zh-CN" sz="2000"/>
              <a:t>n</a:t>
            </a:r>
            <a:r>
              <a:rPr lang="zh-CN" altLang="en-US" sz="2000"/>
              <a:t>代表对应单元上的指令序号</a:t>
            </a:r>
            <a:endParaRPr lang="en-US" altLang="zh-CN" sz="2000"/>
          </a:p>
        </p:txBody>
      </p:sp>
      <p:sp>
        <p:nvSpPr>
          <p:cNvPr id="8" name="文本框 7">
            <a:extLst>
              <a:ext uri="{FF2B5EF4-FFF2-40B4-BE49-F238E27FC236}">
                <a16:creationId xmlns:a16="http://schemas.microsoft.com/office/drawing/2014/main" id="{9F263DE7-0730-25A0-85CA-62DD6F55F38A}"/>
              </a:ext>
            </a:extLst>
          </p:cNvPr>
          <p:cNvSpPr txBox="1"/>
          <p:nvPr/>
        </p:nvSpPr>
        <p:spPr>
          <a:xfrm>
            <a:off x="644892" y="2800136"/>
            <a:ext cx="10400604" cy="400110"/>
          </a:xfrm>
          <a:prstGeom prst="rect">
            <a:avLst/>
          </a:prstGeom>
          <a:noFill/>
        </p:spPr>
        <p:txBody>
          <a:bodyPr wrap="none" rtlCol="0">
            <a:spAutoFit/>
          </a:bodyPr>
          <a:lstStyle/>
          <a:p>
            <a:r>
              <a:rPr lang="zh-CN" altLang="en-US" sz="2000"/>
              <a:t>为每个事件分配一个三元组</a:t>
            </a:r>
            <a:r>
              <a:rPr lang="en-US" altLang="zh-CN" sz="2000"/>
              <a:t>(u</a:t>
            </a:r>
            <a:r>
              <a:rPr lang="en-US" altLang="zh-CN"/>
              <a:t>a</a:t>
            </a:r>
            <a:r>
              <a:rPr lang="en-US" altLang="zh-CN" sz="2000"/>
              <a:t>, u</a:t>
            </a:r>
            <a:r>
              <a:rPr lang="en-US" altLang="zh-CN"/>
              <a:t>b</a:t>
            </a:r>
            <a:r>
              <a:rPr lang="en-US" altLang="zh-CN" sz="2000"/>
              <a:t>,r)</a:t>
            </a:r>
            <a:r>
              <a:rPr lang="zh-CN" altLang="en-US" sz="2000"/>
              <a:t>，</a:t>
            </a:r>
            <a:r>
              <a:rPr lang="en-US" altLang="zh-CN" sz="2000"/>
              <a:t>ua</a:t>
            </a:r>
            <a:r>
              <a:rPr lang="zh-CN" altLang="en-US" sz="2000"/>
              <a:t>和</a:t>
            </a:r>
            <a:r>
              <a:rPr lang="en-US" altLang="zh-CN" sz="2000"/>
              <a:t>ub</a:t>
            </a:r>
            <a:r>
              <a:rPr lang="zh-CN" altLang="en-US" sz="2000"/>
              <a:t>与指令类型有关， </a:t>
            </a:r>
            <a:r>
              <a:rPr lang="en-US" altLang="zh-CN" sz="2000"/>
              <a:t>r</a:t>
            </a:r>
            <a:r>
              <a:rPr lang="zh-CN" altLang="en-US" sz="2000"/>
              <a:t>是其对应的信号量寄存器</a:t>
            </a:r>
          </a:p>
        </p:txBody>
      </p:sp>
      <p:sp>
        <p:nvSpPr>
          <p:cNvPr id="11" name="文本框 10">
            <a:extLst>
              <a:ext uri="{FF2B5EF4-FFF2-40B4-BE49-F238E27FC236}">
                <a16:creationId xmlns:a16="http://schemas.microsoft.com/office/drawing/2014/main" id="{547716E7-CD82-54E4-AB1C-DE3ED5C36133}"/>
              </a:ext>
            </a:extLst>
          </p:cNvPr>
          <p:cNvSpPr txBox="1"/>
          <p:nvPr/>
        </p:nvSpPr>
        <p:spPr>
          <a:xfrm>
            <a:off x="644892" y="1086839"/>
            <a:ext cx="7364517" cy="400110"/>
          </a:xfrm>
          <a:prstGeom prst="rect">
            <a:avLst/>
          </a:prstGeom>
          <a:noFill/>
        </p:spPr>
        <p:txBody>
          <a:bodyPr wrap="none" rtlCol="0">
            <a:spAutoFit/>
          </a:bodyPr>
          <a:lstStyle/>
          <a:p>
            <a:r>
              <a:rPr lang="zh-CN" altLang="en-US" sz="2000"/>
              <a:t>将指令分为三类：计算或内存操作、</a:t>
            </a:r>
            <a:r>
              <a:rPr lang="en-US" altLang="zh-CN" sz="2000"/>
              <a:t>set_flag</a:t>
            </a:r>
            <a:r>
              <a:rPr lang="zh-CN" altLang="en-US" sz="2000"/>
              <a:t>操作、</a:t>
            </a:r>
            <a:r>
              <a:rPr lang="en-US" altLang="zh-CN" sz="2000"/>
              <a:t>wait_flag</a:t>
            </a:r>
            <a:r>
              <a:rPr lang="zh-CN" altLang="en-US" sz="2000"/>
              <a:t>操作</a:t>
            </a:r>
          </a:p>
        </p:txBody>
      </p:sp>
      <p:pic>
        <p:nvPicPr>
          <p:cNvPr id="15" name="图片 14">
            <a:extLst>
              <a:ext uri="{FF2B5EF4-FFF2-40B4-BE49-F238E27FC236}">
                <a16:creationId xmlns:a16="http://schemas.microsoft.com/office/drawing/2014/main" id="{AFF120E2-C3DE-A717-28D2-E558A1727589}"/>
              </a:ext>
            </a:extLst>
          </p:cNvPr>
          <p:cNvPicPr>
            <a:picLocks noChangeAspect="1"/>
          </p:cNvPicPr>
          <p:nvPr/>
        </p:nvPicPr>
        <p:blipFill>
          <a:blip r:embed="rId3"/>
          <a:stretch>
            <a:fillRect/>
          </a:stretch>
        </p:blipFill>
        <p:spPr>
          <a:xfrm>
            <a:off x="7209745" y="3349008"/>
            <a:ext cx="3835751" cy="3342703"/>
          </a:xfrm>
          <a:prstGeom prst="rect">
            <a:avLst/>
          </a:prstGeom>
        </p:spPr>
      </p:pic>
    </p:spTree>
    <p:extLst>
      <p:ext uri="{BB962C8B-B14F-4D97-AF65-F5344CB8AC3E}">
        <p14:creationId xmlns:p14="http://schemas.microsoft.com/office/powerpoint/2010/main" val="38395550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Modeling DaVinci</a:t>
            </a:r>
            <a:endParaRPr lang="zh-CN" altLang="en-US" dirty="0"/>
          </a:p>
        </p:txBody>
      </p:sp>
      <p:sp>
        <p:nvSpPr>
          <p:cNvPr id="3" name="文本框 2">
            <a:extLst>
              <a:ext uri="{FF2B5EF4-FFF2-40B4-BE49-F238E27FC236}">
                <a16:creationId xmlns:a16="http://schemas.microsoft.com/office/drawing/2014/main" id="{7477BA8A-1CE0-6907-CFD6-CA29D448DC98}"/>
              </a:ext>
            </a:extLst>
          </p:cNvPr>
          <p:cNvSpPr txBox="1"/>
          <p:nvPr/>
        </p:nvSpPr>
        <p:spPr>
          <a:xfrm>
            <a:off x="741145" y="1308452"/>
            <a:ext cx="5707781" cy="1631216"/>
          </a:xfrm>
          <a:prstGeom prst="rect">
            <a:avLst/>
          </a:prstGeom>
          <a:noFill/>
        </p:spPr>
        <p:txBody>
          <a:bodyPr wrap="square" rtlCol="0">
            <a:spAutoFit/>
          </a:bodyPr>
          <a:lstStyle/>
          <a:p>
            <a:r>
              <a:rPr lang="zh-CN" altLang="en-US" sz="2000" b="0" i="0">
                <a:effectLst/>
                <a:latin typeface="Courier New" panose="02070309020205020404" pitchFamily="49" charset="0"/>
              </a:rPr>
              <a:t>计算或内存操作：这类事件与二进制信号量无关</a:t>
            </a:r>
            <a:endParaRPr lang="en-US" altLang="zh-CN" sz="2000" b="0" i="0">
              <a:effectLst/>
              <a:latin typeface="Courier New" panose="02070309020205020404" pitchFamily="49" charset="0"/>
            </a:endParaRPr>
          </a:p>
          <a:p>
            <a:r>
              <a:rPr lang="zh-CN" altLang="en-US" sz="2000"/>
              <a:t>令</a:t>
            </a:r>
            <a:r>
              <a:rPr lang="en-US" altLang="zh-CN" sz="2000"/>
              <a:t>Eu,n= (0,0,0)</a:t>
            </a:r>
          </a:p>
          <a:p>
            <a:endParaRPr lang="en-US" altLang="zh-CN" sz="2000"/>
          </a:p>
          <a:p>
            <a:r>
              <a:rPr lang="zh-CN" altLang="en-US" sz="2000"/>
              <a:t>运行时间和结束时间计算方法如下</a:t>
            </a:r>
            <a:endParaRPr lang="en-US" altLang="zh-CN" sz="2000"/>
          </a:p>
          <a:p>
            <a:endParaRPr lang="en-US" altLang="zh-CN" sz="2000"/>
          </a:p>
        </p:txBody>
      </p:sp>
      <p:pic>
        <p:nvPicPr>
          <p:cNvPr id="13" name="图片 12">
            <a:extLst>
              <a:ext uri="{FF2B5EF4-FFF2-40B4-BE49-F238E27FC236}">
                <a16:creationId xmlns:a16="http://schemas.microsoft.com/office/drawing/2014/main" id="{86870DE5-9228-50FE-9E4A-23B0D8B49266}"/>
              </a:ext>
            </a:extLst>
          </p:cNvPr>
          <p:cNvPicPr>
            <a:picLocks noChangeAspect="1"/>
          </p:cNvPicPr>
          <p:nvPr/>
        </p:nvPicPr>
        <p:blipFill>
          <a:blip r:embed="rId3"/>
          <a:stretch>
            <a:fillRect/>
          </a:stretch>
        </p:blipFill>
        <p:spPr>
          <a:xfrm>
            <a:off x="7845492" y="1007917"/>
            <a:ext cx="3835751" cy="3342703"/>
          </a:xfrm>
          <a:prstGeom prst="rect">
            <a:avLst/>
          </a:prstGeom>
        </p:spPr>
      </p:pic>
      <p:pic>
        <p:nvPicPr>
          <p:cNvPr id="5" name="图片 4">
            <a:extLst>
              <a:ext uri="{FF2B5EF4-FFF2-40B4-BE49-F238E27FC236}">
                <a16:creationId xmlns:a16="http://schemas.microsoft.com/office/drawing/2014/main" id="{AFC9F939-7CDD-2857-44AA-887BF419F1E9}"/>
              </a:ext>
            </a:extLst>
          </p:cNvPr>
          <p:cNvPicPr>
            <a:picLocks noChangeAspect="1"/>
          </p:cNvPicPr>
          <p:nvPr/>
        </p:nvPicPr>
        <p:blipFill>
          <a:blip r:embed="rId4"/>
          <a:stretch>
            <a:fillRect/>
          </a:stretch>
        </p:blipFill>
        <p:spPr>
          <a:xfrm>
            <a:off x="950199" y="2679268"/>
            <a:ext cx="3781953" cy="1286054"/>
          </a:xfrm>
          <a:prstGeom prst="rect">
            <a:avLst/>
          </a:prstGeom>
        </p:spPr>
      </p:pic>
      <p:pic>
        <p:nvPicPr>
          <p:cNvPr id="7" name="图片 6">
            <a:extLst>
              <a:ext uri="{FF2B5EF4-FFF2-40B4-BE49-F238E27FC236}">
                <a16:creationId xmlns:a16="http://schemas.microsoft.com/office/drawing/2014/main" id="{36181306-CD81-356F-78B7-116598D54E42}"/>
              </a:ext>
            </a:extLst>
          </p:cNvPr>
          <p:cNvPicPr>
            <a:picLocks noChangeAspect="1"/>
          </p:cNvPicPr>
          <p:nvPr/>
        </p:nvPicPr>
        <p:blipFill>
          <a:blip r:embed="rId5"/>
          <a:stretch>
            <a:fillRect/>
          </a:stretch>
        </p:blipFill>
        <p:spPr>
          <a:xfrm>
            <a:off x="1093093" y="4163297"/>
            <a:ext cx="3496163" cy="885949"/>
          </a:xfrm>
          <a:prstGeom prst="rect">
            <a:avLst/>
          </a:prstGeom>
        </p:spPr>
      </p:pic>
    </p:spTree>
    <p:extLst>
      <p:ext uri="{BB962C8B-B14F-4D97-AF65-F5344CB8AC3E}">
        <p14:creationId xmlns:p14="http://schemas.microsoft.com/office/powerpoint/2010/main" val="32749277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Modeling DaVinci</a:t>
            </a:r>
            <a:endParaRPr lang="zh-CN" altLang="en-US" dirty="0"/>
          </a:p>
        </p:txBody>
      </p:sp>
      <p:sp>
        <p:nvSpPr>
          <p:cNvPr id="3" name="文本框 2">
            <a:extLst>
              <a:ext uri="{FF2B5EF4-FFF2-40B4-BE49-F238E27FC236}">
                <a16:creationId xmlns:a16="http://schemas.microsoft.com/office/drawing/2014/main" id="{7477BA8A-1CE0-6907-CFD6-CA29D448DC98}"/>
              </a:ext>
            </a:extLst>
          </p:cNvPr>
          <p:cNvSpPr txBox="1"/>
          <p:nvPr/>
        </p:nvSpPr>
        <p:spPr>
          <a:xfrm>
            <a:off x="741145" y="1308452"/>
            <a:ext cx="5707781" cy="1015663"/>
          </a:xfrm>
          <a:prstGeom prst="rect">
            <a:avLst/>
          </a:prstGeom>
          <a:noFill/>
        </p:spPr>
        <p:txBody>
          <a:bodyPr wrap="square" rtlCol="0">
            <a:spAutoFit/>
          </a:bodyPr>
          <a:lstStyle/>
          <a:p>
            <a:r>
              <a:rPr lang="en-US" altLang="zh-CN" sz="2000">
                <a:latin typeface="Courier New" panose="02070309020205020404" pitchFamily="49" charset="0"/>
              </a:rPr>
              <a:t>Set_flag</a:t>
            </a:r>
            <a:r>
              <a:rPr lang="en-US" altLang="zh-CN" sz="2000" b="0" i="0">
                <a:effectLst/>
                <a:latin typeface="Courier New" panose="02070309020205020404" pitchFamily="49" charset="0"/>
              </a:rPr>
              <a:t> </a:t>
            </a:r>
          </a:p>
          <a:p>
            <a:r>
              <a:rPr lang="en-US" altLang="zh-CN" sz="2000"/>
              <a:t>Eu,n &gt; 0</a:t>
            </a:r>
          </a:p>
          <a:p>
            <a:endParaRPr lang="en-US" altLang="zh-CN" sz="2000"/>
          </a:p>
        </p:txBody>
      </p:sp>
      <p:pic>
        <p:nvPicPr>
          <p:cNvPr id="13" name="图片 12">
            <a:extLst>
              <a:ext uri="{FF2B5EF4-FFF2-40B4-BE49-F238E27FC236}">
                <a16:creationId xmlns:a16="http://schemas.microsoft.com/office/drawing/2014/main" id="{86870DE5-9228-50FE-9E4A-23B0D8B49266}"/>
              </a:ext>
            </a:extLst>
          </p:cNvPr>
          <p:cNvPicPr>
            <a:picLocks noChangeAspect="1"/>
          </p:cNvPicPr>
          <p:nvPr/>
        </p:nvPicPr>
        <p:blipFill>
          <a:blip r:embed="rId3"/>
          <a:stretch>
            <a:fillRect/>
          </a:stretch>
        </p:blipFill>
        <p:spPr>
          <a:xfrm>
            <a:off x="7845492" y="1007917"/>
            <a:ext cx="3835751" cy="3342703"/>
          </a:xfrm>
          <a:prstGeom prst="rect">
            <a:avLst/>
          </a:prstGeom>
        </p:spPr>
      </p:pic>
      <p:sp>
        <p:nvSpPr>
          <p:cNvPr id="2" name="文本框 1">
            <a:extLst>
              <a:ext uri="{FF2B5EF4-FFF2-40B4-BE49-F238E27FC236}">
                <a16:creationId xmlns:a16="http://schemas.microsoft.com/office/drawing/2014/main" id="{2036E324-741F-059C-AB7C-E41E26E87472}"/>
              </a:ext>
            </a:extLst>
          </p:cNvPr>
          <p:cNvSpPr txBox="1"/>
          <p:nvPr/>
        </p:nvSpPr>
        <p:spPr>
          <a:xfrm>
            <a:off x="741145" y="2171436"/>
            <a:ext cx="6497053" cy="1015663"/>
          </a:xfrm>
          <a:prstGeom prst="rect">
            <a:avLst/>
          </a:prstGeom>
          <a:noFill/>
        </p:spPr>
        <p:txBody>
          <a:bodyPr wrap="square" rtlCol="0">
            <a:spAutoFit/>
          </a:bodyPr>
          <a:lstStyle/>
          <a:p>
            <a:r>
              <a:rPr lang="zh-CN" altLang="en-US" sz="2000"/>
              <a:t>例如 </a:t>
            </a:r>
            <a:r>
              <a:rPr lang="en-US" altLang="zh-CN" sz="2000"/>
              <a:t>set_MTE1_M </a:t>
            </a:r>
            <a:r>
              <a:rPr lang="zh-CN" altLang="en-US" sz="2000"/>
              <a:t>事件转化为 </a:t>
            </a:r>
            <a:r>
              <a:rPr lang="en-US" altLang="zh-CN" sz="2000"/>
              <a:t>E</a:t>
            </a:r>
            <a:r>
              <a:rPr lang="en-US" altLang="zh-CN" sz="1400"/>
              <a:t>MTE1,3</a:t>
            </a:r>
            <a:r>
              <a:rPr lang="en-US" altLang="zh-CN" sz="2000"/>
              <a:t> = (MTE1, M, 1)</a:t>
            </a:r>
          </a:p>
          <a:p>
            <a:r>
              <a:rPr lang="zh-CN" altLang="en-US" sz="2000"/>
              <a:t>即 </a:t>
            </a:r>
            <a:r>
              <a:rPr lang="en-US" altLang="zh-CN" sz="2000"/>
              <a:t>MTE1 </a:t>
            </a:r>
            <a:r>
              <a:rPr lang="zh-CN" altLang="en-US" sz="2000"/>
              <a:t>结束工作，</a:t>
            </a:r>
            <a:r>
              <a:rPr lang="en-US" altLang="zh-CN" sz="2000"/>
              <a:t>Cube Unit </a:t>
            </a:r>
            <a:r>
              <a:rPr lang="zh-CN" altLang="en-US" sz="2000"/>
              <a:t>终止 </a:t>
            </a:r>
            <a:r>
              <a:rPr lang="en-US" altLang="zh-CN" sz="2000"/>
              <a:t>wait_flag </a:t>
            </a:r>
            <a:r>
              <a:rPr lang="zh-CN" altLang="en-US" sz="2000"/>
              <a:t>操作并对寄存器 </a:t>
            </a:r>
            <a:r>
              <a:rPr lang="en-US" altLang="zh-CN" sz="2000"/>
              <a:t>1 </a:t>
            </a:r>
            <a:r>
              <a:rPr lang="zh-CN" altLang="en-US" sz="2000"/>
              <a:t>进行下一步操作</a:t>
            </a:r>
            <a:endParaRPr lang="en-US" altLang="zh-CN" sz="2000"/>
          </a:p>
        </p:txBody>
      </p:sp>
      <p:pic>
        <p:nvPicPr>
          <p:cNvPr id="9" name="图片 8">
            <a:extLst>
              <a:ext uri="{FF2B5EF4-FFF2-40B4-BE49-F238E27FC236}">
                <a16:creationId xmlns:a16="http://schemas.microsoft.com/office/drawing/2014/main" id="{3B585C81-3E26-C00D-B835-2C8A81A6C772}"/>
              </a:ext>
            </a:extLst>
          </p:cNvPr>
          <p:cNvPicPr>
            <a:picLocks noChangeAspect="1"/>
          </p:cNvPicPr>
          <p:nvPr/>
        </p:nvPicPr>
        <p:blipFill>
          <a:blip r:embed="rId4"/>
          <a:stretch>
            <a:fillRect/>
          </a:stretch>
        </p:blipFill>
        <p:spPr>
          <a:xfrm>
            <a:off x="810203" y="3270796"/>
            <a:ext cx="2486372" cy="800212"/>
          </a:xfrm>
          <a:prstGeom prst="rect">
            <a:avLst/>
          </a:prstGeom>
        </p:spPr>
      </p:pic>
      <p:sp>
        <p:nvSpPr>
          <p:cNvPr id="10" name="文本框 9">
            <a:extLst>
              <a:ext uri="{FF2B5EF4-FFF2-40B4-BE49-F238E27FC236}">
                <a16:creationId xmlns:a16="http://schemas.microsoft.com/office/drawing/2014/main" id="{4B828A86-3E7C-DEEC-1E75-8073BBCF99A5}"/>
              </a:ext>
            </a:extLst>
          </p:cNvPr>
          <p:cNvSpPr txBox="1"/>
          <p:nvPr/>
        </p:nvSpPr>
        <p:spPr>
          <a:xfrm>
            <a:off x="650156" y="4154705"/>
            <a:ext cx="7945204" cy="707886"/>
          </a:xfrm>
          <a:prstGeom prst="rect">
            <a:avLst/>
          </a:prstGeom>
          <a:noFill/>
        </p:spPr>
        <p:txBody>
          <a:bodyPr wrap="square" rtlCol="0">
            <a:spAutoFit/>
          </a:bodyPr>
          <a:lstStyle/>
          <a:p>
            <a:r>
              <a:rPr lang="zh-CN" altLang="en-US" sz="2000"/>
              <a:t>在性能建模之前，需要创建并维护一个数组 </a:t>
            </a:r>
            <a:r>
              <a:rPr lang="en-US" altLang="zh-CN" sz="2000"/>
              <a:t>S</a:t>
            </a:r>
            <a:r>
              <a:rPr lang="en-US" altLang="zh-CN"/>
              <a:t>Eu,n</a:t>
            </a:r>
            <a:r>
              <a:rPr lang="zh-CN" altLang="en-US"/>
              <a:t>，存储</a:t>
            </a:r>
            <a:r>
              <a:rPr lang="en-US" altLang="zh-CN"/>
              <a:t>set_flag</a:t>
            </a:r>
            <a:r>
              <a:rPr lang="zh-CN" altLang="en-US"/>
              <a:t>操作，</a:t>
            </a:r>
            <a:endParaRPr lang="en-US" altLang="zh-CN"/>
          </a:p>
          <a:p>
            <a:r>
              <a:rPr lang="zh-CN" altLang="en-US" sz="2000"/>
              <a:t>作用是让之后</a:t>
            </a:r>
            <a:r>
              <a:rPr lang="en-US" altLang="zh-CN" sz="2000"/>
              <a:t>wait_flag</a:t>
            </a:r>
            <a:r>
              <a:rPr lang="zh-CN" altLang="en-US" sz="2000"/>
              <a:t>操作能找到对应的</a:t>
            </a:r>
            <a:r>
              <a:rPr lang="en-US" altLang="zh-CN" sz="2000"/>
              <a:t>set_flag</a:t>
            </a:r>
            <a:r>
              <a:rPr lang="zh-CN" altLang="en-US" sz="2000"/>
              <a:t>操作</a:t>
            </a:r>
            <a:endParaRPr lang="en-US" altLang="zh-CN" sz="2000"/>
          </a:p>
        </p:txBody>
      </p:sp>
      <p:pic>
        <p:nvPicPr>
          <p:cNvPr id="12" name="图片 11">
            <a:extLst>
              <a:ext uri="{FF2B5EF4-FFF2-40B4-BE49-F238E27FC236}">
                <a16:creationId xmlns:a16="http://schemas.microsoft.com/office/drawing/2014/main" id="{E6626ACF-4E69-B25C-5CFC-783D2F7148BF}"/>
              </a:ext>
            </a:extLst>
          </p:cNvPr>
          <p:cNvPicPr>
            <a:picLocks noChangeAspect="1"/>
          </p:cNvPicPr>
          <p:nvPr/>
        </p:nvPicPr>
        <p:blipFill>
          <a:blip r:embed="rId5"/>
          <a:stretch>
            <a:fillRect/>
          </a:stretch>
        </p:blipFill>
        <p:spPr>
          <a:xfrm>
            <a:off x="1013958" y="5012762"/>
            <a:ext cx="6506483" cy="1019317"/>
          </a:xfrm>
          <a:prstGeom prst="rect">
            <a:avLst/>
          </a:prstGeom>
        </p:spPr>
      </p:pic>
      <p:pic>
        <p:nvPicPr>
          <p:cNvPr id="15" name="图片 14">
            <a:extLst>
              <a:ext uri="{FF2B5EF4-FFF2-40B4-BE49-F238E27FC236}">
                <a16:creationId xmlns:a16="http://schemas.microsoft.com/office/drawing/2014/main" id="{9A82DF26-A1E9-C1AF-976E-462B2747F0D5}"/>
              </a:ext>
            </a:extLst>
          </p:cNvPr>
          <p:cNvPicPr>
            <a:picLocks noChangeAspect="1"/>
          </p:cNvPicPr>
          <p:nvPr/>
        </p:nvPicPr>
        <p:blipFill>
          <a:blip r:embed="rId6"/>
          <a:stretch>
            <a:fillRect/>
          </a:stretch>
        </p:blipFill>
        <p:spPr>
          <a:xfrm>
            <a:off x="6765919" y="5769167"/>
            <a:ext cx="4725059" cy="381053"/>
          </a:xfrm>
          <a:prstGeom prst="rect">
            <a:avLst/>
          </a:prstGeom>
        </p:spPr>
      </p:pic>
    </p:spTree>
    <p:extLst>
      <p:ext uri="{BB962C8B-B14F-4D97-AF65-F5344CB8AC3E}">
        <p14:creationId xmlns:p14="http://schemas.microsoft.com/office/powerpoint/2010/main" val="30082846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Modeling DaVinci</a:t>
            </a:r>
            <a:endParaRPr lang="zh-CN" altLang="en-US" dirty="0"/>
          </a:p>
        </p:txBody>
      </p:sp>
      <p:sp>
        <p:nvSpPr>
          <p:cNvPr id="3" name="文本框 2">
            <a:extLst>
              <a:ext uri="{FF2B5EF4-FFF2-40B4-BE49-F238E27FC236}">
                <a16:creationId xmlns:a16="http://schemas.microsoft.com/office/drawing/2014/main" id="{7477BA8A-1CE0-6907-CFD6-CA29D448DC98}"/>
              </a:ext>
            </a:extLst>
          </p:cNvPr>
          <p:cNvSpPr txBox="1"/>
          <p:nvPr/>
        </p:nvSpPr>
        <p:spPr>
          <a:xfrm>
            <a:off x="741145" y="1308452"/>
            <a:ext cx="5707781" cy="1077218"/>
          </a:xfrm>
          <a:prstGeom prst="rect">
            <a:avLst/>
          </a:prstGeom>
          <a:noFill/>
        </p:spPr>
        <p:txBody>
          <a:bodyPr wrap="square" rtlCol="0">
            <a:spAutoFit/>
          </a:bodyPr>
          <a:lstStyle/>
          <a:p>
            <a:r>
              <a:rPr lang="en-US" altLang="zh-CN" sz="2400"/>
              <a:t>wait_flag</a:t>
            </a:r>
            <a:endParaRPr lang="en-US" altLang="zh-CN" sz="2400" b="0" i="0">
              <a:effectLst/>
              <a:latin typeface="Courier New" panose="02070309020205020404" pitchFamily="49" charset="0"/>
            </a:endParaRPr>
          </a:p>
          <a:p>
            <a:r>
              <a:rPr lang="en-US" altLang="zh-CN" sz="2000"/>
              <a:t>Eu,n &lt; 0</a:t>
            </a:r>
          </a:p>
          <a:p>
            <a:endParaRPr lang="en-US" altLang="zh-CN" sz="2000"/>
          </a:p>
        </p:txBody>
      </p:sp>
      <p:pic>
        <p:nvPicPr>
          <p:cNvPr id="13" name="图片 12">
            <a:extLst>
              <a:ext uri="{FF2B5EF4-FFF2-40B4-BE49-F238E27FC236}">
                <a16:creationId xmlns:a16="http://schemas.microsoft.com/office/drawing/2014/main" id="{86870DE5-9228-50FE-9E4A-23B0D8B49266}"/>
              </a:ext>
            </a:extLst>
          </p:cNvPr>
          <p:cNvPicPr>
            <a:picLocks noChangeAspect="1"/>
          </p:cNvPicPr>
          <p:nvPr/>
        </p:nvPicPr>
        <p:blipFill>
          <a:blip r:embed="rId3"/>
          <a:stretch>
            <a:fillRect/>
          </a:stretch>
        </p:blipFill>
        <p:spPr>
          <a:xfrm>
            <a:off x="7845492" y="1007917"/>
            <a:ext cx="3835751" cy="3342703"/>
          </a:xfrm>
          <a:prstGeom prst="rect">
            <a:avLst/>
          </a:prstGeom>
        </p:spPr>
      </p:pic>
      <p:sp>
        <p:nvSpPr>
          <p:cNvPr id="2" name="文本框 1">
            <a:extLst>
              <a:ext uri="{FF2B5EF4-FFF2-40B4-BE49-F238E27FC236}">
                <a16:creationId xmlns:a16="http://schemas.microsoft.com/office/drawing/2014/main" id="{2036E324-741F-059C-AB7C-E41E26E87472}"/>
              </a:ext>
            </a:extLst>
          </p:cNvPr>
          <p:cNvSpPr txBox="1"/>
          <p:nvPr/>
        </p:nvSpPr>
        <p:spPr>
          <a:xfrm>
            <a:off x="741145" y="2324115"/>
            <a:ext cx="6497053" cy="400110"/>
          </a:xfrm>
          <a:prstGeom prst="rect">
            <a:avLst/>
          </a:prstGeom>
          <a:noFill/>
        </p:spPr>
        <p:txBody>
          <a:bodyPr wrap="square" rtlCol="0">
            <a:spAutoFit/>
          </a:bodyPr>
          <a:lstStyle/>
          <a:p>
            <a:r>
              <a:rPr lang="zh-CN" altLang="en-US" sz="2000"/>
              <a:t>图中的 </a:t>
            </a:r>
            <a:r>
              <a:rPr lang="en-US" altLang="zh-CN" sz="2000"/>
              <a:t>wait_MTE1_M </a:t>
            </a:r>
            <a:r>
              <a:rPr lang="zh-CN" altLang="en-US" sz="2000"/>
              <a:t>被转换成 </a:t>
            </a:r>
            <a:r>
              <a:rPr lang="en-US" altLang="zh-CN" sz="2000"/>
              <a:t>E</a:t>
            </a:r>
            <a:r>
              <a:rPr lang="en-US" altLang="zh-CN" sz="1400"/>
              <a:t>M,1</a:t>
            </a:r>
            <a:r>
              <a:rPr lang="en-US" altLang="zh-CN" sz="2000"/>
              <a:t> = (−MTE1, −M, −1)</a:t>
            </a:r>
          </a:p>
        </p:txBody>
      </p:sp>
      <p:sp>
        <p:nvSpPr>
          <p:cNvPr id="5" name="文本框 4">
            <a:extLst>
              <a:ext uri="{FF2B5EF4-FFF2-40B4-BE49-F238E27FC236}">
                <a16:creationId xmlns:a16="http://schemas.microsoft.com/office/drawing/2014/main" id="{29DC27C8-7948-772E-FC8D-92994E58AB2F}"/>
              </a:ext>
            </a:extLst>
          </p:cNvPr>
          <p:cNvSpPr txBox="1"/>
          <p:nvPr/>
        </p:nvSpPr>
        <p:spPr>
          <a:xfrm>
            <a:off x="741145" y="2818968"/>
            <a:ext cx="6497053" cy="400110"/>
          </a:xfrm>
          <a:prstGeom prst="rect">
            <a:avLst/>
          </a:prstGeom>
          <a:noFill/>
        </p:spPr>
        <p:txBody>
          <a:bodyPr wrap="square" rtlCol="0">
            <a:spAutoFit/>
          </a:bodyPr>
          <a:lstStyle/>
          <a:p>
            <a:r>
              <a:rPr lang="zh-CN" altLang="en-US" sz="2000"/>
              <a:t>同样维护一个数组 </a:t>
            </a:r>
            <a:r>
              <a:rPr lang="en-US" altLang="zh-CN" sz="2000"/>
              <a:t>W</a:t>
            </a:r>
            <a:r>
              <a:rPr lang="en-US" altLang="zh-CN"/>
              <a:t>E</a:t>
            </a:r>
            <a:r>
              <a:rPr lang="en-US" altLang="zh-CN" sz="1600"/>
              <a:t>u,n</a:t>
            </a:r>
            <a:endParaRPr lang="en-US" altLang="zh-CN" sz="2000"/>
          </a:p>
        </p:txBody>
      </p:sp>
      <p:pic>
        <p:nvPicPr>
          <p:cNvPr id="7" name="图片 6">
            <a:extLst>
              <a:ext uri="{FF2B5EF4-FFF2-40B4-BE49-F238E27FC236}">
                <a16:creationId xmlns:a16="http://schemas.microsoft.com/office/drawing/2014/main" id="{433739CD-88D4-3A91-8114-2FB6F894438D}"/>
              </a:ext>
            </a:extLst>
          </p:cNvPr>
          <p:cNvPicPr>
            <a:picLocks noChangeAspect="1"/>
          </p:cNvPicPr>
          <p:nvPr/>
        </p:nvPicPr>
        <p:blipFill>
          <a:blip r:embed="rId4"/>
          <a:stretch>
            <a:fillRect/>
          </a:stretch>
        </p:blipFill>
        <p:spPr>
          <a:xfrm>
            <a:off x="804411" y="3302713"/>
            <a:ext cx="6130675" cy="880426"/>
          </a:xfrm>
          <a:prstGeom prst="rect">
            <a:avLst/>
          </a:prstGeom>
        </p:spPr>
      </p:pic>
      <p:sp>
        <p:nvSpPr>
          <p:cNvPr id="8" name="文本框 7">
            <a:extLst>
              <a:ext uri="{FF2B5EF4-FFF2-40B4-BE49-F238E27FC236}">
                <a16:creationId xmlns:a16="http://schemas.microsoft.com/office/drawing/2014/main" id="{BE35E3E7-DB2D-B7A2-77E8-AA8DF1229D27}"/>
              </a:ext>
            </a:extLst>
          </p:cNvPr>
          <p:cNvSpPr txBox="1"/>
          <p:nvPr/>
        </p:nvSpPr>
        <p:spPr>
          <a:xfrm>
            <a:off x="741145" y="4556954"/>
            <a:ext cx="9798519" cy="707886"/>
          </a:xfrm>
          <a:prstGeom prst="rect">
            <a:avLst/>
          </a:prstGeom>
          <a:noFill/>
        </p:spPr>
        <p:txBody>
          <a:bodyPr wrap="square" rtlCol="0">
            <a:spAutoFit/>
          </a:bodyPr>
          <a:lstStyle/>
          <a:p>
            <a:r>
              <a:rPr lang="zh-CN" altLang="en-US" sz="2000"/>
              <a:t>一个 </a:t>
            </a:r>
            <a:r>
              <a:rPr lang="en-US" altLang="zh-CN" sz="2000"/>
              <a:t>set_flag </a:t>
            </a:r>
            <a:r>
              <a:rPr lang="zh-CN" altLang="en-US" sz="2000"/>
              <a:t>事件 </a:t>
            </a:r>
            <a:r>
              <a:rPr lang="en-US" altLang="zh-CN" sz="2000"/>
              <a:t>Eu,n </a:t>
            </a:r>
            <a:r>
              <a:rPr lang="zh-CN" altLang="en-US" sz="2000"/>
              <a:t>一定存在一个对应的 </a:t>
            </a:r>
            <a:r>
              <a:rPr lang="en-US" altLang="zh-CN" sz="2000"/>
              <a:t>wait_flag </a:t>
            </a:r>
            <a:r>
              <a:rPr lang="zh-CN" altLang="en-US" sz="2000"/>
              <a:t>操作 </a:t>
            </a:r>
            <a:r>
              <a:rPr lang="en-US" altLang="zh-CN" sz="2000"/>
              <a:t>Eu′ ,n′</a:t>
            </a:r>
            <a:r>
              <a:rPr lang="zh-CN" altLang="en-US" sz="2000"/>
              <a:t>，且 </a:t>
            </a:r>
            <a:r>
              <a:rPr lang="en-US" altLang="zh-CN" sz="2000"/>
              <a:t>Eu,n = Eu′ ,n′</a:t>
            </a:r>
            <a:r>
              <a:rPr lang="zh-CN" altLang="en-US" sz="2000"/>
              <a:t>。 数组 </a:t>
            </a:r>
            <a:r>
              <a:rPr lang="en-US" altLang="zh-CN" sz="2000"/>
              <a:t>S </a:t>
            </a:r>
            <a:r>
              <a:rPr lang="zh-CN" altLang="en-US" sz="2000"/>
              <a:t>和 </a:t>
            </a:r>
            <a:r>
              <a:rPr lang="en-US" altLang="zh-CN" sz="2000"/>
              <a:t>W </a:t>
            </a:r>
            <a:r>
              <a:rPr lang="zh-CN" altLang="en-US" sz="2000"/>
              <a:t>用来确定 </a:t>
            </a:r>
            <a:r>
              <a:rPr lang="en-US" altLang="zh-CN" sz="2000"/>
              <a:t>set </a:t>
            </a:r>
            <a:r>
              <a:rPr lang="zh-CN" altLang="en-US" sz="2000"/>
              <a:t>和 </a:t>
            </a:r>
            <a:r>
              <a:rPr lang="en-US" altLang="zh-CN" sz="2000"/>
              <a:t>wait </a:t>
            </a:r>
            <a:r>
              <a:rPr lang="zh-CN" altLang="en-US" sz="2000"/>
              <a:t>操作对</a:t>
            </a:r>
            <a:endParaRPr lang="en-US" altLang="zh-CN" sz="2000"/>
          </a:p>
        </p:txBody>
      </p:sp>
      <p:pic>
        <p:nvPicPr>
          <p:cNvPr id="11" name="图片 10">
            <a:extLst>
              <a:ext uri="{FF2B5EF4-FFF2-40B4-BE49-F238E27FC236}">
                <a16:creationId xmlns:a16="http://schemas.microsoft.com/office/drawing/2014/main" id="{DCC23A09-7321-32B7-DE00-62A82331A931}"/>
              </a:ext>
            </a:extLst>
          </p:cNvPr>
          <p:cNvPicPr>
            <a:picLocks noChangeAspect="1"/>
          </p:cNvPicPr>
          <p:nvPr/>
        </p:nvPicPr>
        <p:blipFill>
          <a:blip r:embed="rId5"/>
          <a:stretch>
            <a:fillRect/>
          </a:stretch>
        </p:blipFill>
        <p:spPr>
          <a:xfrm>
            <a:off x="673768" y="5361258"/>
            <a:ext cx="4773513" cy="828790"/>
          </a:xfrm>
          <a:prstGeom prst="rect">
            <a:avLst/>
          </a:prstGeom>
        </p:spPr>
      </p:pic>
      <p:sp>
        <p:nvSpPr>
          <p:cNvPr id="12" name="箭头: 右 11">
            <a:extLst>
              <a:ext uri="{FF2B5EF4-FFF2-40B4-BE49-F238E27FC236}">
                <a16:creationId xmlns:a16="http://schemas.microsoft.com/office/drawing/2014/main" id="{243D918C-0763-5630-4C43-AE19AB49B722}"/>
              </a:ext>
            </a:extLst>
          </p:cNvPr>
          <p:cNvSpPr/>
          <p:nvPr/>
        </p:nvSpPr>
        <p:spPr>
          <a:xfrm>
            <a:off x="5573027" y="5640404"/>
            <a:ext cx="522973" cy="279133"/>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id="{DA3B395F-6B57-5E4D-49CF-20DEA88FB6BA}"/>
              </a:ext>
            </a:extLst>
          </p:cNvPr>
          <p:cNvPicPr>
            <a:picLocks noChangeAspect="1"/>
          </p:cNvPicPr>
          <p:nvPr/>
        </p:nvPicPr>
        <p:blipFill>
          <a:blip r:embed="rId6"/>
          <a:stretch>
            <a:fillRect/>
          </a:stretch>
        </p:blipFill>
        <p:spPr>
          <a:xfrm>
            <a:off x="6448926" y="5444980"/>
            <a:ext cx="4504623" cy="646082"/>
          </a:xfrm>
          <a:prstGeom prst="rect">
            <a:avLst/>
          </a:prstGeom>
        </p:spPr>
      </p:pic>
      <p:pic>
        <p:nvPicPr>
          <p:cNvPr id="17" name="图片 16">
            <a:extLst>
              <a:ext uri="{FF2B5EF4-FFF2-40B4-BE49-F238E27FC236}">
                <a16:creationId xmlns:a16="http://schemas.microsoft.com/office/drawing/2014/main" id="{DC549C5D-0B04-CC78-0BE4-580B72DA2E0E}"/>
              </a:ext>
            </a:extLst>
          </p:cNvPr>
          <p:cNvPicPr>
            <a:picLocks noChangeAspect="1"/>
          </p:cNvPicPr>
          <p:nvPr/>
        </p:nvPicPr>
        <p:blipFill>
          <a:blip r:embed="rId7"/>
          <a:stretch>
            <a:fillRect/>
          </a:stretch>
        </p:blipFill>
        <p:spPr>
          <a:xfrm>
            <a:off x="1327820" y="4174080"/>
            <a:ext cx="4877481" cy="352474"/>
          </a:xfrm>
          <a:prstGeom prst="rect">
            <a:avLst/>
          </a:prstGeom>
        </p:spPr>
      </p:pic>
      <p:sp>
        <p:nvSpPr>
          <p:cNvPr id="19" name="文本框 18">
            <a:extLst>
              <a:ext uri="{FF2B5EF4-FFF2-40B4-BE49-F238E27FC236}">
                <a16:creationId xmlns:a16="http://schemas.microsoft.com/office/drawing/2014/main" id="{71DC8D92-AC6C-9DAA-3744-E0AED141F1D9}"/>
              </a:ext>
            </a:extLst>
          </p:cNvPr>
          <p:cNvSpPr txBox="1"/>
          <p:nvPr/>
        </p:nvSpPr>
        <p:spPr>
          <a:xfrm>
            <a:off x="401216" y="6295101"/>
            <a:ext cx="6139542" cy="369332"/>
          </a:xfrm>
          <a:prstGeom prst="rect">
            <a:avLst/>
          </a:prstGeom>
          <a:noFill/>
        </p:spPr>
        <p:txBody>
          <a:bodyPr wrap="square">
            <a:spAutoFit/>
          </a:bodyPr>
          <a:lstStyle/>
          <a:p>
            <a:r>
              <a:rPr lang="en-US" altLang="zh-CN"/>
              <a:t>Index(x, Array)</a:t>
            </a:r>
            <a:r>
              <a:rPr lang="zh-CN" altLang="en-US"/>
              <a:t>，返回</a:t>
            </a:r>
            <a:r>
              <a:rPr lang="en-US" altLang="zh-CN"/>
              <a:t>Array</a:t>
            </a:r>
            <a:r>
              <a:rPr lang="zh-CN" altLang="en-US"/>
              <a:t>中</a:t>
            </a:r>
            <a:r>
              <a:rPr lang="en-US" altLang="zh-CN"/>
              <a:t>x</a:t>
            </a:r>
            <a:r>
              <a:rPr lang="zh-CN" altLang="en-US"/>
              <a:t>的位置</a:t>
            </a:r>
          </a:p>
        </p:txBody>
      </p:sp>
    </p:spTree>
    <p:extLst>
      <p:ext uri="{BB962C8B-B14F-4D97-AF65-F5344CB8AC3E}">
        <p14:creationId xmlns:p14="http://schemas.microsoft.com/office/powerpoint/2010/main" val="224071895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47E452F8-3C02-D9B5-AD01-8E836A578CE0}"/>
              </a:ext>
            </a:extLst>
          </p:cNvPr>
          <p:cNvPicPr>
            <a:picLocks noChangeAspect="1"/>
          </p:cNvPicPr>
          <p:nvPr/>
        </p:nvPicPr>
        <p:blipFill>
          <a:blip r:embed="rId3"/>
          <a:stretch>
            <a:fillRect/>
          </a:stretch>
        </p:blipFill>
        <p:spPr>
          <a:xfrm>
            <a:off x="279918" y="1708999"/>
            <a:ext cx="4271015" cy="3266070"/>
          </a:xfrm>
          <a:prstGeom prst="rect">
            <a:avLst/>
          </a:prstGeom>
        </p:spPr>
      </p:pic>
      <p:sp>
        <p:nvSpPr>
          <p:cNvPr id="4" name="标题 3"/>
          <p:cNvSpPr>
            <a:spLocks noGrp="1"/>
          </p:cNvSpPr>
          <p:nvPr>
            <p:ph type="title"/>
          </p:nvPr>
        </p:nvSpPr>
        <p:spPr/>
        <p:txBody>
          <a:bodyPr/>
          <a:lstStyle/>
          <a:p>
            <a:r>
              <a:rPr lang="en-US" altLang="zh-CN"/>
              <a:t>Modeling DaVinci</a:t>
            </a:r>
            <a:endParaRPr lang="zh-CN" altLang="en-US" dirty="0"/>
          </a:p>
        </p:txBody>
      </p:sp>
      <p:pic>
        <p:nvPicPr>
          <p:cNvPr id="9" name="图片 8">
            <a:extLst>
              <a:ext uri="{FF2B5EF4-FFF2-40B4-BE49-F238E27FC236}">
                <a16:creationId xmlns:a16="http://schemas.microsoft.com/office/drawing/2014/main" id="{AD94F30F-48B3-BDED-D9C6-0A0741D680BB}"/>
              </a:ext>
            </a:extLst>
          </p:cNvPr>
          <p:cNvPicPr>
            <a:picLocks noChangeAspect="1"/>
          </p:cNvPicPr>
          <p:nvPr/>
        </p:nvPicPr>
        <p:blipFill>
          <a:blip r:embed="rId4"/>
          <a:stretch>
            <a:fillRect/>
          </a:stretch>
        </p:blipFill>
        <p:spPr>
          <a:xfrm>
            <a:off x="3843618" y="2128601"/>
            <a:ext cx="8357713" cy="3266069"/>
          </a:xfrm>
          <a:prstGeom prst="rect">
            <a:avLst/>
          </a:prstGeom>
        </p:spPr>
      </p:pic>
    </p:spTree>
    <p:extLst>
      <p:ext uri="{BB962C8B-B14F-4D97-AF65-F5344CB8AC3E}">
        <p14:creationId xmlns:p14="http://schemas.microsoft.com/office/powerpoint/2010/main" val="11062016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Modeling DaVinci</a:t>
            </a:r>
            <a:endParaRPr lang="zh-CN" altLang="en-US" dirty="0"/>
          </a:p>
        </p:txBody>
      </p:sp>
      <p:sp>
        <p:nvSpPr>
          <p:cNvPr id="2" name="文本框 1">
            <a:extLst>
              <a:ext uri="{FF2B5EF4-FFF2-40B4-BE49-F238E27FC236}">
                <a16:creationId xmlns:a16="http://schemas.microsoft.com/office/drawing/2014/main" id="{11EA8A05-5C90-F043-65B5-7697DB3E7123}"/>
              </a:ext>
            </a:extLst>
          </p:cNvPr>
          <p:cNvSpPr txBox="1"/>
          <p:nvPr/>
        </p:nvSpPr>
        <p:spPr>
          <a:xfrm>
            <a:off x="336883" y="1067552"/>
            <a:ext cx="3052439" cy="400110"/>
          </a:xfrm>
          <a:prstGeom prst="rect">
            <a:avLst/>
          </a:prstGeom>
          <a:noFill/>
        </p:spPr>
        <p:txBody>
          <a:bodyPr wrap="none" rtlCol="0">
            <a:spAutoFit/>
          </a:bodyPr>
          <a:lstStyle/>
          <a:p>
            <a:r>
              <a:rPr lang="zh-CN" altLang="en-US" sz="2000"/>
              <a:t>争用状态改变时带宽更新</a:t>
            </a:r>
          </a:p>
        </p:txBody>
      </p:sp>
      <p:pic>
        <p:nvPicPr>
          <p:cNvPr id="5" name="图片 4">
            <a:extLst>
              <a:ext uri="{FF2B5EF4-FFF2-40B4-BE49-F238E27FC236}">
                <a16:creationId xmlns:a16="http://schemas.microsoft.com/office/drawing/2014/main" id="{2E1382AD-867F-AF0E-DA6D-AE5D79F9915B}"/>
              </a:ext>
            </a:extLst>
          </p:cNvPr>
          <p:cNvPicPr>
            <a:picLocks noChangeAspect="1"/>
          </p:cNvPicPr>
          <p:nvPr/>
        </p:nvPicPr>
        <p:blipFill>
          <a:blip r:embed="rId3"/>
          <a:stretch>
            <a:fillRect/>
          </a:stretch>
        </p:blipFill>
        <p:spPr>
          <a:xfrm>
            <a:off x="820358" y="1580949"/>
            <a:ext cx="9807241" cy="3222820"/>
          </a:xfrm>
          <a:prstGeom prst="rect">
            <a:avLst/>
          </a:prstGeom>
        </p:spPr>
      </p:pic>
      <p:pic>
        <p:nvPicPr>
          <p:cNvPr id="7" name="图片 6">
            <a:extLst>
              <a:ext uri="{FF2B5EF4-FFF2-40B4-BE49-F238E27FC236}">
                <a16:creationId xmlns:a16="http://schemas.microsoft.com/office/drawing/2014/main" id="{59FD0408-2DC7-E70B-E864-663302993124}"/>
              </a:ext>
            </a:extLst>
          </p:cNvPr>
          <p:cNvPicPr>
            <a:picLocks noChangeAspect="1"/>
          </p:cNvPicPr>
          <p:nvPr/>
        </p:nvPicPr>
        <p:blipFill>
          <a:blip r:embed="rId4"/>
          <a:stretch>
            <a:fillRect/>
          </a:stretch>
        </p:blipFill>
        <p:spPr>
          <a:xfrm>
            <a:off x="1625360" y="4790183"/>
            <a:ext cx="3743847" cy="1000265"/>
          </a:xfrm>
          <a:prstGeom prst="rect">
            <a:avLst/>
          </a:prstGeom>
        </p:spPr>
      </p:pic>
      <p:pic>
        <p:nvPicPr>
          <p:cNvPr id="10" name="图片 9">
            <a:extLst>
              <a:ext uri="{FF2B5EF4-FFF2-40B4-BE49-F238E27FC236}">
                <a16:creationId xmlns:a16="http://schemas.microsoft.com/office/drawing/2014/main" id="{EE6ABBA2-2183-C279-D99E-6CBE9920D6CC}"/>
              </a:ext>
            </a:extLst>
          </p:cNvPr>
          <p:cNvPicPr>
            <a:picLocks noChangeAspect="1"/>
          </p:cNvPicPr>
          <p:nvPr/>
        </p:nvPicPr>
        <p:blipFill>
          <a:blip r:embed="rId5"/>
          <a:stretch>
            <a:fillRect/>
          </a:stretch>
        </p:blipFill>
        <p:spPr>
          <a:xfrm>
            <a:off x="6096000" y="4967589"/>
            <a:ext cx="3391373" cy="657317"/>
          </a:xfrm>
          <a:prstGeom prst="rect">
            <a:avLst/>
          </a:prstGeom>
        </p:spPr>
      </p:pic>
    </p:spTree>
    <p:extLst>
      <p:ext uri="{BB962C8B-B14F-4D97-AF65-F5344CB8AC3E}">
        <p14:creationId xmlns:p14="http://schemas.microsoft.com/office/powerpoint/2010/main" val="20654960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Modeling DaVinci</a:t>
            </a:r>
            <a:endParaRPr lang="zh-CN" altLang="en-US" dirty="0"/>
          </a:p>
        </p:txBody>
      </p:sp>
      <p:sp>
        <p:nvSpPr>
          <p:cNvPr id="2" name="文本框 1">
            <a:extLst>
              <a:ext uri="{FF2B5EF4-FFF2-40B4-BE49-F238E27FC236}">
                <a16:creationId xmlns:a16="http://schemas.microsoft.com/office/drawing/2014/main" id="{11EA8A05-5C90-F043-65B5-7697DB3E7123}"/>
              </a:ext>
            </a:extLst>
          </p:cNvPr>
          <p:cNvSpPr txBox="1"/>
          <p:nvPr/>
        </p:nvSpPr>
        <p:spPr>
          <a:xfrm>
            <a:off x="336883" y="1067552"/>
            <a:ext cx="2492990" cy="400110"/>
          </a:xfrm>
          <a:prstGeom prst="rect">
            <a:avLst/>
          </a:prstGeom>
          <a:noFill/>
        </p:spPr>
        <p:txBody>
          <a:bodyPr wrap="none" rtlCol="0">
            <a:spAutoFit/>
          </a:bodyPr>
          <a:lstStyle/>
          <a:p>
            <a:r>
              <a:rPr lang="zh-CN" altLang="en-US" sz="2000"/>
              <a:t>多核执行时性能建模</a:t>
            </a:r>
          </a:p>
        </p:txBody>
      </p:sp>
      <p:sp>
        <p:nvSpPr>
          <p:cNvPr id="8" name="文本框 7">
            <a:extLst>
              <a:ext uri="{FF2B5EF4-FFF2-40B4-BE49-F238E27FC236}">
                <a16:creationId xmlns:a16="http://schemas.microsoft.com/office/drawing/2014/main" id="{ED1E0E73-B5D8-1323-8E52-187168E7FBA0}"/>
              </a:ext>
            </a:extLst>
          </p:cNvPr>
          <p:cNvSpPr txBox="1"/>
          <p:nvPr/>
        </p:nvSpPr>
        <p:spPr>
          <a:xfrm>
            <a:off x="336883" y="1739272"/>
            <a:ext cx="9251251" cy="1015663"/>
          </a:xfrm>
          <a:prstGeom prst="rect">
            <a:avLst/>
          </a:prstGeom>
          <a:noFill/>
        </p:spPr>
        <p:txBody>
          <a:bodyPr wrap="none" rtlCol="0">
            <a:spAutoFit/>
          </a:bodyPr>
          <a:lstStyle/>
          <a:p>
            <a:r>
              <a:rPr lang="zh-CN" altLang="en-US" sz="2000"/>
              <a:t>根据</a:t>
            </a:r>
            <a:r>
              <a:rPr lang="en-US" altLang="zh-CN" sz="2000"/>
              <a:t>benchmark</a:t>
            </a:r>
            <a:r>
              <a:rPr lang="zh-CN" altLang="en-US" sz="2000"/>
              <a:t>的结果，硬件单元分为两类：</a:t>
            </a:r>
            <a:endParaRPr lang="en-US" altLang="zh-CN" sz="2000"/>
          </a:p>
          <a:p>
            <a:pPr marL="342900" indent="-342900">
              <a:buFont typeface="Arial" panose="020B0604020202020204" pitchFamily="34" charset="0"/>
              <a:buChar char="•"/>
            </a:pPr>
            <a:r>
              <a:rPr lang="zh-CN" altLang="en-US" sz="2000"/>
              <a:t>依赖独立的核心内部的资源，在多核执行时带宽保持不变，总带宽成比例增加</a:t>
            </a:r>
            <a:endParaRPr lang="en-US" altLang="zh-CN" sz="2000"/>
          </a:p>
          <a:p>
            <a:pPr marL="342900" indent="-342900">
              <a:buFont typeface="Arial" panose="020B0604020202020204" pitchFamily="34" charset="0"/>
              <a:buChar char="•"/>
            </a:pPr>
            <a:r>
              <a:rPr lang="zh-CN" altLang="en-US" sz="2000"/>
              <a:t>依赖互连总线并导致争用，多核执行时共享总带宽</a:t>
            </a:r>
            <a:endParaRPr lang="en-US" altLang="zh-CN" sz="2000"/>
          </a:p>
        </p:txBody>
      </p:sp>
      <p:pic>
        <p:nvPicPr>
          <p:cNvPr id="11" name="图片 10">
            <a:extLst>
              <a:ext uri="{FF2B5EF4-FFF2-40B4-BE49-F238E27FC236}">
                <a16:creationId xmlns:a16="http://schemas.microsoft.com/office/drawing/2014/main" id="{0707F3C6-1FAE-E2D8-611C-7613136BF2A2}"/>
              </a:ext>
            </a:extLst>
          </p:cNvPr>
          <p:cNvPicPr>
            <a:picLocks noChangeAspect="1"/>
          </p:cNvPicPr>
          <p:nvPr/>
        </p:nvPicPr>
        <p:blipFill>
          <a:blip r:embed="rId3"/>
          <a:stretch>
            <a:fillRect/>
          </a:stretch>
        </p:blipFill>
        <p:spPr>
          <a:xfrm>
            <a:off x="1773455" y="3131636"/>
            <a:ext cx="5572903" cy="781159"/>
          </a:xfrm>
          <a:prstGeom prst="rect">
            <a:avLst/>
          </a:prstGeom>
        </p:spPr>
      </p:pic>
      <p:pic>
        <p:nvPicPr>
          <p:cNvPr id="13" name="图片 12">
            <a:extLst>
              <a:ext uri="{FF2B5EF4-FFF2-40B4-BE49-F238E27FC236}">
                <a16:creationId xmlns:a16="http://schemas.microsoft.com/office/drawing/2014/main" id="{33E176F8-7710-051F-DF20-F2B408656D8E}"/>
              </a:ext>
            </a:extLst>
          </p:cNvPr>
          <p:cNvPicPr>
            <a:picLocks noChangeAspect="1"/>
          </p:cNvPicPr>
          <p:nvPr/>
        </p:nvPicPr>
        <p:blipFill>
          <a:blip r:embed="rId4"/>
          <a:stretch>
            <a:fillRect/>
          </a:stretch>
        </p:blipFill>
        <p:spPr>
          <a:xfrm>
            <a:off x="1773455" y="4289496"/>
            <a:ext cx="4782217" cy="962159"/>
          </a:xfrm>
          <a:prstGeom prst="rect">
            <a:avLst/>
          </a:prstGeom>
        </p:spPr>
      </p:pic>
    </p:spTree>
    <p:extLst>
      <p:ext uri="{BB962C8B-B14F-4D97-AF65-F5344CB8AC3E}">
        <p14:creationId xmlns:p14="http://schemas.microsoft.com/office/powerpoint/2010/main" val="27089893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Modeling DaVinci</a:t>
            </a:r>
            <a:endParaRPr lang="zh-CN" altLang="en-US" dirty="0"/>
          </a:p>
        </p:txBody>
      </p:sp>
      <p:sp>
        <p:nvSpPr>
          <p:cNvPr id="2" name="文本框 1">
            <a:extLst>
              <a:ext uri="{FF2B5EF4-FFF2-40B4-BE49-F238E27FC236}">
                <a16:creationId xmlns:a16="http://schemas.microsoft.com/office/drawing/2014/main" id="{11EA8A05-5C90-F043-65B5-7697DB3E7123}"/>
              </a:ext>
            </a:extLst>
          </p:cNvPr>
          <p:cNvSpPr txBox="1"/>
          <p:nvPr/>
        </p:nvSpPr>
        <p:spPr>
          <a:xfrm>
            <a:off x="336883" y="1067552"/>
            <a:ext cx="5827236" cy="400110"/>
          </a:xfrm>
          <a:prstGeom prst="rect">
            <a:avLst/>
          </a:prstGeom>
          <a:noFill/>
        </p:spPr>
        <p:txBody>
          <a:bodyPr wrap="none" rtlCol="0">
            <a:spAutoFit/>
          </a:bodyPr>
          <a:lstStyle/>
          <a:p>
            <a:r>
              <a:rPr lang="zh-CN" altLang="en-US" sz="2000"/>
              <a:t>多核执行时性能建模（第一类，只依赖核内资源）</a:t>
            </a:r>
          </a:p>
        </p:txBody>
      </p:sp>
      <p:pic>
        <p:nvPicPr>
          <p:cNvPr id="14" name="图片 13">
            <a:extLst>
              <a:ext uri="{FF2B5EF4-FFF2-40B4-BE49-F238E27FC236}">
                <a16:creationId xmlns:a16="http://schemas.microsoft.com/office/drawing/2014/main" id="{8E8ABAC2-1099-3E73-197D-D59197201A04}"/>
              </a:ext>
            </a:extLst>
          </p:cNvPr>
          <p:cNvPicPr>
            <a:picLocks noChangeAspect="1"/>
          </p:cNvPicPr>
          <p:nvPr/>
        </p:nvPicPr>
        <p:blipFill>
          <a:blip r:embed="rId3"/>
          <a:stretch>
            <a:fillRect/>
          </a:stretch>
        </p:blipFill>
        <p:spPr>
          <a:xfrm>
            <a:off x="7280338" y="1656906"/>
            <a:ext cx="3604606" cy="2261951"/>
          </a:xfrm>
          <a:prstGeom prst="rect">
            <a:avLst/>
          </a:prstGeom>
        </p:spPr>
      </p:pic>
      <p:pic>
        <p:nvPicPr>
          <p:cNvPr id="16" name="图片 15">
            <a:extLst>
              <a:ext uri="{FF2B5EF4-FFF2-40B4-BE49-F238E27FC236}">
                <a16:creationId xmlns:a16="http://schemas.microsoft.com/office/drawing/2014/main" id="{0F55BAB5-C5FD-9936-EC57-8154892FEBB9}"/>
              </a:ext>
            </a:extLst>
          </p:cNvPr>
          <p:cNvPicPr>
            <a:picLocks noChangeAspect="1"/>
          </p:cNvPicPr>
          <p:nvPr/>
        </p:nvPicPr>
        <p:blipFill>
          <a:blip r:embed="rId4"/>
          <a:stretch>
            <a:fillRect/>
          </a:stretch>
        </p:blipFill>
        <p:spPr>
          <a:xfrm>
            <a:off x="868662" y="2277941"/>
            <a:ext cx="3477110" cy="704948"/>
          </a:xfrm>
          <a:prstGeom prst="rect">
            <a:avLst/>
          </a:prstGeom>
        </p:spPr>
      </p:pic>
      <p:pic>
        <p:nvPicPr>
          <p:cNvPr id="18" name="图片 17">
            <a:extLst>
              <a:ext uri="{FF2B5EF4-FFF2-40B4-BE49-F238E27FC236}">
                <a16:creationId xmlns:a16="http://schemas.microsoft.com/office/drawing/2014/main" id="{878F5095-7E55-A91E-0685-67030952D4DA}"/>
              </a:ext>
            </a:extLst>
          </p:cNvPr>
          <p:cNvPicPr>
            <a:picLocks noChangeAspect="1"/>
          </p:cNvPicPr>
          <p:nvPr/>
        </p:nvPicPr>
        <p:blipFill>
          <a:blip r:embed="rId5"/>
          <a:stretch>
            <a:fillRect/>
          </a:stretch>
        </p:blipFill>
        <p:spPr>
          <a:xfrm>
            <a:off x="336883" y="3223340"/>
            <a:ext cx="6649378" cy="2057687"/>
          </a:xfrm>
          <a:prstGeom prst="rect">
            <a:avLst/>
          </a:prstGeom>
        </p:spPr>
      </p:pic>
    </p:spTree>
    <p:extLst>
      <p:ext uri="{BB962C8B-B14F-4D97-AF65-F5344CB8AC3E}">
        <p14:creationId xmlns:p14="http://schemas.microsoft.com/office/powerpoint/2010/main" val="41155190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Modeling DaVinci</a:t>
            </a:r>
            <a:endParaRPr lang="zh-CN" altLang="en-US" dirty="0"/>
          </a:p>
        </p:txBody>
      </p:sp>
      <p:sp>
        <p:nvSpPr>
          <p:cNvPr id="2" name="文本框 1">
            <a:extLst>
              <a:ext uri="{FF2B5EF4-FFF2-40B4-BE49-F238E27FC236}">
                <a16:creationId xmlns:a16="http://schemas.microsoft.com/office/drawing/2014/main" id="{11EA8A05-5C90-F043-65B5-7697DB3E7123}"/>
              </a:ext>
            </a:extLst>
          </p:cNvPr>
          <p:cNvSpPr txBox="1"/>
          <p:nvPr/>
        </p:nvSpPr>
        <p:spPr>
          <a:xfrm>
            <a:off x="336883" y="1067552"/>
            <a:ext cx="5827236" cy="400110"/>
          </a:xfrm>
          <a:prstGeom prst="rect">
            <a:avLst/>
          </a:prstGeom>
          <a:noFill/>
        </p:spPr>
        <p:txBody>
          <a:bodyPr wrap="none" rtlCol="0">
            <a:spAutoFit/>
          </a:bodyPr>
          <a:lstStyle/>
          <a:p>
            <a:r>
              <a:rPr lang="zh-CN" altLang="en-US" sz="2000"/>
              <a:t>多核执行时性能建模（第一类，只依赖核内资源）</a:t>
            </a:r>
          </a:p>
        </p:txBody>
      </p:sp>
      <p:pic>
        <p:nvPicPr>
          <p:cNvPr id="5" name="图片 4">
            <a:extLst>
              <a:ext uri="{FF2B5EF4-FFF2-40B4-BE49-F238E27FC236}">
                <a16:creationId xmlns:a16="http://schemas.microsoft.com/office/drawing/2014/main" id="{DDF1A1B0-7E65-A846-E1D2-E9A8B0178215}"/>
              </a:ext>
            </a:extLst>
          </p:cNvPr>
          <p:cNvPicPr>
            <a:picLocks noChangeAspect="1"/>
          </p:cNvPicPr>
          <p:nvPr/>
        </p:nvPicPr>
        <p:blipFill>
          <a:blip r:embed="rId3"/>
          <a:stretch>
            <a:fillRect/>
          </a:stretch>
        </p:blipFill>
        <p:spPr>
          <a:xfrm>
            <a:off x="7588499" y="1534084"/>
            <a:ext cx="3959442" cy="2832644"/>
          </a:xfrm>
          <a:prstGeom prst="rect">
            <a:avLst/>
          </a:prstGeom>
        </p:spPr>
      </p:pic>
      <p:pic>
        <p:nvPicPr>
          <p:cNvPr id="7" name="图片 6">
            <a:extLst>
              <a:ext uri="{FF2B5EF4-FFF2-40B4-BE49-F238E27FC236}">
                <a16:creationId xmlns:a16="http://schemas.microsoft.com/office/drawing/2014/main" id="{F18DA332-1A55-D745-9E07-3051301218C8}"/>
              </a:ext>
            </a:extLst>
          </p:cNvPr>
          <p:cNvPicPr>
            <a:picLocks noChangeAspect="1"/>
          </p:cNvPicPr>
          <p:nvPr/>
        </p:nvPicPr>
        <p:blipFill>
          <a:blip r:embed="rId4"/>
          <a:stretch>
            <a:fillRect/>
          </a:stretch>
        </p:blipFill>
        <p:spPr>
          <a:xfrm>
            <a:off x="1041814" y="1980472"/>
            <a:ext cx="2886478" cy="676369"/>
          </a:xfrm>
          <a:prstGeom prst="rect">
            <a:avLst/>
          </a:prstGeom>
        </p:spPr>
      </p:pic>
      <p:pic>
        <p:nvPicPr>
          <p:cNvPr id="9" name="图片 8">
            <a:extLst>
              <a:ext uri="{FF2B5EF4-FFF2-40B4-BE49-F238E27FC236}">
                <a16:creationId xmlns:a16="http://schemas.microsoft.com/office/drawing/2014/main" id="{1CBA2457-0D63-CFFF-CE2D-66689EC468EC}"/>
              </a:ext>
            </a:extLst>
          </p:cNvPr>
          <p:cNvPicPr>
            <a:picLocks noChangeAspect="1"/>
          </p:cNvPicPr>
          <p:nvPr/>
        </p:nvPicPr>
        <p:blipFill>
          <a:blip r:embed="rId5"/>
          <a:stretch>
            <a:fillRect/>
          </a:stretch>
        </p:blipFill>
        <p:spPr>
          <a:xfrm>
            <a:off x="644059" y="3169651"/>
            <a:ext cx="5039428" cy="1867161"/>
          </a:xfrm>
          <a:prstGeom prst="rect">
            <a:avLst/>
          </a:prstGeom>
        </p:spPr>
      </p:pic>
    </p:spTree>
    <p:extLst>
      <p:ext uri="{BB962C8B-B14F-4D97-AF65-F5344CB8AC3E}">
        <p14:creationId xmlns:p14="http://schemas.microsoft.com/office/powerpoint/2010/main" val="10764785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Modeling DaVinci</a:t>
            </a:r>
            <a:endParaRPr lang="zh-CN" altLang="en-US" dirty="0"/>
          </a:p>
        </p:txBody>
      </p:sp>
      <p:sp>
        <p:nvSpPr>
          <p:cNvPr id="2" name="文本框 1">
            <a:extLst>
              <a:ext uri="{FF2B5EF4-FFF2-40B4-BE49-F238E27FC236}">
                <a16:creationId xmlns:a16="http://schemas.microsoft.com/office/drawing/2014/main" id="{11EA8A05-5C90-F043-65B5-7697DB3E7123}"/>
              </a:ext>
            </a:extLst>
          </p:cNvPr>
          <p:cNvSpPr txBox="1"/>
          <p:nvPr/>
        </p:nvSpPr>
        <p:spPr>
          <a:xfrm>
            <a:off x="336883" y="1067552"/>
            <a:ext cx="6083717" cy="400110"/>
          </a:xfrm>
          <a:prstGeom prst="rect">
            <a:avLst/>
          </a:prstGeom>
          <a:noFill/>
        </p:spPr>
        <p:txBody>
          <a:bodyPr wrap="none" rtlCol="0">
            <a:spAutoFit/>
          </a:bodyPr>
          <a:lstStyle/>
          <a:p>
            <a:r>
              <a:rPr lang="zh-CN" altLang="en-US" sz="2000"/>
              <a:t>多核执行时性能建模（第二类，多核执行发生争用）</a:t>
            </a:r>
          </a:p>
        </p:txBody>
      </p:sp>
      <p:pic>
        <p:nvPicPr>
          <p:cNvPr id="6" name="图片 5">
            <a:extLst>
              <a:ext uri="{FF2B5EF4-FFF2-40B4-BE49-F238E27FC236}">
                <a16:creationId xmlns:a16="http://schemas.microsoft.com/office/drawing/2014/main" id="{6D4AFED6-B65E-598A-40AF-30485ED1AE8F}"/>
              </a:ext>
            </a:extLst>
          </p:cNvPr>
          <p:cNvPicPr>
            <a:picLocks noChangeAspect="1"/>
          </p:cNvPicPr>
          <p:nvPr/>
        </p:nvPicPr>
        <p:blipFill>
          <a:blip r:embed="rId3"/>
          <a:stretch>
            <a:fillRect/>
          </a:stretch>
        </p:blipFill>
        <p:spPr>
          <a:xfrm>
            <a:off x="421724" y="2132767"/>
            <a:ext cx="6401693" cy="2200582"/>
          </a:xfrm>
          <a:prstGeom prst="rect">
            <a:avLst/>
          </a:prstGeom>
        </p:spPr>
      </p:pic>
      <p:pic>
        <p:nvPicPr>
          <p:cNvPr id="3" name="图片 2">
            <a:extLst>
              <a:ext uri="{FF2B5EF4-FFF2-40B4-BE49-F238E27FC236}">
                <a16:creationId xmlns:a16="http://schemas.microsoft.com/office/drawing/2014/main" id="{3586E29B-B14C-4F50-1C8C-D67D8A76FCB2}"/>
              </a:ext>
            </a:extLst>
          </p:cNvPr>
          <p:cNvPicPr>
            <a:picLocks noChangeAspect="1"/>
          </p:cNvPicPr>
          <p:nvPr/>
        </p:nvPicPr>
        <p:blipFill>
          <a:blip r:embed="rId4"/>
          <a:stretch>
            <a:fillRect/>
          </a:stretch>
        </p:blipFill>
        <p:spPr>
          <a:xfrm>
            <a:off x="7563143" y="1067552"/>
            <a:ext cx="3604606" cy="2261951"/>
          </a:xfrm>
          <a:prstGeom prst="rect">
            <a:avLst/>
          </a:prstGeom>
        </p:spPr>
      </p:pic>
      <p:pic>
        <p:nvPicPr>
          <p:cNvPr id="5" name="图片 4">
            <a:extLst>
              <a:ext uri="{FF2B5EF4-FFF2-40B4-BE49-F238E27FC236}">
                <a16:creationId xmlns:a16="http://schemas.microsoft.com/office/drawing/2014/main" id="{FBC85045-2B9C-0106-167B-A8D0CC0D0F39}"/>
              </a:ext>
            </a:extLst>
          </p:cNvPr>
          <p:cNvPicPr>
            <a:picLocks noChangeAspect="1"/>
          </p:cNvPicPr>
          <p:nvPr/>
        </p:nvPicPr>
        <p:blipFill>
          <a:blip r:embed="rId5"/>
          <a:stretch>
            <a:fillRect/>
          </a:stretch>
        </p:blipFill>
        <p:spPr>
          <a:xfrm>
            <a:off x="7208307" y="3658162"/>
            <a:ext cx="3959442" cy="2832644"/>
          </a:xfrm>
          <a:prstGeom prst="rect">
            <a:avLst/>
          </a:prstGeom>
        </p:spPr>
      </p:pic>
    </p:spTree>
    <p:extLst>
      <p:ext uri="{BB962C8B-B14F-4D97-AF65-F5344CB8AC3E}">
        <p14:creationId xmlns:p14="http://schemas.microsoft.com/office/powerpoint/2010/main" val="38603002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Modeling DaVinci</a:t>
            </a:r>
            <a:endParaRPr lang="zh-CN" altLang="en-US" dirty="0"/>
          </a:p>
        </p:txBody>
      </p:sp>
      <p:sp>
        <p:nvSpPr>
          <p:cNvPr id="2" name="文本框 1">
            <a:extLst>
              <a:ext uri="{FF2B5EF4-FFF2-40B4-BE49-F238E27FC236}">
                <a16:creationId xmlns:a16="http://schemas.microsoft.com/office/drawing/2014/main" id="{11EA8A05-5C90-F043-65B5-7697DB3E7123}"/>
              </a:ext>
            </a:extLst>
          </p:cNvPr>
          <p:cNvSpPr txBox="1"/>
          <p:nvPr/>
        </p:nvSpPr>
        <p:spPr>
          <a:xfrm>
            <a:off x="336883" y="1067552"/>
            <a:ext cx="2492990" cy="400110"/>
          </a:xfrm>
          <a:prstGeom prst="rect">
            <a:avLst/>
          </a:prstGeom>
          <a:noFill/>
        </p:spPr>
        <p:txBody>
          <a:bodyPr wrap="none" rtlCol="0">
            <a:spAutoFit/>
          </a:bodyPr>
          <a:lstStyle/>
          <a:p>
            <a:r>
              <a:rPr lang="zh-CN" altLang="en-US" sz="2000"/>
              <a:t>多核执行时性能建模</a:t>
            </a:r>
          </a:p>
        </p:txBody>
      </p:sp>
      <p:sp>
        <p:nvSpPr>
          <p:cNvPr id="3" name="文本框 2">
            <a:extLst>
              <a:ext uri="{FF2B5EF4-FFF2-40B4-BE49-F238E27FC236}">
                <a16:creationId xmlns:a16="http://schemas.microsoft.com/office/drawing/2014/main" id="{8C0ED7DA-EB89-2272-630F-1BDFA71F13FD}"/>
              </a:ext>
            </a:extLst>
          </p:cNvPr>
          <p:cNvSpPr txBox="1"/>
          <p:nvPr/>
        </p:nvSpPr>
        <p:spPr>
          <a:xfrm>
            <a:off x="336883" y="2019275"/>
            <a:ext cx="9161482" cy="707886"/>
          </a:xfrm>
          <a:prstGeom prst="rect">
            <a:avLst/>
          </a:prstGeom>
          <a:noFill/>
        </p:spPr>
        <p:txBody>
          <a:bodyPr wrap="none" rtlCol="0">
            <a:spAutoFit/>
          </a:bodyPr>
          <a:lstStyle/>
          <a:p>
            <a:r>
              <a:rPr lang="zh-CN" altLang="en-US" sz="2000"/>
              <a:t>昇腾</a:t>
            </a:r>
            <a:r>
              <a:rPr lang="en-US" altLang="zh-CN" sz="2000"/>
              <a:t>310</a:t>
            </a:r>
            <a:r>
              <a:rPr lang="zh-CN" altLang="en-US" sz="2000"/>
              <a:t>只有两个达芬奇核心</a:t>
            </a:r>
            <a:r>
              <a:rPr lang="en-US" altLang="zh-CN" sz="2000"/>
              <a:t>N=2</a:t>
            </a:r>
            <a:r>
              <a:rPr lang="zh-CN" altLang="en-US" sz="2000"/>
              <a:t>，</a:t>
            </a:r>
            <a:r>
              <a:rPr lang="el-GR" altLang="zh-CN" sz="2000"/>
              <a:t>δ</a:t>
            </a:r>
            <a:r>
              <a:rPr lang="en-US" altLang="zh-CN" sz="2000"/>
              <a:t>t = 61ns</a:t>
            </a:r>
            <a:r>
              <a:rPr lang="zh-CN" altLang="en-US" sz="2000"/>
              <a:t>只占</a:t>
            </a:r>
            <a:r>
              <a:rPr lang="en-US" altLang="zh-CN" sz="2000"/>
              <a:t>kernel</a:t>
            </a:r>
            <a:r>
              <a:rPr lang="zh-CN" altLang="en-US" sz="2000"/>
              <a:t>启动时间的</a:t>
            </a:r>
            <a:r>
              <a:rPr lang="en-US" altLang="zh-CN" sz="2000"/>
              <a:t>2.5%</a:t>
            </a:r>
            <a:r>
              <a:rPr lang="zh-CN" altLang="en-US" sz="2000"/>
              <a:t>可以忽略</a:t>
            </a:r>
            <a:endParaRPr lang="en-US" altLang="zh-CN" sz="2000"/>
          </a:p>
          <a:p>
            <a:r>
              <a:rPr lang="zh-CN" altLang="en-US" sz="2000"/>
              <a:t>所以得到如下计算公式</a:t>
            </a:r>
          </a:p>
        </p:txBody>
      </p:sp>
      <p:pic>
        <p:nvPicPr>
          <p:cNvPr id="9" name="图片 8">
            <a:extLst>
              <a:ext uri="{FF2B5EF4-FFF2-40B4-BE49-F238E27FC236}">
                <a16:creationId xmlns:a16="http://schemas.microsoft.com/office/drawing/2014/main" id="{FB441C5C-64D4-6A13-8AAB-265B6561C365}"/>
              </a:ext>
            </a:extLst>
          </p:cNvPr>
          <p:cNvPicPr>
            <a:picLocks noChangeAspect="1"/>
          </p:cNvPicPr>
          <p:nvPr/>
        </p:nvPicPr>
        <p:blipFill>
          <a:blip r:embed="rId3"/>
          <a:stretch>
            <a:fillRect/>
          </a:stretch>
        </p:blipFill>
        <p:spPr>
          <a:xfrm>
            <a:off x="3072106" y="2939387"/>
            <a:ext cx="4163006" cy="1362265"/>
          </a:xfrm>
          <a:prstGeom prst="rect">
            <a:avLst/>
          </a:prstGeom>
        </p:spPr>
      </p:pic>
      <p:pic>
        <p:nvPicPr>
          <p:cNvPr id="11" name="图片 10">
            <a:extLst>
              <a:ext uri="{FF2B5EF4-FFF2-40B4-BE49-F238E27FC236}">
                <a16:creationId xmlns:a16="http://schemas.microsoft.com/office/drawing/2014/main" id="{F337937D-43DD-5A8A-19E0-440382CCD24B}"/>
              </a:ext>
            </a:extLst>
          </p:cNvPr>
          <p:cNvPicPr>
            <a:picLocks noChangeAspect="1"/>
          </p:cNvPicPr>
          <p:nvPr/>
        </p:nvPicPr>
        <p:blipFill>
          <a:blip r:embed="rId4"/>
          <a:stretch>
            <a:fillRect/>
          </a:stretch>
        </p:blipFill>
        <p:spPr>
          <a:xfrm>
            <a:off x="3247288" y="4301652"/>
            <a:ext cx="3496163" cy="1428949"/>
          </a:xfrm>
          <a:prstGeom prst="rect">
            <a:avLst/>
          </a:prstGeom>
        </p:spPr>
      </p:pic>
      <p:sp>
        <p:nvSpPr>
          <p:cNvPr id="12" name="文本框 11">
            <a:extLst>
              <a:ext uri="{FF2B5EF4-FFF2-40B4-BE49-F238E27FC236}">
                <a16:creationId xmlns:a16="http://schemas.microsoft.com/office/drawing/2014/main" id="{E2AC60CB-F15A-0A21-83CC-0EB532EDE8F6}"/>
              </a:ext>
            </a:extLst>
          </p:cNvPr>
          <p:cNvSpPr txBox="1"/>
          <p:nvPr/>
        </p:nvSpPr>
        <p:spPr>
          <a:xfrm>
            <a:off x="1875766" y="3306767"/>
            <a:ext cx="954107" cy="400110"/>
          </a:xfrm>
          <a:prstGeom prst="rect">
            <a:avLst/>
          </a:prstGeom>
          <a:noFill/>
        </p:spPr>
        <p:txBody>
          <a:bodyPr wrap="none" rtlCol="0">
            <a:spAutoFit/>
          </a:bodyPr>
          <a:lstStyle/>
          <a:p>
            <a:r>
              <a:rPr lang="zh-CN" altLang="en-US" sz="2000"/>
              <a:t>第一类</a:t>
            </a:r>
          </a:p>
        </p:txBody>
      </p:sp>
      <p:sp>
        <p:nvSpPr>
          <p:cNvPr id="13" name="文本框 12">
            <a:extLst>
              <a:ext uri="{FF2B5EF4-FFF2-40B4-BE49-F238E27FC236}">
                <a16:creationId xmlns:a16="http://schemas.microsoft.com/office/drawing/2014/main" id="{BC288C6B-B761-3301-2676-CFB5E12FA789}"/>
              </a:ext>
            </a:extLst>
          </p:cNvPr>
          <p:cNvSpPr txBox="1"/>
          <p:nvPr/>
        </p:nvSpPr>
        <p:spPr>
          <a:xfrm>
            <a:off x="1875766" y="4816071"/>
            <a:ext cx="954107" cy="400110"/>
          </a:xfrm>
          <a:prstGeom prst="rect">
            <a:avLst/>
          </a:prstGeom>
          <a:noFill/>
        </p:spPr>
        <p:txBody>
          <a:bodyPr wrap="none" rtlCol="0">
            <a:spAutoFit/>
          </a:bodyPr>
          <a:lstStyle/>
          <a:p>
            <a:r>
              <a:rPr lang="zh-CN" altLang="en-US" sz="2000"/>
              <a:t>第二类</a:t>
            </a:r>
          </a:p>
        </p:txBody>
      </p:sp>
    </p:spTree>
    <p:extLst>
      <p:ext uri="{BB962C8B-B14F-4D97-AF65-F5344CB8AC3E}">
        <p14:creationId xmlns:p14="http://schemas.microsoft.com/office/powerpoint/2010/main" val="2932191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Evaluation</a:t>
            </a:r>
            <a:endParaRPr lang="zh-CN" altLang="en-US" dirty="0"/>
          </a:p>
        </p:txBody>
      </p:sp>
      <p:pic>
        <p:nvPicPr>
          <p:cNvPr id="6" name="图片 5">
            <a:extLst>
              <a:ext uri="{FF2B5EF4-FFF2-40B4-BE49-F238E27FC236}">
                <a16:creationId xmlns:a16="http://schemas.microsoft.com/office/drawing/2014/main" id="{F5999CF7-2721-09BF-63E9-686F173C60B0}"/>
              </a:ext>
            </a:extLst>
          </p:cNvPr>
          <p:cNvPicPr>
            <a:picLocks noChangeAspect="1"/>
          </p:cNvPicPr>
          <p:nvPr/>
        </p:nvPicPr>
        <p:blipFill>
          <a:blip r:embed="rId3"/>
          <a:stretch>
            <a:fillRect/>
          </a:stretch>
        </p:blipFill>
        <p:spPr>
          <a:xfrm>
            <a:off x="324876" y="1554594"/>
            <a:ext cx="11063330" cy="4463647"/>
          </a:xfrm>
          <a:prstGeom prst="rect">
            <a:avLst/>
          </a:prstGeom>
        </p:spPr>
      </p:pic>
      <p:sp>
        <p:nvSpPr>
          <p:cNvPr id="7" name="文本框 6">
            <a:extLst>
              <a:ext uri="{FF2B5EF4-FFF2-40B4-BE49-F238E27FC236}">
                <a16:creationId xmlns:a16="http://schemas.microsoft.com/office/drawing/2014/main" id="{B46C2C1F-9CC2-E587-EBFD-EE78536CF266}"/>
              </a:ext>
            </a:extLst>
          </p:cNvPr>
          <p:cNvSpPr txBox="1"/>
          <p:nvPr/>
        </p:nvSpPr>
        <p:spPr>
          <a:xfrm>
            <a:off x="970384" y="1119673"/>
            <a:ext cx="3930884" cy="400110"/>
          </a:xfrm>
          <a:prstGeom prst="rect">
            <a:avLst/>
          </a:prstGeom>
          <a:noFill/>
        </p:spPr>
        <p:txBody>
          <a:bodyPr wrap="none" rtlCol="0">
            <a:spAutoFit/>
          </a:bodyPr>
          <a:lstStyle/>
          <a:p>
            <a:r>
              <a:rPr lang="zh-CN" altLang="en-US" sz="2000"/>
              <a:t>用简单的</a:t>
            </a:r>
            <a:r>
              <a:rPr lang="en-US" altLang="zh-CN" sz="2000"/>
              <a:t>kernel</a:t>
            </a:r>
            <a:r>
              <a:rPr lang="zh-CN" altLang="en-US" sz="2000"/>
              <a:t>测试模型的准确性</a:t>
            </a:r>
            <a:endParaRPr lang="en-US" altLang="zh-CN" sz="2000"/>
          </a:p>
        </p:txBody>
      </p:sp>
    </p:spTree>
    <p:extLst>
      <p:ext uri="{BB962C8B-B14F-4D97-AF65-F5344CB8AC3E}">
        <p14:creationId xmlns:p14="http://schemas.microsoft.com/office/powerpoint/2010/main" val="6101371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Evaluation</a:t>
            </a:r>
            <a:endParaRPr lang="zh-CN" altLang="en-US" dirty="0"/>
          </a:p>
        </p:txBody>
      </p:sp>
      <p:pic>
        <p:nvPicPr>
          <p:cNvPr id="6" name="图片 5">
            <a:extLst>
              <a:ext uri="{FF2B5EF4-FFF2-40B4-BE49-F238E27FC236}">
                <a16:creationId xmlns:a16="http://schemas.microsoft.com/office/drawing/2014/main" id="{13DC7117-DC35-D737-8279-F74A3E8FA3DA}"/>
              </a:ext>
            </a:extLst>
          </p:cNvPr>
          <p:cNvPicPr>
            <a:picLocks noChangeAspect="1"/>
          </p:cNvPicPr>
          <p:nvPr/>
        </p:nvPicPr>
        <p:blipFill>
          <a:blip r:embed="rId3"/>
          <a:stretch>
            <a:fillRect/>
          </a:stretch>
        </p:blipFill>
        <p:spPr>
          <a:xfrm>
            <a:off x="3403623" y="1066995"/>
            <a:ext cx="8041928" cy="5688367"/>
          </a:xfrm>
          <a:prstGeom prst="rect">
            <a:avLst/>
          </a:prstGeom>
        </p:spPr>
      </p:pic>
      <p:sp>
        <p:nvSpPr>
          <p:cNvPr id="8" name="文本框 7">
            <a:extLst>
              <a:ext uri="{FF2B5EF4-FFF2-40B4-BE49-F238E27FC236}">
                <a16:creationId xmlns:a16="http://schemas.microsoft.com/office/drawing/2014/main" id="{21BB302A-5B97-EF23-312F-8689DBCA66A1}"/>
              </a:ext>
            </a:extLst>
          </p:cNvPr>
          <p:cNvSpPr txBox="1"/>
          <p:nvPr/>
        </p:nvSpPr>
        <p:spPr>
          <a:xfrm>
            <a:off x="166255" y="1222311"/>
            <a:ext cx="3446777" cy="707886"/>
          </a:xfrm>
          <a:prstGeom prst="rect">
            <a:avLst/>
          </a:prstGeom>
          <a:noFill/>
        </p:spPr>
        <p:txBody>
          <a:bodyPr wrap="none" rtlCol="0">
            <a:spAutoFit/>
          </a:bodyPr>
          <a:lstStyle/>
          <a:p>
            <a:r>
              <a:rPr lang="zh-CN" altLang="en-US" sz="2000"/>
              <a:t>辅助调优矩阵乘法并于</a:t>
            </a:r>
            <a:r>
              <a:rPr lang="en-US" altLang="zh-CN" sz="2000"/>
              <a:t>CANN</a:t>
            </a:r>
          </a:p>
          <a:p>
            <a:r>
              <a:rPr lang="zh-CN" altLang="en-US" sz="2000"/>
              <a:t>的性能对比</a:t>
            </a:r>
          </a:p>
        </p:txBody>
      </p:sp>
    </p:spTree>
    <p:extLst>
      <p:ext uri="{BB962C8B-B14F-4D97-AF65-F5344CB8AC3E}">
        <p14:creationId xmlns:p14="http://schemas.microsoft.com/office/powerpoint/2010/main" val="12037782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5F8C84-D19A-D45D-AE44-0C5F8A70C8C6}"/>
              </a:ext>
            </a:extLst>
          </p:cNvPr>
          <p:cNvSpPr>
            <a:spLocks noGrp="1"/>
          </p:cNvSpPr>
          <p:nvPr>
            <p:ph type="ctrTitle"/>
          </p:nvPr>
        </p:nvSpPr>
        <p:spPr/>
        <p:txBody>
          <a:bodyPr/>
          <a:lstStyle/>
          <a:p>
            <a:r>
              <a:rPr kumimoji="1" lang="zh-CN" altLang="en-US" dirty="0"/>
              <a:t>请大家批评指正</a:t>
            </a:r>
          </a:p>
        </p:txBody>
      </p:sp>
    </p:spTree>
    <p:extLst>
      <p:ext uri="{BB962C8B-B14F-4D97-AF65-F5344CB8AC3E}">
        <p14:creationId xmlns:p14="http://schemas.microsoft.com/office/powerpoint/2010/main" val="405718808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1510</TotalTime>
  <Words>1307</Words>
  <Application>Microsoft Office PowerPoint</Application>
  <PresentationFormat>宽屏</PresentationFormat>
  <Paragraphs>145</Paragraphs>
  <Slides>26</Slides>
  <Notes>21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26</vt:i4>
      </vt:variant>
    </vt:vector>
  </HeadingPairs>
  <TitlesOfParts>
    <vt:vector size="32" baseType="lpstr">
      <vt:lpstr>等线</vt:lpstr>
      <vt:lpstr>等线 Light</vt:lpstr>
      <vt:lpstr>微软雅黑</vt:lpstr>
      <vt:lpstr>Arial</vt:lpstr>
      <vt:lpstr>Courier New</vt:lpstr>
      <vt:lpstr>Office 主题​​</vt:lpstr>
      <vt:lpstr>PowerPoint 演示文稿</vt:lpstr>
      <vt:lpstr>Introduction</vt:lpstr>
      <vt:lpstr>Background, DaVinci architecture</vt:lpstr>
      <vt:lpstr>Background, DaVinci architecture</vt:lpstr>
      <vt:lpstr>Benchmarking DaVinci </vt:lpstr>
      <vt:lpstr>Benchmarking DaVinci </vt:lpstr>
      <vt:lpstr>Benchmarking DaVinci </vt:lpstr>
      <vt:lpstr>Benchmarking DaVinci </vt:lpstr>
      <vt:lpstr>Benchmarking DaVinci </vt:lpstr>
      <vt:lpstr>Benchmarking DaVinci </vt:lpstr>
      <vt:lpstr>Benchmarking DaVinci </vt:lpstr>
      <vt:lpstr>Benchmarking DaVinci </vt:lpstr>
      <vt:lpstr>Modeling DaVinci</vt:lpstr>
      <vt:lpstr>Modeling DaVinci</vt:lpstr>
      <vt:lpstr>Modeling DaVinci</vt:lpstr>
      <vt:lpstr>Modeling DaVinci</vt:lpstr>
      <vt:lpstr>Modeling DaVinci</vt:lpstr>
      <vt:lpstr>Modeling DaVinci</vt:lpstr>
      <vt:lpstr>Modeling DaVinci</vt:lpstr>
      <vt:lpstr>Modeling DaVinci</vt:lpstr>
      <vt:lpstr>Modeling DaVinci</vt:lpstr>
      <vt:lpstr>Modeling DaVinci</vt:lpstr>
      <vt:lpstr>Modeling DaVinci</vt:lpstr>
      <vt:lpstr>Evaluation</vt:lpstr>
      <vt:lpstr>Evaluation</vt:lpstr>
      <vt:lpstr>请大家批评指正</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tfg tfg</dc:creator>
  <cp:lastModifiedBy>扬 季</cp:lastModifiedBy>
  <cp:revision>10</cp:revision>
  <dcterms:created xsi:type="dcterms:W3CDTF">2024-01-02T07:41:25Z</dcterms:created>
  <dcterms:modified xsi:type="dcterms:W3CDTF">2024-01-30T10:57:36Z</dcterms:modified>
</cp:coreProperties>
</file>