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326" r:id="rId3"/>
    <p:sldId id="349" r:id="rId4"/>
    <p:sldId id="352" r:id="rId5"/>
    <p:sldId id="350" r:id="rId6"/>
    <p:sldId id="367" r:id="rId7"/>
    <p:sldId id="368" r:id="rId8"/>
    <p:sldId id="370" r:id="rId9"/>
    <p:sldId id="371" r:id="rId10"/>
    <p:sldId id="361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min" initials="a" lastIdx="1" clrIdx="6"/>
  <p:cmAuthor id="1" name="金宝 陈" initials="金宝" lastIdx="2" clrIdx="0"/>
  <p:cmAuthor id="2" name="伯尧 丁" initials="伯尧" lastIdx="1" clrIdx="1"/>
  <p:cmAuthor id="3" name="伯尧" initials="伯尧" lastIdx="1" clrIdx="2"/>
  <p:cmAuthor id="4" name="张昱" initials="yu" lastIdx="19" clrIdx="3"/>
  <p:cmAuthor id="5" name="shuo liu" initials="sl" lastIdx="4" clrIdx="4"/>
  <p:cmAuthor id="6" name="扬 季" initials="扬季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D2"/>
    <a:srgbClr val="D4E8D3"/>
    <a:srgbClr val="C284BD"/>
    <a:srgbClr val="F8CBAD"/>
    <a:srgbClr val="8FA9DA"/>
    <a:srgbClr val="DAE3F3"/>
    <a:srgbClr val="49B7A0"/>
    <a:srgbClr val="0000FF"/>
    <a:srgbClr val="0070C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03" autoAdjust="0"/>
    <p:restoredTop sz="95256" autoAdjust="0"/>
  </p:normalViewPr>
  <p:slideViewPr>
    <p:cSldViewPr snapToGrid="0">
      <p:cViewPr varScale="1">
        <p:scale>
          <a:sx n="87" d="100"/>
          <a:sy n="87" d="100"/>
        </p:scale>
        <p:origin x="84" y="1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25"/>
    </p:cViewPr>
  </p:sorterViewPr>
  <p:notesViewPr>
    <p:cSldViewPr snapToGrid="0">
      <p:cViewPr varScale="1">
        <p:scale>
          <a:sx n="69" d="100"/>
          <a:sy n="69" d="100"/>
        </p:scale>
        <p:origin x="2856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42935AB-DB77-99F0-A13D-BA99DFE6DE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50B32E-1620-7FD6-9C5F-81E8002340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CB530-1DBD-4AB8-8DFB-03E5FEE56A0D}" type="datetimeFigureOut">
              <a:rPr lang="zh-CN" altLang="en-US" smtClean="0"/>
              <a:t>2026/4/8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8F0C8D7-102D-B5AD-5FD3-E4C18C0679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AE58B51-BCD4-D3F0-2538-CD3D514E92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378D6-8FD4-450A-91A5-2B25BE3193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09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  <a:t>2026/4/8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平行四边形 16"/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45C55B2-1CF7-4B77-1B93-5BE4A8098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B4E7A4D-C7A2-40DE-84F0-E05F036D4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3" name="平行四边形 2">
            <a:extLst>
              <a:ext uri="{FF2B5EF4-FFF2-40B4-BE49-F238E27FC236}">
                <a16:creationId xmlns:a16="http://schemas.microsoft.com/office/drawing/2014/main" id="{69ACD3D4-DB76-4B40-ED87-8250BE914B6E}"/>
              </a:ext>
            </a:extLst>
          </p:cNvPr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B8D4E3A4-C9A4-3137-DCF3-D41D86D924C0}"/>
              </a:ext>
            </a:extLst>
          </p:cNvPr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680C3AD-C473-36A2-7682-5AE7FFE5F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3" name="平行四边形 2">
            <a:extLst>
              <a:ext uri="{FF2B5EF4-FFF2-40B4-BE49-F238E27FC236}">
                <a16:creationId xmlns:a16="http://schemas.microsoft.com/office/drawing/2014/main" id="{8F6E6CAD-AD0D-B228-0855-58320FB7B8C7}"/>
              </a:ext>
            </a:extLst>
          </p:cNvPr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BFD3CF40-AE3D-C25F-3D1E-B47C2535B51E}"/>
              </a:ext>
            </a:extLst>
          </p:cNvPr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0593790-E439-596F-FE98-C82617DCC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3" name="平行四边形 2">
            <a:extLst>
              <a:ext uri="{FF2B5EF4-FFF2-40B4-BE49-F238E27FC236}">
                <a16:creationId xmlns:a16="http://schemas.microsoft.com/office/drawing/2014/main" id="{4C47C20E-5B6C-3BF2-05D6-BCF44A93493F}"/>
              </a:ext>
            </a:extLst>
          </p:cNvPr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1D2FABC0-2367-13F0-C473-78A19EEB9884}"/>
              </a:ext>
            </a:extLst>
          </p:cNvPr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46C75C9-1A80-C18B-859F-866EC4D65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3" name="平行四边形 2">
            <a:extLst>
              <a:ext uri="{FF2B5EF4-FFF2-40B4-BE49-F238E27FC236}">
                <a16:creationId xmlns:a16="http://schemas.microsoft.com/office/drawing/2014/main" id="{30634068-2727-BDE2-379E-3ECD6D0F3F88}"/>
              </a:ext>
            </a:extLst>
          </p:cNvPr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D5F905D4-A301-1A6D-120C-0CE74985E0B6}"/>
              </a:ext>
            </a:extLst>
          </p:cNvPr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44F69EC-00D3-E5DD-C7B4-DF9F404C0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15492" y="6393879"/>
            <a:ext cx="5667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3" name="平行四边形 2">
            <a:extLst>
              <a:ext uri="{FF2B5EF4-FFF2-40B4-BE49-F238E27FC236}">
                <a16:creationId xmlns:a16="http://schemas.microsoft.com/office/drawing/2014/main" id="{0D6B2E6E-A98E-DE7E-4824-CFD146800DE6}"/>
              </a:ext>
            </a:extLst>
          </p:cNvPr>
          <p:cNvSpPr/>
          <p:nvPr userDrawn="1"/>
        </p:nvSpPr>
        <p:spPr>
          <a:xfrm>
            <a:off x="8643891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32C3B1B1-5CFE-E597-64FA-D693ACB4C534}"/>
              </a:ext>
            </a:extLst>
          </p:cNvPr>
          <p:cNvSpPr/>
          <p:nvPr userDrawn="1"/>
        </p:nvSpPr>
        <p:spPr>
          <a:xfrm>
            <a:off x="2976127" y="6470266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Compiler-R1 Towards Agentic Compiler Auto-tuning with Reinforcement Learning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yuzhang@ustc.edu.c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619" y="390208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3862145" y="3640025"/>
            <a:ext cx="4280487" cy="617743"/>
            <a:chOff x="1091964" y="3852036"/>
            <a:chExt cx="2465007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347891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任明月</a:t>
              </a: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770042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459152"/>
            <a:ext cx="5190641" cy="630942"/>
            <a:chOff x="2765844" y="4271933"/>
            <a:chExt cx="1391877" cy="1033127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271933"/>
              <a:ext cx="1355039" cy="103312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>
                  <a:cs typeface="+mn-ea"/>
                  <a:sym typeface="+mn-lt"/>
                </a:rPr>
                <a:t>张昱课题组</a:t>
              </a:r>
              <a:r>
                <a:rPr lang="en-US" altLang="zh-CN">
                  <a:cs typeface="+mn-ea"/>
                  <a:sym typeface="+mn-lt"/>
                </a:rPr>
                <a:t>(</a:t>
              </a:r>
              <a:r>
                <a:rPr lang="en-US" altLang="zh-CN">
                  <a:cs typeface="+mn-ea"/>
                  <a:sym typeface="+mn-lt"/>
                  <a:hlinkClick r:id="rId4"/>
                </a:rPr>
                <a:t>yuzhang@ustc.edu.cn</a:t>
              </a:r>
              <a:r>
                <a:rPr lang="en-US" altLang="zh-CN">
                  <a:cs typeface="+mn-ea"/>
                  <a:sym typeface="+mn-lt"/>
                </a:rPr>
                <a:t>)</a:t>
              </a: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中国科学技术大学  计算机科学与技术学院</a:t>
              </a:r>
              <a:endParaRPr lang="en-US" altLang="zh-CN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547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 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 4 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 8 </a:t>
            </a:r>
            <a:r>
              <a:rPr lang="zh-CN" altLang="en-US" dirty="0">
                <a:cs typeface="+mn-ea"/>
                <a:sym typeface="+mn-lt"/>
              </a:rPr>
              <a:t>日</a:t>
            </a:r>
          </a:p>
        </p:txBody>
      </p:sp>
      <p:sp>
        <p:nvSpPr>
          <p:cNvPr id="17" name="网络方向"/>
          <p:cNvSpPr txBox="1">
            <a:spLocks noChangeArrowheads="1"/>
          </p:cNvSpPr>
          <p:nvPr/>
        </p:nvSpPr>
        <p:spPr bwMode="auto">
          <a:xfrm>
            <a:off x="700403" y="390558"/>
            <a:ext cx="2519999" cy="33845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altLang="en-US" sz="2200" i="0" u="none" strike="noStrike" kern="1200" cap="none" normalizeH="0" baseline="0" noProof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阅读组会</a:t>
            </a:r>
            <a:endParaRPr lang="en-US" altLang="zh-CN" sz="2800" kern="2400">
              <a:latin typeface="+mn-ea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 flipV="1">
            <a:off x="700402" y="777240"/>
            <a:ext cx="2520000" cy="47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文本框 4"/>
          <p:cNvSpPr txBox="1"/>
          <p:nvPr/>
        </p:nvSpPr>
        <p:spPr>
          <a:xfrm>
            <a:off x="1861185" y="2290445"/>
            <a:ext cx="8470265" cy="9410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400" b="1" dirty="0">
                <a:latin typeface="+mj-ea"/>
                <a:ea typeface="+mj-ea"/>
              </a:rPr>
              <a:t>Compiler-R1: Towards Agentic Compiler Auto-tuning</a:t>
            </a:r>
          </a:p>
          <a:p>
            <a:pPr algn="ctr"/>
            <a:r>
              <a:rPr lang="en-US" altLang="zh-CN" sz="2400" b="1" dirty="0">
                <a:latin typeface="+mj-ea"/>
                <a:ea typeface="+mj-ea"/>
              </a:rPr>
              <a:t>with Reinforcement Learning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01040" y="774700"/>
            <a:ext cx="25190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/>
              <a:t>NIPS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/>
              <a:t>Background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4" y="802640"/>
            <a:ext cx="10954589" cy="5553710"/>
          </a:xfrm>
        </p:spPr>
        <p:txBody>
          <a:bodyPr>
            <a:normAutofit/>
          </a:bodyPr>
          <a:lstStyle/>
          <a:p>
            <a:r>
              <a:rPr lang="zh-CN" altLang="en-US" dirty="0"/>
              <a:t>编译器自动调优</a:t>
            </a:r>
            <a:endParaRPr dirty="0"/>
          </a:p>
          <a:p>
            <a:pPr lvl="1"/>
            <a:r>
              <a:rPr lang="zh-CN" altLang="en-US" dirty="0"/>
              <a:t>在庞大的搜索空间中选择并优化编译选项（</a:t>
            </a:r>
            <a:r>
              <a:rPr lang="en-US" altLang="zh-CN" dirty="0"/>
              <a:t>Pass</a:t>
            </a:r>
            <a:r>
              <a:rPr lang="zh-CN" altLang="en-US" dirty="0"/>
              <a:t>），以提升程序性能</a:t>
            </a:r>
            <a:endParaRPr lang="en-US" altLang="zh-CN" dirty="0"/>
          </a:p>
          <a:p>
            <a:pPr lvl="2"/>
            <a:r>
              <a:rPr lang="zh-CN" altLang="en-US" dirty="0"/>
              <a:t>优化目标：</a:t>
            </a:r>
            <a:r>
              <a:rPr lang="zh-CN" altLang="en-US" b="1" dirty="0"/>
              <a:t>减少 </a:t>
            </a:r>
            <a:r>
              <a:rPr lang="en-US" altLang="zh-CN" b="1" dirty="0"/>
              <a:t>IR instruction count</a:t>
            </a:r>
          </a:p>
          <a:p>
            <a:pPr lvl="1"/>
            <a:r>
              <a:rPr lang="zh-CN" altLang="en-US" dirty="0"/>
              <a:t>挑战</a:t>
            </a:r>
            <a:endParaRPr lang="en-US" altLang="zh-CN" dirty="0"/>
          </a:p>
          <a:p>
            <a:pPr lvl="2"/>
            <a:r>
              <a:rPr lang="zh-CN" altLang="en-US" dirty="0"/>
              <a:t>参数组合爆炸</a:t>
            </a:r>
            <a:endParaRPr lang="en-US" altLang="zh-CN" dirty="0"/>
          </a:p>
          <a:p>
            <a:pPr lvl="2"/>
            <a:r>
              <a:rPr lang="en-US" altLang="zh-CN" dirty="0"/>
              <a:t>Pass</a:t>
            </a:r>
            <a:r>
              <a:rPr lang="zh-CN" altLang="en-US" dirty="0"/>
              <a:t>之间交互复杂</a:t>
            </a:r>
            <a:endParaRPr lang="en-US" altLang="zh-CN" dirty="0"/>
          </a:p>
          <a:p>
            <a:pPr lvl="1"/>
            <a:r>
              <a:rPr lang="zh-CN" altLang="en-US" dirty="0"/>
              <a:t>现有方法</a:t>
            </a:r>
            <a:endParaRPr lang="en-US" altLang="zh-CN" dirty="0"/>
          </a:p>
          <a:p>
            <a:pPr lvl="2"/>
            <a:r>
              <a:rPr lang="zh-CN" altLang="en-US" b="1" dirty="0"/>
              <a:t>启发式方法</a:t>
            </a:r>
            <a:r>
              <a:rPr lang="en-US" altLang="zh-CN" b="1" dirty="0"/>
              <a:t>Heuristic</a:t>
            </a:r>
            <a:r>
              <a:rPr lang="zh-CN" altLang="en-US" b="1" dirty="0"/>
              <a:t> </a:t>
            </a:r>
            <a:r>
              <a:rPr lang="en-US" altLang="zh-CN" b="1" dirty="0"/>
              <a:t>(GA/SA)</a:t>
            </a:r>
            <a:r>
              <a:rPr lang="zh-CN" altLang="en-US" b="1" dirty="0"/>
              <a:t>：</a:t>
            </a:r>
            <a:r>
              <a:rPr lang="en-US" altLang="zh-CN" dirty="0"/>
              <a:t> </a:t>
            </a:r>
            <a:r>
              <a:rPr lang="zh-CN" altLang="en-US" dirty="0"/>
              <a:t>搜索效率低</a:t>
            </a:r>
            <a:endParaRPr lang="en-US" altLang="zh-CN" dirty="0"/>
          </a:p>
          <a:p>
            <a:pPr lvl="2"/>
            <a:r>
              <a:rPr lang="zh-CN" altLang="en-US" b="1" dirty="0"/>
              <a:t>传统机器学习</a:t>
            </a:r>
            <a:r>
              <a:rPr lang="en-US" altLang="zh-CN" b="1" dirty="0"/>
              <a:t>ML-based</a:t>
            </a:r>
            <a:r>
              <a:rPr lang="zh-CN" altLang="en-US" b="1" dirty="0"/>
              <a:t>：</a:t>
            </a:r>
            <a:r>
              <a:rPr lang="zh-CN" altLang="en-US" dirty="0"/>
              <a:t> 泛化能力有限</a:t>
            </a:r>
            <a:endParaRPr lang="en-US" altLang="zh-CN" dirty="0"/>
          </a:p>
          <a:p>
            <a:pPr lvl="2"/>
            <a:r>
              <a:rPr lang="en-US" altLang="zh-CN" b="1" dirty="0"/>
              <a:t>LLM-based</a:t>
            </a:r>
            <a:r>
              <a:rPr lang="zh-CN" altLang="en-US" b="1" dirty="0"/>
              <a:t>方法：</a:t>
            </a:r>
            <a:r>
              <a:rPr lang="zh-CN" altLang="en-US" dirty="0"/>
              <a:t>新趋势</a:t>
            </a:r>
            <a:endParaRPr lang="en-US" altLang="zh-CN" dirty="0"/>
          </a:p>
          <a:p>
            <a:pPr lvl="3"/>
            <a:r>
              <a:rPr lang="zh-CN" altLang="en-US" dirty="0"/>
              <a:t>缺乏高质量推理数据集</a:t>
            </a:r>
            <a:endParaRPr lang="en-US" altLang="zh-CN" dirty="0"/>
          </a:p>
          <a:p>
            <a:pPr lvl="3"/>
            <a:r>
              <a:rPr lang="zh-CN" altLang="en-US" dirty="0"/>
              <a:t>与编译环境的交互受限（多为单向生成）</a:t>
            </a:r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FAC4C56-FB27-A6CF-E1CE-1BF6ABBD0187}"/>
              </a:ext>
            </a:extLst>
          </p:cNvPr>
          <p:cNvGrpSpPr/>
          <p:nvPr/>
        </p:nvGrpSpPr>
        <p:grpSpPr>
          <a:xfrm>
            <a:off x="7078054" y="2730666"/>
            <a:ext cx="4505372" cy="2815847"/>
            <a:chOff x="7078054" y="2730666"/>
            <a:chExt cx="4505372" cy="2815847"/>
          </a:xfrm>
        </p:grpSpPr>
        <p:pic>
          <p:nvPicPr>
            <p:cNvPr id="1026" name="Picture 2" descr="Figure 1: Overview of compiler auto-tuning task.">
              <a:extLst>
                <a:ext uri="{FF2B5EF4-FFF2-40B4-BE49-F238E27FC236}">
                  <a16:creationId xmlns:a16="http://schemas.microsoft.com/office/drawing/2014/main" id="{0AAF9652-4DE3-1F68-CAF9-5A4560B003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8054" y="2730666"/>
              <a:ext cx="4505372" cy="2375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5B8A7DE1-46F4-59AE-EBD0-982C2A6EBFA5}"/>
                </a:ext>
              </a:extLst>
            </p:cNvPr>
            <p:cNvSpPr txBox="1"/>
            <p:nvPr/>
          </p:nvSpPr>
          <p:spPr>
            <a:xfrm>
              <a:off x="7592262" y="5177181"/>
              <a:ext cx="3916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/>
                <a:t>“如何自动找到最优的优化序列？”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Contributions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5" y="806450"/>
            <a:ext cx="10354386" cy="5577205"/>
          </a:xfrm>
        </p:spPr>
        <p:txBody>
          <a:bodyPr>
            <a:normAutofit/>
          </a:bodyPr>
          <a:lstStyle/>
          <a:p>
            <a:r>
              <a:rPr lang="zh-CN" altLang="en-US" dirty="0"/>
              <a:t>核心贡献</a:t>
            </a:r>
            <a:endParaRPr lang="en-US" altLang="zh-CN" dirty="0"/>
          </a:p>
          <a:p>
            <a:pPr lvl="1"/>
            <a:r>
              <a:rPr lang="en-US" altLang="zh-CN" b="1" dirty="0"/>
              <a:t>Compiler-R1 </a:t>
            </a:r>
            <a:r>
              <a:rPr lang="zh-CN" altLang="en-US" b="1" dirty="0"/>
              <a:t>框架：</a:t>
            </a:r>
            <a:r>
              <a:rPr lang="zh-CN" altLang="en-US" dirty="0"/>
              <a:t> 首个专为增强 </a:t>
            </a:r>
            <a:r>
              <a:rPr lang="en-US" altLang="zh-CN" dirty="0"/>
              <a:t>LLM </a:t>
            </a:r>
            <a:r>
              <a:rPr lang="zh-CN" altLang="en-US" dirty="0"/>
              <a:t>编译器调优能力的强化学习驱动框架。 </a:t>
            </a:r>
            <a:endParaRPr lang="en-US" altLang="zh-CN" dirty="0"/>
          </a:p>
          <a:p>
            <a:pPr lvl="1"/>
            <a:r>
              <a:rPr lang="zh-CN" altLang="en-US" dirty="0"/>
              <a:t>创新点</a:t>
            </a:r>
            <a:endParaRPr lang="en-US" altLang="zh-CN" dirty="0"/>
          </a:p>
          <a:p>
            <a:pPr lvl="2"/>
            <a:r>
              <a:rPr lang="zh-CN" altLang="en-US" b="1" dirty="0"/>
              <a:t>高质量推理数据集：</a:t>
            </a:r>
            <a:r>
              <a:rPr lang="zh-CN" altLang="en-US" dirty="0"/>
              <a:t> 构建了包含 </a:t>
            </a:r>
            <a:r>
              <a:rPr lang="en-US" altLang="zh-CN" dirty="0"/>
              <a:t>19,603 </a:t>
            </a:r>
            <a:r>
              <a:rPr lang="zh-CN" altLang="en-US" dirty="0"/>
              <a:t>个样本的推理轨迹数据集。</a:t>
            </a:r>
            <a:endParaRPr lang="en-US" altLang="zh-CN" dirty="0"/>
          </a:p>
          <a:p>
            <a:pPr lvl="2"/>
            <a:r>
              <a:rPr lang="zh-CN" altLang="en-US" b="1" dirty="0"/>
              <a:t>两阶段训练流水线（</a:t>
            </a:r>
            <a:r>
              <a:rPr lang="en-US" altLang="zh-CN" b="1" dirty="0"/>
              <a:t>SFT+RL</a:t>
            </a:r>
            <a:r>
              <a:rPr lang="zh-CN" altLang="en-US" b="1" dirty="0"/>
              <a:t>）：</a:t>
            </a:r>
            <a:r>
              <a:rPr lang="zh-CN" altLang="en-US" dirty="0"/>
              <a:t> 结合监督微调（</a:t>
            </a:r>
            <a:r>
              <a:rPr lang="en-US" altLang="zh-CN" dirty="0"/>
              <a:t>SFT</a:t>
            </a:r>
            <a:r>
              <a:rPr lang="zh-CN" altLang="en-US" dirty="0"/>
              <a:t>）进行冷启动，并通过强化学习（</a:t>
            </a:r>
            <a:r>
              <a:rPr lang="en-US" altLang="zh-CN" dirty="0"/>
              <a:t>RL</a:t>
            </a:r>
            <a:r>
              <a:rPr lang="zh-CN" altLang="en-US" dirty="0"/>
              <a:t>）进行策略优化。</a:t>
            </a:r>
            <a:endParaRPr lang="en-US" altLang="zh-CN" dirty="0"/>
          </a:p>
          <a:p>
            <a:pPr lvl="2"/>
            <a:r>
              <a:rPr lang="zh-CN" altLang="en-US" b="1" dirty="0"/>
              <a:t>工具集成：</a:t>
            </a:r>
            <a:r>
              <a:rPr lang="zh-CN" altLang="en-US" dirty="0"/>
              <a:t> 使 </a:t>
            </a:r>
            <a:r>
              <a:rPr lang="en-US" altLang="zh-CN" dirty="0"/>
              <a:t>LLM Agent </a:t>
            </a:r>
            <a:r>
              <a:rPr lang="zh-CN" altLang="en-US" dirty="0"/>
              <a:t>具备调用外部环境工具（如 </a:t>
            </a:r>
            <a:r>
              <a:rPr lang="en-US" altLang="zh-CN" dirty="0"/>
              <a:t>instrcount</a:t>
            </a:r>
            <a:r>
              <a:rPr lang="zh-CN" altLang="en-US" dirty="0"/>
              <a:t>）的能力。</a:t>
            </a:r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altLang="zh-CN" dirty="0">
                <a:latin typeface="+mj-ea"/>
                <a:ea typeface="+mj-ea"/>
                <a:sym typeface="+mn-ea"/>
              </a:rPr>
              <a:t>Methods</a:t>
            </a:r>
            <a:endParaRPr lang="en-US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299923" y="913321"/>
            <a:ext cx="3460089" cy="5553710"/>
          </a:xfrm>
        </p:spPr>
        <p:txBody>
          <a:bodyPr>
            <a:normAutofit fontScale="62500" lnSpcReduction="20000"/>
          </a:bodyPr>
          <a:lstStyle/>
          <a:p>
            <a:r>
              <a:rPr lang="en-US" altLang="zh-CN" b="1" dirty="0"/>
              <a:t>1. </a:t>
            </a:r>
            <a:r>
              <a:rPr lang="zh-CN" altLang="en-US" dirty="0"/>
              <a:t>基础数据集构建 </a:t>
            </a:r>
            <a:r>
              <a:rPr lang="en-US" altLang="zh-CN" dirty="0"/>
              <a:t>(Foundation Dataset)</a:t>
            </a:r>
          </a:p>
          <a:p>
            <a:r>
              <a:rPr lang="zh-CN" altLang="en-US" b="1" dirty="0"/>
              <a:t>协同 </a:t>
            </a:r>
            <a:r>
              <a:rPr lang="en-US" altLang="zh-CN" b="1" dirty="0"/>
              <a:t>Pass </a:t>
            </a:r>
            <a:r>
              <a:rPr lang="zh-CN" altLang="en-US" b="1" dirty="0"/>
              <a:t>对分析 </a:t>
            </a:r>
            <a:r>
              <a:rPr lang="en-US" altLang="zh-CN" b="1" dirty="0"/>
              <a:t>(Synergy Analysis)</a:t>
            </a:r>
            <a:r>
              <a:rPr lang="zh-CN" altLang="en-US" b="1" dirty="0"/>
              <a:t>：</a:t>
            </a:r>
            <a:r>
              <a:rPr lang="en-US" altLang="zh-CN" dirty="0"/>
              <a:t> </a:t>
            </a:r>
          </a:p>
          <a:p>
            <a:pPr lvl="1"/>
            <a:r>
              <a:rPr lang="zh-CN" altLang="en-US" dirty="0"/>
              <a:t>通过算法识别能产生</a:t>
            </a:r>
            <a:r>
              <a:rPr lang="en-US" altLang="zh-CN" dirty="0"/>
              <a:t>1+1&gt;2 </a:t>
            </a:r>
            <a:r>
              <a:rPr lang="zh-CN" altLang="en-US" dirty="0"/>
              <a:t>效果的优化组合。</a:t>
            </a:r>
            <a:endParaRPr lang="en-US" altLang="zh-CN" dirty="0"/>
          </a:p>
          <a:p>
            <a:pPr lvl="2"/>
            <a:r>
              <a:rPr lang="zh-CN" altLang="en-US" dirty="0"/>
              <a:t>（</a:t>
            </a:r>
            <a:r>
              <a:rPr lang="en-US" altLang="zh-CN" dirty="0"/>
              <a:t>A,B</a:t>
            </a:r>
            <a:r>
              <a:rPr lang="zh-CN" altLang="en-US" dirty="0"/>
              <a:t>）</a:t>
            </a:r>
            <a:r>
              <a:rPr lang="en-US" altLang="zh-CN" dirty="0"/>
              <a:t>&gt;(B)</a:t>
            </a:r>
            <a:r>
              <a:rPr lang="zh-CN" altLang="en-US" dirty="0"/>
              <a:t>，则 </a:t>
            </a:r>
            <a:r>
              <a:rPr lang="en-US" altLang="zh-CN" dirty="0"/>
              <a:t>(A, B) </a:t>
            </a:r>
            <a:r>
              <a:rPr lang="zh-CN" altLang="en-US" dirty="0"/>
              <a:t>就是一对“协同对”</a:t>
            </a:r>
            <a:endParaRPr lang="en-US" altLang="zh-CN" dirty="0"/>
          </a:p>
          <a:p>
            <a:r>
              <a:rPr lang="zh-CN" altLang="en-US" b="1" dirty="0"/>
              <a:t>全局协同图</a:t>
            </a:r>
            <a:br>
              <a:rPr lang="en-US" altLang="zh-CN" b="1" dirty="0"/>
            </a:br>
            <a:r>
              <a:rPr lang="zh-CN" altLang="en-US" b="1" dirty="0"/>
              <a:t> </a:t>
            </a:r>
            <a:r>
              <a:rPr lang="en-US" altLang="zh-CN" b="1" dirty="0"/>
              <a:t>(Global Synergy Graph)</a:t>
            </a:r>
            <a:r>
              <a:rPr lang="zh-CN" altLang="en-US" b="1" dirty="0"/>
              <a:t>：</a:t>
            </a:r>
            <a:r>
              <a:rPr lang="zh-CN" altLang="en-US" dirty="0"/>
              <a:t> </a:t>
            </a:r>
            <a:endParaRPr lang="en-US" altLang="zh-CN" dirty="0"/>
          </a:p>
          <a:p>
            <a:pPr lvl="1"/>
            <a:r>
              <a:rPr lang="zh-CN" altLang="en-US" dirty="0"/>
              <a:t>将各程序的协同关系汇总，使用随机游走，选取最优</a:t>
            </a:r>
            <a:r>
              <a:rPr lang="en-US" altLang="zh-CN" dirty="0"/>
              <a:t>pass</a:t>
            </a:r>
            <a:r>
              <a:rPr lang="zh-CN" altLang="en-US" dirty="0"/>
              <a:t>序列。</a:t>
            </a:r>
            <a:endParaRPr lang="en-US" altLang="zh-CN" dirty="0"/>
          </a:p>
          <a:p>
            <a:r>
              <a:rPr lang="zh-CN" altLang="en-US" b="1" dirty="0"/>
              <a:t>特征压缩：</a:t>
            </a:r>
            <a:r>
              <a:rPr lang="zh-CN" altLang="en-US" dirty="0"/>
              <a:t> </a:t>
            </a:r>
            <a:endParaRPr lang="en-US" altLang="zh-CN" dirty="0"/>
          </a:p>
          <a:p>
            <a:pPr lvl="1"/>
            <a:r>
              <a:rPr lang="zh-CN" altLang="en-US" dirty="0"/>
              <a:t>使用 </a:t>
            </a:r>
            <a:r>
              <a:rPr lang="en-US" altLang="zh-CN" dirty="0" err="1"/>
              <a:t>AutoPhase</a:t>
            </a:r>
            <a:r>
              <a:rPr lang="zh-CN" altLang="en-US" dirty="0"/>
              <a:t>（</a:t>
            </a:r>
            <a:r>
              <a:rPr lang="en-US" altLang="zh-CN" dirty="0"/>
              <a:t>56 </a:t>
            </a:r>
            <a:r>
              <a:rPr lang="zh-CN" altLang="en-US" dirty="0"/>
              <a:t>维统计特征）代替原始 </a:t>
            </a:r>
            <a:r>
              <a:rPr lang="en-US" altLang="zh-CN" dirty="0"/>
              <a:t>IR</a:t>
            </a:r>
            <a:r>
              <a:rPr lang="zh-CN" altLang="en-US" dirty="0"/>
              <a:t>，解决 </a:t>
            </a:r>
            <a:r>
              <a:rPr lang="en-US" altLang="zh-CN" dirty="0"/>
              <a:t>LLM </a:t>
            </a:r>
            <a:r>
              <a:rPr lang="zh-CN" altLang="en-US" dirty="0"/>
              <a:t>上下文长度限制。</a:t>
            </a:r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pic>
        <p:nvPicPr>
          <p:cNvPr id="2050" name="Picture 2" descr="Figure 2: Compiler-R1: A two-stage LLM training framework for compiler auto-tuning. Stage 1 (SFT): A foundation dataset derived from synergistic pass analysis is used to create SFT samples. These samples guide the LLM through a CoT process, teaching interaction with instrcount and find_best_pass_sequence (FBPS) tools. Stage 2 (RL): The SFT-initialized LLM agent interacts with the compiler autotuning environment, receiving state feedback and rewards to learn an optimal policy for pass sequence generation.">
            <a:extLst>
              <a:ext uri="{FF2B5EF4-FFF2-40B4-BE49-F238E27FC236}">
                <a16:creationId xmlns:a16="http://schemas.microsoft.com/office/drawing/2014/main" id="{333306CC-3A5A-2939-4522-09ECB7B88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32" y="1138752"/>
            <a:ext cx="7630978" cy="458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06B9DB8-4E80-15B7-8721-17A96AD8A1B4}"/>
              </a:ext>
            </a:extLst>
          </p:cNvPr>
          <p:cNvSpPr txBox="1"/>
          <p:nvPr/>
        </p:nvSpPr>
        <p:spPr>
          <a:xfrm>
            <a:off x="5636912" y="5857904"/>
            <a:ext cx="498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Compiler-R1</a:t>
            </a:r>
            <a:r>
              <a:rPr lang="zh-CN" altLang="en-US" b="1" dirty="0"/>
              <a:t>：</a:t>
            </a:r>
            <a:r>
              <a:rPr lang="en-US" altLang="zh-CN" b="1" dirty="0"/>
              <a:t>SFT+RL</a:t>
            </a:r>
            <a:r>
              <a:rPr lang="zh-CN" altLang="en-US" b="1" dirty="0"/>
              <a:t>两阶段</a:t>
            </a:r>
            <a:r>
              <a:rPr lang="en-US" altLang="zh-CN" b="1" dirty="0"/>
              <a:t>LLM</a:t>
            </a:r>
            <a:r>
              <a:rPr lang="zh-CN" altLang="en-US" b="1" dirty="0"/>
              <a:t>训练框架。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C034E-8178-A60E-D0B3-C1BE235C4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B55AB49-3A38-F28D-B59B-4521C37EC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altLang="zh-CN" dirty="0">
                <a:latin typeface="+mj-ea"/>
                <a:ea typeface="+mj-ea"/>
                <a:sym typeface="+mn-ea"/>
              </a:rPr>
              <a:t>Methods</a:t>
            </a:r>
            <a:endParaRPr lang="en-US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67C908-F544-7A52-E41A-1B6CBBAC7D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99923" y="913321"/>
            <a:ext cx="3460089" cy="5553710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b="1" dirty="0"/>
              <a:t>2.</a:t>
            </a:r>
            <a:r>
              <a:rPr lang="zh-CN" altLang="en-US" dirty="0"/>
              <a:t>两阶段训练流程</a:t>
            </a:r>
            <a:r>
              <a:rPr lang="en-US" altLang="zh-CN" dirty="0"/>
              <a:t>—SFT</a:t>
            </a:r>
          </a:p>
          <a:p>
            <a:r>
              <a:rPr lang="en-US" altLang="zh-CN" b="1" dirty="0" err="1"/>
              <a:t>CoT</a:t>
            </a:r>
            <a:r>
              <a:rPr lang="en-US" altLang="zh-CN" b="1" dirty="0"/>
              <a:t> </a:t>
            </a:r>
            <a:r>
              <a:rPr lang="zh-CN" altLang="en-US" b="1" dirty="0"/>
              <a:t>样本流水线</a:t>
            </a:r>
            <a:endParaRPr lang="en-US" altLang="zh-CN" b="1" dirty="0"/>
          </a:p>
          <a:p>
            <a:pPr lvl="1"/>
            <a:r>
              <a:rPr lang="zh-CN" altLang="en-US" dirty="0"/>
              <a:t>提问：给模型题目（代码特征），让它找出一个比默认优化 </a:t>
            </a:r>
            <a:r>
              <a:rPr lang="en-US" altLang="zh-CN" dirty="0"/>
              <a:t>-Oz</a:t>
            </a:r>
            <a:r>
              <a:rPr lang="zh-CN" altLang="en-US" dirty="0"/>
              <a:t> 更好的序列 </a:t>
            </a:r>
            <a:endParaRPr lang="en-US" altLang="zh-CN" dirty="0"/>
          </a:p>
          <a:p>
            <a:pPr lvl="1"/>
            <a:r>
              <a:rPr lang="zh-CN" altLang="en-US" dirty="0"/>
              <a:t>判断</a:t>
            </a:r>
            <a:r>
              <a:rPr lang="en-US" altLang="zh-CN" dirty="0" err="1"/>
              <a:t>P_opt</a:t>
            </a:r>
            <a:r>
              <a:rPr lang="en-US" altLang="zh-CN" dirty="0"/>
              <a:t> OK?</a:t>
            </a:r>
          </a:p>
          <a:p>
            <a:pPr lvl="1"/>
            <a:r>
              <a:rPr lang="zh-CN" altLang="en-US" dirty="0"/>
              <a:t>调用工具</a:t>
            </a:r>
            <a:r>
              <a:rPr lang="en-US" altLang="zh-CN" dirty="0"/>
              <a:t>&lt;</a:t>
            </a:r>
            <a:r>
              <a:rPr lang="en-US" altLang="zh-CN" dirty="0" err="1"/>
              <a:t>tool_call</a:t>
            </a:r>
            <a:r>
              <a:rPr lang="en-US" altLang="zh-CN" dirty="0"/>
              <a:t>&gt;</a:t>
            </a:r>
            <a:r>
              <a:rPr lang="zh-CN" altLang="en-US" dirty="0"/>
              <a:t>使用 </a:t>
            </a:r>
            <a:r>
              <a:rPr lang="en-US" altLang="zh-CN" dirty="0"/>
              <a:t>instrcount </a:t>
            </a:r>
            <a:r>
              <a:rPr lang="zh-CN" altLang="en-US" dirty="0"/>
              <a:t>工具去数指令</a:t>
            </a:r>
            <a:endParaRPr lang="en-US" altLang="zh-CN" dirty="0"/>
          </a:p>
          <a:p>
            <a:pPr lvl="1"/>
            <a:r>
              <a:rPr lang="zh-CN" altLang="en-US" dirty="0"/>
              <a:t>分支选择</a:t>
            </a:r>
            <a:endParaRPr lang="en-US" altLang="zh-CN" dirty="0"/>
          </a:p>
          <a:p>
            <a:pPr lvl="2"/>
            <a:r>
              <a:rPr lang="zh-CN" altLang="en-US" dirty="0"/>
              <a:t>如果成功 </a:t>
            </a:r>
            <a:r>
              <a:rPr lang="en-US" altLang="zh-CN" dirty="0"/>
              <a:t>(Yes)</a:t>
            </a:r>
            <a:r>
              <a:rPr lang="zh-CN" altLang="en-US" dirty="0"/>
              <a:t>： 直接输出答案 </a:t>
            </a:r>
            <a:r>
              <a:rPr lang="en-US" altLang="zh-CN" dirty="0"/>
              <a:t>&lt;answer&gt;</a:t>
            </a:r>
          </a:p>
          <a:p>
            <a:pPr lvl="2"/>
            <a:r>
              <a:rPr lang="zh-CN" altLang="en-US" dirty="0"/>
              <a:t>如果失败 </a:t>
            </a:r>
            <a:r>
              <a:rPr lang="en-US" altLang="zh-CN" dirty="0"/>
              <a:t>(No)</a:t>
            </a:r>
            <a:r>
              <a:rPr lang="zh-CN" altLang="en-US" dirty="0"/>
              <a:t>： 模型会反思，然后调用另一个重磅工具 </a:t>
            </a:r>
            <a:r>
              <a:rPr lang="en-US" altLang="zh-CN" dirty="0"/>
              <a:t>FBPS (</a:t>
            </a:r>
            <a:r>
              <a:rPr lang="en-US" altLang="zh-CN" dirty="0" err="1"/>
              <a:t>find_best_pass_sequence</a:t>
            </a:r>
            <a:r>
              <a:rPr lang="en-US" altLang="zh-CN" dirty="0"/>
              <a:t>) </a:t>
            </a:r>
            <a:r>
              <a:rPr lang="zh-CN" altLang="en-US" dirty="0"/>
              <a:t>进行深度搜索 。</a:t>
            </a:r>
            <a:endParaRPr lang="en-US" altLang="zh-CN" dirty="0"/>
          </a:p>
          <a:p>
            <a:pPr lvl="2"/>
            <a:r>
              <a:rPr lang="zh-CN" altLang="en-US" dirty="0"/>
              <a:t>最后保底： 如果都找不到更好的，就退回到默认的 </a:t>
            </a:r>
            <a:r>
              <a:rPr lang="en-US" altLang="zh-CN" dirty="0"/>
              <a:t>-Oz</a:t>
            </a:r>
          </a:p>
          <a:p>
            <a:pPr lvl="2"/>
            <a:endParaRPr lang="en-US" altLang="zh-CN" b="1" dirty="0"/>
          </a:p>
          <a:p>
            <a:pPr lvl="1"/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E17887-323D-A834-16AF-EA0859F33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pic>
        <p:nvPicPr>
          <p:cNvPr id="2050" name="Picture 2" descr="Figure 2: Compiler-R1: A two-stage LLM training framework for compiler auto-tuning. Stage 1 (SFT): A foundation dataset derived from synergistic pass analysis is used to create SFT samples. These samples guide the LLM through a CoT process, teaching interaction with instrcount and find_best_pass_sequence (FBPS) tools. Stage 2 (RL): The SFT-initialized LLM agent interacts with the compiler autotuning environment, receiving state feedback and rewards to learn an optimal policy for pass sequence generation.">
            <a:extLst>
              <a:ext uri="{FF2B5EF4-FFF2-40B4-BE49-F238E27FC236}">
                <a16:creationId xmlns:a16="http://schemas.microsoft.com/office/drawing/2014/main" id="{BF72F1AA-90D6-F0E9-AB1D-8555319E9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32" y="1138752"/>
            <a:ext cx="7630978" cy="458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0246545-B0D8-DB00-ADC3-F7CBD8C86F6B}"/>
              </a:ext>
            </a:extLst>
          </p:cNvPr>
          <p:cNvSpPr txBox="1"/>
          <p:nvPr/>
        </p:nvSpPr>
        <p:spPr>
          <a:xfrm>
            <a:off x="5636912" y="5857904"/>
            <a:ext cx="5814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Compiler-R1</a:t>
            </a:r>
            <a:r>
              <a:rPr lang="zh-CN" altLang="en-US" b="1" dirty="0"/>
              <a:t>：</a:t>
            </a:r>
            <a:r>
              <a:rPr lang="en-US" altLang="zh-CN" b="1" dirty="0"/>
              <a:t>SFT+RL</a:t>
            </a:r>
            <a:r>
              <a:rPr lang="zh-CN" altLang="en-US" b="1" dirty="0"/>
              <a:t>两阶段</a:t>
            </a:r>
            <a:r>
              <a:rPr lang="en-US" altLang="zh-CN" b="1" dirty="0"/>
              <a:t>LLM</a:t>
            </a:r>
            <a:r>
              <a:rPr lang="zh-CN" altLang="en-US" b="1" dirty="0"/>
              <a:t>训练框架。</a:t>
            </a:r>
            <a:endParaRPr lang="en-US" altLang="zh-CN" b="1" dirty="0"/>
          </a:p>
          <a:p>
            <a:r>
              <a:rPr lang="en-US" altLang="zh-CN" b="1" dirty="0"/>
              <a:t>SFT:</a:t>
            </a:r>
            <a:r>
              <a:rPr lang="zh-CN" altLang="en-US" dirty="0"/>
              <a:t>“</a:t>
            </a:r>
            <a:r>
              <a:rPr lang="zh-CN" altLang="en-US" b="1" dirty="0"/>
              <a:t>思考</a:t>
            </a:r>
            <a:r>
              <a:rPr lang="en-US" altLang="zh-CN" b="1" dirty="0"/>
              <a:t>-</a:t>
            </a:r>
            <a:r>
              <a:rPr lang="zh-CN" altLang="en-US" b="1" dirty="0"/>
              <a:t>调用工具</a:t>
            </a:r>
            <a:r>
              <a:rPr lang="en-US" altLang="zh-CN" b="1" dirty="0"/>
              <a:t>-</a:t>
            </a:r>
            <a:r>
              <a:rPr lang="zh-CN" altLang="en-US" b="1" dirty="0"/>
              <a:t>反馈</a:t>
            </a:r>
            <a:r>
              <a:rPr lang="en-US" altLang="zh-CN" b="1" dirty="0"/>
              <a:t>-</a:t>
            </a:r>
            <a:r>
              <a:rPr lang="zh-CN" altLang="en-US" b="1" dirty="0"/>
              <a:t>再思考”流程的 冷启动模型</a:t>
            </a:r>
          </a:p>
        </p:txBody>
      </p:sp>
    </p:spTree>
    <p:extLst>
      <p:ext uri="{BB962C8B-B14F-4D97-AF65-F5344CB8AC3E}">
        <p14:creationId xmlns:p14="http://schemas.microsoft.com/office/powerpoint/2010/main" val="60672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EB418-6847-508C-B63C-411DC85A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1482393-551E-3EED-1CBA-4B9FBF040B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altLang="zh-CN" dirty="0">
                <a:latin typeface="+mj-ea"/>
                <a:ea typeface="+mj-ea"/>
                <a:sym typeface="+mn-ea"/>
              </a:rPr>
              <a:t>Methods</a:t>
            </a:r>
            <a:endParaRPr lang="en-US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E3AB1B-6BBF-FF36-1AB3-88B4CB6B4C5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99923" y="913321"/>
            <a:ext cx="3460089" cy="5553710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b="1" dirty="0"/>
              <a:t>2.</a:t>
            </a:r>
            <a:r>
              <a:rPr lang="zh-CN" altLang="en-US" dirty="0"/>
              <a:t>两阶段训练流程</a:t>
            </a:r>
            <a:r>
              <a:rPr lang="en-US" altLang="zh-CN" dirty="0"/>
              <a:t>—RL</a:t>
            </a:r>
          </a:p>
          <a:p>
            <a:r>
              <a:rPr lang="en-US" altLang="zh-CN" b="1" dirty="0"/>
              <a:t>Agent-</a:t>
            </a:r>
            <a:r>
              <a:rPr lang="zh-CN" altLang="en-US" b="1" dirty="0"/>
              <a:t>环境交互</a:t>
            </a:r>
            <a:endParaRPr lang="en-US" altLang="zh-CN" b="1" dirty="0"/>
          </a:p>
          <a:p>
            <a:pPr lvl="1"/>
            <a:r>
              <a:rPr lang="zh-CN" altLang="en-US" dirty="0"/>
              <a:t>模型（</a:t>
            </a:r>
            <a:r>
              <a:rPr lang="en-US" altLang="zh-CN" dirty="0"/>
              <a:t>Agent</a:t>
            </a:r>
            <a:r>
              <a:rPr lang="zh-CN" altLang="en-US" dirty="0"/>
              <a:t>）不断给出方案，放到 编译环境 </a:t>
            </a:r>
            <a:r>
              <a:rPr lang="en-US" altLang="zh-CN" dirty="0"/>
              <a:t>(Compiler Autotuning Environment) </a:t>
            </a:r>
            <a:r>
              <a:rPr lang="zh-CN" altLang="en-US" dirty="0"/>
              <a:t>里跑</a:t>
            </a:r>
            <a:endParaRPr lang="en-US" altLang="zh-CN" dirty="0"/>
          </a:p>
          <a:p>
            <a:r>
              <a:rPr lang="zh-CN" altLang="en-US" b="1" dirty="0"/>
              <a:t>反馈机制</a:t>
            </a:r>
            <a:r>
              <a:rPr lang="zh-CN" altLang="en-US" dirty="0"/>
              <a:t> </a:t>
            </a:r>
            <a:r>
              <a:rPr lang="en-US" altLang="zh-CN" dirty="0"/>
              <a:t>(State &amp; Reward)</a:t>
            </a:r>
            <a:r>
              <a:rPr lang="zh-CN" altLang="en-US" dirty="0"/>
              <a:t>：</a:t>
            </a:r>
          </a:p>
          <a:p>
            <a:pPr lvl="1"/>
            <a:r>
              <a:rPr lang="zh-CN" altLang="en-US" dirty="0"/>
              <a:t>状态 </a:t>
            </a:r>
            <a:r>
              <a:rPr lang="en-US" altLang="zh-CN" dirty="0"/>
              <a:t>(State)</a:t>
            </a:r>
            <a:r>
              <a:rPr lang="zh-CN" altLang="en-US" dirty="0"/>
              <a:t>： </a:t>
            </a:r>
            <a:endParaRPr lang="en-US" altLang="zh-CN" dirty="0"/>
          </a:p>
          <a:p>
            <a:pPr lvl="2"/>
            <a:r>
              <a:rPr lang="zh-CN" altLang="en-US" dirty="0"/>
              <a:t>环境告诉模型现在的代码长什么样（进行特征反馈）</a:t>
            </a:r>
          </a:p>
          <a:p>
            <a:pPr lvl="1"/>
            <a:r>
              <a:rPr lang="zh-CN" altLang="en-US" dirty="0"/>
              <a:t>奖励 </a:t>
            </a:r>
            <a:r>
              <a:rPr lang="en-US" altLang="zh-CN" dirty="0"/>
              <a:t>(Reward)</a:t>
            </a:r>
            <a:r>
              <a:rPr lang="zh-CN" altLang="en-US" dirty="0"/>
              <a:t>： </a:t>
            </a:r>
            <a:endParaRPr lang="en-US" altLang="zh-CN" dirty="0"/>
          </a:p>
          <a:p>
            <a:pPr lvl="2"/>
            <a:r>
              <a:rPr lang="zh-CN" altLang="en-US" dirty="0"/>
              <a:t>代码缩减（答案奖励） </a:t>
            </a:r>
          </a:p>
          <a:p>
            <a:pPr lvl="2"/>
            <a:r>
              <a:rPr lang="zh-CN" altLang="en-US" dirty="0"/>
              <a:t>说话格式标准（格式奖励） </a:t>
            </a:r>
            <a:endParaRPr lang="en-US" altLang="zh-CN" dirty="0"/>
          </a:p>
          <a:p>
            <a:r>
              <a:rPr lang="zh-CN" altLang="en-US" b="1" dirty="0"/>
              <a:t>循环进化：</a:t>
            </a:r>
            <a:r>
              <a:rPr lang="zh-CN" altLang="en-US" dirty="0"/>
              <a:t> </a:t>
            </a:r>
            <a:endParaRPr lang="en-US" altLang="zh-CN" dirty="0"/>
          </a:p>
          <a:p>
            <a:pPr lvl="1"/>
            <a:r>
              <a:rPr lang="zh-CN" altLang="en-US" dirty="0"/>
              <a:t>模型根据奖励不断修正自己的策略，直到变得非常专业</a:t>
            </a:r>
          </a:p>
          <a:p>
            <a:pPr lvl="1"/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9AB29DE-ADCA-A00E-5D6C-D5229BCCE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 dirty="0"/>
              <a:t>Compiler-R1 Towards Agentic Compiler Auto-tuning with Reinforcement Learning</a:t>
            </a:r>
            <a:endParaRPr lang="zh-CN" altLang="en-US" dirty="0"/>
          </a:p>
        </p:txBody>
      </p:sp>
      <p:pic>
        <p:nvPicPr>
          <p:cNvPr id="2050" name="Picture 2" descr="Figure 2: Compiler-R1: A two-stage LLM training framework for compiler auto-tuning. Stage 1 (SFT): A foundation dataset derived from synergistic pass analysis is used to create SFT samples. These samples guide the LLM through a CoT process, teaching interaction with instrcount and find_best_pass_sequence (FBPS) tools. Stage 2 (RL): The SFT-initialized LLM agent interacts with the compiler autotuning environment, receiving state feedback and rewards to learn an optimal policy for pass sequence generation.">
            <a:extLst>
              <a:ext uri="{FF2B5EF4-FFF2-40B4-BE49-F238E27FC236}">
                <a16:creationId xmlns:a16="http://schemas.microsoft.com/office/drawing/2014/main" id="{7210FDAD-4C93-E244-2F0E-D52460CA0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32" y="1138752"/>
            <a:ext cx="7630978" cy="458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1FCEF0E-07F7-5257-A13D-EE125BFA8EE3}"/>
              </a:ext>
            </a:extLst>
          </p:cNvPr>
          <p:cNvSpPr txBox="1"/>
          <p:nvPr/>
        </p:nvSpPr>
        <p:spPr>
          <a:xfrm>
            <a:off x="5636912" y="5857904"/>
            <a:ext cx="498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Compiler-R1</a:t>
            </a:r>
            <a:r>
              <a:rPr lang="zh-CN" altLang="en-US" b="1" dirty="0"/>
              <a:t>：</a:t>
            </a:r>
            <a:r>
              <a:rPr lang="en-US" altLang="zh-CN" b="1" dirty="0"/>
              <a:t>SFT+RL</a:t>
            </a:r>
            <a:r>
              <a:rPr lang="zh-CN" altLang="en-US" b="1" dirty="0"/>
              <a:t>两阶段</a:t>
            </a:r>
            <a:r>
              <a:rPr lang="en-US" altLang="zh-CN" b="1" dirty="0"/>
              <a:t>LLM</a:t>
            </a:r>
            <a:r>
              <a:rPr lang="zh-CN" altLang="en-US" b="1" dirty="0"/>
              <a:t>训练框架。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92702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91483-3F8C-0B2A-0C4A-289B47B06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1B8D296-889A-22C6-E1A6-50EF74028D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0EF95C-2894-DE83-5CEF-98D260B5A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A837E35-D096-9880-1E19-E603453A22DF}"/>
              </a:ext>
            </a:extLst>
          </p:cNvPr>
          <p:cNvSpPr>
            <a:spLocks noGrp="1"/>
          </p:cNvSpPr>
          <p:nvPr/>
        </p:nvSpPr>
        <p:spPr>
          <a:xfrm>
            <a:off x="7580986" y="4753818"/>
            <a:ext cx="4396435" cy="1585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/>
          </a:p>
        </p:txBody>
      </p:sp>
      <p:pic>
        <p:nvPicPr>
          <p:cNvPr id="5122" name="Picture 2" descr="Table 1: Comparison of Optimization Performance (Average OverOz%) and Time Cost. For SFT- Qwen models, OverOz% results are from N=40 inference attempts.">
            <a:extLst>
              <a:ext uri="{FF2B5EF4-FFF2-40B4-BE49-F238E27FC236}">
                <a16:creationId xmlns:a16="http://schemas.microsoft.com/office/drawing/2014/main" id="{0137972A-1BBB-87D6-92D0-67D62743C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11" y="1025271"/>
            <a:ext cx="5362564" cy="268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45E5A74-BC80-D620-30C3-A5527388570B}"/>
              </a:ext>
            </a:extLst>
          </p:cNvPr>
          <p:cNvSpPr txBox="1"/>
          <p:nvPr/>
        </p:nvSpPr>
        <p:spPr>
          <a:xfrm>
            <a:off x="7153833" y="3785195"/>
            <a:ext cx="4074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优化性能（平均 </a:t>
            </a:r>
            <a:r>
              <a:rPr lang="en-US" altLang="zh-CN" sz="1400" dirty="0" err="1"/>
              <a:t>OverOz</a:t>
            </a:r>
            <a:r>
              <a:rPr lang="en-US" altLang="zh-CN" sz="1400" dirty="0"/>
              <a:t>%</a:t>
            </a:r>
            <a:r>
              <a:rPr lang="zh-CN" altLang="en-US" sz="1400" dirty="0"/>
              <a:t>）和时间成本的比较。</a:t>
            </a:r>
            <a:endParaRPr lang="en-US" altLang="zh-CN" sz="1400" dirty="0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6DE668EF-DA41-5526-420C-94980AAE2E64}"/>
              </a:ext>
            </a:extLst>
          </p:cNvPr>
          <p:cNvSpPr>
            <a:spLocks noGrp="1"/>
          </p:cNvSpPr>
          <p:nvPr/>
        </p:nvSpPr>
        <p:spPr>
          <a:xfrm>
            <a:off x="631825" y="955040"/>
            <a:ext cx="5617210" cy="55537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性能对比 </a:t>
            </a:r>
            <a:r>
              <a:rPr lang="en-US" altLang="zh-CN" dirty="0"/>
              <a:t>(OverOz)</a:t>
            </a:r>
            <a:r>
              <a:rPr lang="zh-CN" altLang="en-US" dirty="0"/>
              <a:t>：</a:t>
            </a:r>
            <a:endParaRPr lang="en-US" altLang="zh-CN" dirty="0"/>
          </a:p>
          <a:p>
            <a:pPr lvl="1"/>
            <a:r>
              <a:rPr lang="zh-CN" altLang="en-US" dirty="0"/>
              <a:t>数据集：</a:t>
            </a:r>
            <a:r>
              <a:rPr lang="en-US" altLang="zh-CN" dirty="0"/>
              <a:t>7</a:t>
            </a:r>
            <a:r>
              <a:rPr lang="zh-CN" altLang="en-US" dirty="0"/>
              <a:t>个 </a:t>
            </a:r>
            <a:r>
              <a:rPr lang="en-US" altLang="zh-CN" dirty="0"/>
              <a:t>benchmark</a:t>
            </a:r>
          </a:p>
          <a:p>
            <a:pPr lvl="1"/>
            <a:r>
              <a:rPr lang="zh-CN" altLang="en-US" dirty="0"/>
              <a:t>对比方法：</a:t>
            </a:r>
          </a:p>
          <a:p>
            <a:pPr lvl="2"/>
            <a:r>
              <a:rPr lang="zh-CN" altLang="en-US" dirty="0"/>
              <a:t>传统自动调优器</a:t>
            </a:r>
            <a:r>
              <a:rPr lang="en-US" altLang="zh-CN" dirty="0" err="1"/>
              <a:t>OpenTuner</a:t>
            </a:r>
            <a:r>
              <a:rPr lang="en-US" altLang="zh-CN" dirty="0"/>
              <a:t> / GA / </a:t>
            </a:r>
            <a:r>
              <a:rPr lang="en-US" altLang="zh-CN" dirty="0" err="1"/>
              <a:t>AutoPhase</a:t>
            </a:r>
            <a:endParaRPr lang="en-US" altLang="zh-CN" dirty="0"/>
          </a:p>
          <a:p>
            <a:pPr lvl="2"/>
            <a:r>
              <a:rPr lang="en-US" altLang="zh-CN" dirty="0"/>
              <a:t>SFT-only</a:t>
            </a:r>
            <a:r>
              <a:rPr lang="zh-CN" altLang="en-US" dirty="0"/>
              <a:t>基线</a:t>
            </a:r>
            <a:endParaRPr lang="en-US" altLang="zh-CN" dirty="0"/>
          </a:p>
          <a:p>
            <a:pPr lvl="1"/>
            <a:r>
              <a:rPr lang="zh-CN" altLang="en-US" dirty="0"/>
              <a:t>最优：</a:t>
            </a:r>
            <a:r>
              <a:rPr lang="en-US" altLang="zh-CN" b="1" dirty="0"/>
              <a:t>GRPO-7B → 8.46%</a:t>
            </a:r>
            <a:r>
              <a:rPr lang="zh-CN" altLang="en-US" dirty="0"/>
              <a:t>提升</a:t>
            </a:r>
          </a:p>
          <a:p>
            <a:r>
              <a:rPr lang="zh-CN" altLang="en-US" dirty="0"/>
              <a:t>效率优势： </a:t>
            </a:r>
          </a:p>
          <a:p>
            <a:pPr lvl="1"/>
            <a:r>
              <a:rPr lang="en-US" altLang="zh-CN" dirty="0"/>
              <a:t>GRPO-7B </a:t>
            </a:r>
            <a:r>
              <a:rPr lang="zh-CN" altLang="en-US" dirty="0"/>
              <a:t>平均单程序耗时仅 </a:t>
            </a:r>
            <a:r>
              <a:rPr lang="en-US" altLang="zh-CN" b="1" dirty="0"/>
              <a:t>26s</a:t>
            </a:r>
            <a:r>
              <a:rPr lang="zh-CN" altLang="en-US" dirty="0"/>
              <a:t>，远快于传统工具（如 </a:t>
            </a:r>
            <a:r>
              <a:rPr lang="en-US" altLang="zh-CN" dirty="0"/>
              <a:t>GA </a:t>
            </a:r>
            <a:r>
              <a:rPr lang="zh-CN" altLang="en-US" dirty="0"/>
              <a:t>的 </a:t>
            </a:r>
            <a:r>
              <a:rPr lang="en-US" altLang="zh-CN" dirty="0"/>
              <a:t>561s</a:t>
            </a:r>
            <a:r>
              <a:rPr lang="zh-CN" altLang="en-US" dirty="0"/>
              <a:t>）</a:t>
            </a:r>
          </a:p>
          <a:p>
            <a:r>
              <a:rPr lang="zh-CN" altLang="en-US" dirty="0"/>
              <a:t>特征对比</a:t>
            </a:r>
            <a:endParaRPr lang="en-US" altLang="zh-CN" dirty="0"/>
          </a:p>
          <a:p>
            <a:pPr lvl="1"/>
            <a:r>
              <a:rPr lang="en-US" altLang="zh-CN" dirty="0" err="1"/>
              <a:t>AutoPhase</a:t>
            </a:r>
            <a:r>
              <a:rPr lang="en-US" altLang="zh-CN" dirty="0"/>
              <a:t> vs LLVM IR</a:t>
            </a:r>
          </a:p>
          <a:p>
            <a:pPr lvl="1"/>
            <a:r>
              <a:rPr lang="zh-CN" altLang="en-US" dirty="0"/>
              <a:t>性能接近，</a:t>
            </a:r>
            <a:r>
              <a:rPr lang="en-US" altLang="zh-CN" dirty="0" err="1"/>
              <a:t>AutoPhase</a:t>
            </a:r>
            <a:r>
              <a:rPr lang="en-US" altLang="zh-CN" dirty="0"/>
              <a:t> </a:t>
            </a:r>
            <a:r>
              <a:rPr lang="zh-CN" altLang="en-US" dirty="0"/>
              <a:t>更高效</a:t>
            </a:r>
          </a:p>
          <a:p>
            <a:r>
              <a:rPr lang="en-US" altLang="zh-CN" dirty="0"/>
              <a:t>insight</a:t>
            </a:r>
            <a:r>
              <a:rPr lang="zh-CN" altLang="en-US" dirty="0"/>
              <a:t>：</a:t>
            </a:r>
          </a:p>
          <a:p>
            <a:pPr lvl="1"/>
            <a:r>
              <a:rPr lang="en-US" altLang="zh-CN" dirty="0"/>
              <a:t>abstraction &gt; raw code</a:t>
            </a:r>
          </a:p>
          <a:p>
            <a:endParaRPr lang="en-US" altLang="zh-CN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CD5FB0B-1AE4-37C1-B8F9-982F402CA01A}"/>
              </a:ext>
            </a:extLst>
          </p:cNvPr>
          <p:cNvSpPr txBox="1"/>
          <p:nvPr/>
        </p:nvSpPr>
        <p:spPr>
          <a:xfrm>
            <a:off x="5379952" y="5439772"/>
            <a:ext cx="20993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使用 </a:t>
            </a:r>
            <a:r>
              <a:rPr lang="en-US" altLang="zh-CN" sz="1400" dirty="0"/>
              <a:t>Qwen-1.5B </a:t>
            </a:r>
            <a:r>
              <a:rPr lang="zh-CN" altLang="en-US" sz="1400" dirty="0"/>
              <a:t>模型，</a:t>
            </a:r>
            <a:r>
              <a:rPr lang="en-US" altLang="zh-CN" sz="1400" dirty="0" err="1"/>
              <a:t>AutoPhase</a:t>
            </a:r>
            <a:r>
              <a:rPr lang="en-US" altLang="zh-CN" sz="1400" dirty="0"/>
              <a:t> </a:t>
            </a:r>
            <a:r>
              <a:rPr lang="zh-CN" altLang="en-US" sz="1400" dirty="0"/>
              <a:t>特征与原始 </a:t>
            </a:r>
            <a:r>
              <a:rPr lang="en-US" altLang="zh-CN" sz="1400" dirty="0"/>
              <a:t>LLVM IR </a:t>
            </a:r>
            <a:r>
              <a:rPr lang="zh-CN" altLang="en-US" sz="1400" dirty="0"/>
              <a:t>作为输入表示的比较性能</a:t>
            </a:r>
            <a:endParaRPr lang="en-US" altLang="zh-CN" sz="1100" dirty="0"/>
          </a:p>
        </p:txBody>
      </p:sp>
      <p:pic>
        <p:nvPicPr>
          <p:cNvPr id="6146" name="Picture 2" descr="Table 3: Comparative performance (Avg.  Max OverOrig) of AutoPhase features versus raw LLVM IR as input representations for direct com- piler pass sequence prediction using SFT with Qwen-1.5B models.">
            <a:extLst>
              <a:ext uri="{FF2B5EF4-FFF2-40B4-BE49-F238E27FC236}">
                <a16:creationId xmlns:a16="http://schemas.microsoft.com/office/drawing/2014/main" id="{A111BCB2-A62E-6577-2004-50E3757CD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150" y="4170218"/>
            <a:ext cx="4211117" cy="232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651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91A26-A779-BD55-E72D-D9A7BF708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F818634-55F6-630E-BC62-473C1C524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B4282DB-4F29-C5AB-1F7A-BFDA037A63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/>
              <a:t>Compiler-R1 Towards Agentic Compiler Auto-tuning with Reinforcement Learning</a:t>
            </a:r>
            <a:endParaRPr lang="zh-CN" altLang="en-US" dirty="0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172F277F-1071-422A-18BB-8EF99B06D82E}"/>
              </a:ext>
            </a:extLst>
          </p:cNvPr>
          <p:cNvSpPr>
            <a:spLocks noGrp="1"/>
          </p:cNvSpPr>
          <p:nvPr/>
        </p:nvSpPr>
        <p:spPr>
          <a:xfrm>
            <a:off x="631825" y="955040"/>
            <a:ext cx="5617210" cy="5553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消融实验： </a:t>
            </a:r>
          </a:p>
          <a:p>
            <a:pPr lvl="1"/>
            <a:r>
              <a:rPr lang="zh-CN" altLang="en-US" dirty="0"/>
              <a:t>证明了 </a:t>
            </a:r>
            <a:r>
              <a:rPr lang="en-US" altLang="zh-CN" dirty="0"/>
              <a:t>SFT </a:t>
            </a:r>
            <a:r>
              <a:rPr lang="zh-CN" altLang="en-US" dirty="0"/>
              <a:t>提供基础协议、</a:t>
            </a:r>
            <a:r>
              <a:rPr lang="en-US" altLang="zh-CN" dirty="0"/>
              <a:t>RL </a:t>
            </a:r>
            <a:r>
              <a:rPr lang="zh-CN" altLang="en-US" dirty="0"/>
              <a:t>提供性能飞跃，两者缺一不可。</a:t>
            </a:r>
            <a:endParaRPr lang="en-US" altLang="zh-CN" dirty="0"/>
          </a:p>
          <a:p>
            <a:r>
              <a:rPr lang="zh-CN" altLang="en-US" dirty="0"/>
              <a:t>任务成功率： </a:t>
            </a:r>
          </a:p>
          <a:p>
            <a:pPr lvl="1"/>
            <a:r>
              <a:rPr lang="en-US" altLang="zh-CN" dirty="0"/>
              <a:t>RL </a:t>
            </a:r>
            <a:r>
              <a:rPr lang="zh-CN" altLang="en-US" dirty="0"/>
              <a:t>训练显著提升了模型遵循交互协议的可靠性（</a:t>
            </a:r>
            <a:r>
              <a:rPr lang="en-US" altLang="zh-CN" dirty="0"/>
              <a:t>7B </a:t>
            </a:r>
            <a:r>
              <a:rPr lang="zh-CN" altLang="en-US" dirty="0"/>
              <a:t>版本成功率达 </a:t>
            </a:r>
            <a:r>
              <a:rPr lang="en-US" altLang="zh-CN" dirty="0"/>
              <a:t>96.71%</a:t>
            </a:r>
            <a:r>
              <a:rPr lang="zh-CN" altLang="en-US" dirty="0"/>
              <a:t>）。 </a:t>
            </a:r>
          </a:p>
          <a:p>
            <a:endParaRPr lang="en-US" altLang="zh-CN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08B43B39-9B17-B926-B1E6-D1F4B7F22E04}"/>
              </a:ext>
            </a:extLst>
          </p:cNvPr>
          <p:cNvGrpSpPr/>
          <p:nvPr/>
        </p:nvGrpSpPr>
        <p:grpSpPr>
          <a:xfrm>
            <a:off x="920621" y="4589143"/>
            <a:ext cx="5994389" cy="1642597"/>
            <a:chOff x="6197611" y="4580893"/>
            <a:chExt cx="5994389" cy="1642597"/>
          </a:xfrm>
        </p:grpSpPr>
        <p:pic>
          <p:nvPicPr>
            <p:cNvPr id="5" name="Picture 5" descr="Table 2: Impact of Con&amp;#64257;guration and Repetition Penalty on Average Task Success Rate (%) on 335 test programs. Model group abbreviations: Comp.-R1 = Compiler-R1 (SFT Cold-start + RL), SFT (Abl.) = SFT-Qwen (Ablation), RL (Abl.) = RL-only GRPO (Ablation).">
              <a:extLst>
                <a:ext uri="{FF2B5EF4-FFF2-40B4-BE49-F238E27FC236}">
                  <a16:creationId xmlns:a16="http://schemas.microsoft.com/office/drawing/2014/main" id="{A1C9E818-42BE-5519-E8EA-28F8C66724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7611" y="4580893"/>
              <a:ext cx="5617211" cy="12518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1BC090B-7D4C-28BC-F6B6-892160278F69}"/>
                </a:ext>
              </a:extLst>
            </p:cNvPr>
            <p:cNvSpPr txBox="1"/>
            <p:nvPr/>
          </p:nvSpPr>
          <p:spPr>
            <a:xfrm>
              <a:off x="6698285" y="5915713"/>
              <a:ext cx="549371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/>
                <a:t>配置和重复惩罚对</a:t>
              </a:r>
              <a:r>
                <a:rPr lang="en-US" altLang="zh-CN" sz="1400" dirty="0"/>
                <a:t>335</a:t>
              </a:r>
              <a:r>
                <a:rPr lang="zh-CN" altLang="en-US" sz="1400" dirty="0"/>
                <a:t>个测试程序平均任务成功率（</a:t>
              </a:r>
              <a:r>
                <a:rPr lang="en-US" altLang="zh-CN" sz="1400" dirty="0"/>
                <a:t>%</a:t>
              </a:r>
              <a:r>
                <a:rPr lang="zh-CN" altLang="en-US" sz="1400" dirty="0"/>
                <a:t>）的影响。</a:t>
              </a:r>
              <a:endParaRPr lang="en-US" altLang="zh-CN" sz="1400" dirty="0"/>
            </a:p>
          </p:txBody>
        </p:sp>
      </p:grpSp>
      <p:pic>
        <p:nvPicPr>
          <p:cNvPr id="8" name="Picture 6" descr="Figure 3: Average OverOz% of SFT-only models vs. N attempts. Dashed: GRPO Ref.">
            <a:extLst>
              <a:ext uri="{FF2B5EF4-FFF2-40B4-BE49-F238E27FC236}">
                <a16:creationId xmlns:a16="http://schemas.microsoft.com/office/drawing/2014/main" id="{EFD8FDD8-D176-E8F1-F693-02329CE42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591" y="1466372"/>
            <a:ext cx="4386872" cy="309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CC0C196-4258-CC82-FEAA-B537E9BA0F6D}"/>
              </a:ext>
            </a:extLst>
          </p:cNvPr>
          <p:cNvSpPr txBox="1"/>
          <p:nvPr/>
        </p:nvSpPr>
        <p:spPr>
          <a:xfrm>
            <a:off x="7869783" y="4612332"/>
            <a:ext cx="3650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仅 </a:t>
            </a:r>
            <a:r>
              <a:rPr lang="en-US" altLang="zh-CN" sz="1400" dirty="0"/>
              <a:t>SFT </a:t>
            </a:r>
            <a:r>
              <a:rPr lang="zh-CN" altLang="en-US" sz="1400" dirty="0"/>
              <a:t>模型与 </a:t>
            </a:r>
            <a:r>
              <a:rPr lang="en-US" altLang="zh-CN" sz="1400" dirty="0"/>
              <a:t>N </a:t>
            </a:r>
            <a:r>
              <a:rPr lang="zh-CN" altLang="en-US" sz="1400" dirty="0"/>
              <a:t>次尝试的平均 </a:t>
            </a:r>
            <a:r>
              <a:rPr lang="en-US" altLang="zh-CN" sz="1400" dirty="0" err="1"/>
              <a:t>OverOz</a:t>
            </a:r>
            <a:r>
              <a:rPr lang="en-US" altLang="zh-CN" sz="1400" dirty="0"/>
              <a:t>%</a:t>
            </a:r>
            <a:r>
              <a:rPr lang="zh-CN" altLang="en-US" sz="1400" dirty="0"/>
              <a:t>。</a:t>
            </a:r>
            <a:endParaRPr lang="en-US" altLang="zh-CN" sz="1400" dirty="0"/>
          </a:p>
          <a:p>
            <a:r>
              <a:rPr lang="zh-CN" altLang="en-US" sz="1400" dirty="0"/>
              <a:t>虚线：</a:t>
            </a:r>
            <a:r>
              <a:rPr lang="en-US" altLang="zh-CN" sz="1400" dirty="0"/>
              <a:t>GRPO </a:t>
            </a:r>
            <a:r>
              <a:rPr lang="zh-CN" altLang="en-US" sz="1400" dirty="0"/>
              <a:t>参考。</a:t>
            </a:r>
          </a:p>
        </p:txBody>
      </p:sp>
    </p:spTree>
    <p:extLst>
      <p:ext uri="{BB962C8B-B14F-4D97-AF65-F5344CB8AC3E}">
        <p14:creationId xmlns:p14="http://schemas.microsoft.com/office/powerpoint/2010/main" val="3566300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35" y="2713990"/>
            <a:ext cx="121907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/>
              <a:t>谢谢！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2_Office 主题​​</Template>
  <TotalTime>508</TotalTime>
  <Words>814</Words>
  <Application>Microsoft Office PowerPoint</Application>
  <PresentationFormat>宽屏</PresentationFormat>
  <Paragraphs>98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等线</vt:lpstr>
      <vt:lpstr>微软雅黑</vt:lpstr>
      <vt:lpstr>Arial</vt:lpstr>
      <vt:lpstr>Wingdings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策 孙</dc:creator>
  <cp:lastModifiedBy>明月 任</cp:lastModifiedBy>
  <cp:revision>754</cp:revision>
  <dcterms:created xsi:type="dcterms:W3CDTF">2026-03-17T13:52:27Z</dcterms:created>
  <dcterms:modified xsi:type="dcterms:W3CDTF">2026-04-08T05:27:18Z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  <property fmtid="{D5CDD505-2E9C-101B-9397-08002B2CF9AE}" pid="3" name="ICV">
    <vt:lpwstr>2F1556B50D426685398A07688D20EBFE_43</vt:lpwstr>
  </property>
  <property fmtid="{D5CDD505-2E9C-101B-9397-08002B2CF9AE}" pid="4" name="KSOProductBuildVer">
    <vt:lpwstr>2052-12.1.2.24722</vt:lpwstr>
  </property>
</Properties>
</file>