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2" r:id="rId6"/>
    <p:sldId id="271" r:id="rId7"/>
    <p:sldId id="272" r:id="rId8"/>
    <p:sldId id="273" r:id="rId9"/>
    <p:sldId id="267" r:id="rId10"/>
    <p:sldId id="269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0" clrIdx="0"/>
  <p:cmAuthor id="2" name="rain" initials="r" lastIdx="0" clrIdx="1"/>
  <p:cmAuthor id="3" name="伯尧" initials="伯尧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ACF8BA8-E606-4612-BD4B-859CCAD887A1}" styleName="补充样式1">
    <a:wholeTbl>
      <a:tcTxStyle>
        <a:fontRef idx="none">
          <a:schemeClr val="tx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1905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TxStyle/>
      <a:tcStyle>
        <a:tcBdr/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2H>
    <a:band1V>
      <a:tcTxStyle/>
      <a:tcStyle>
        <a:tcBdr/>
        <a:fill>
          <a:solidFill>
            <a:schemeClr val="accent1">
              <a:alpha val="25000"/>
              <a:lumMod val="40000"/>
              <a:lumOff val="60000"/>
            </a:schemeClr>
          </a:solidFill>
        </a:fill>
      </a:tcStyle>
    </a:band1V>
    <a:lastCol>
      <a:tcTxStyle b="on">
        <a:fontRef idx="none">
          <a:schemeClr val="accent1"/>
        </a:fontRef>
      </a:tcTxStyle>
      <a:tcStyle>
        <a:tcBdr/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lastCol>
    <a:firstCol>
      <a:tcTxStyle b="on">
        <a:fontRef idx="none">
          <a:schemeClr val="accent1"/>
        </a:fontRef>
      </a:tcTxStyle>
      <a:tcStyle>
        <a:tcBdr/>
        <a:fill>
          <a:solidFill>
            <a:schemeClr val="accent1">
              <a:alpha val="40000"/>
              <a:lumMod val="40000"/>
              <a:lumOff val="6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12700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lastRow>
    <a:firstRow>
      <a:tcTxStyle b="on">
        <a:fontRef idx="none">
          <a:schemeClr val="accent1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9050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 showGuides="1">
      <p:cViewPr varScale="1">
        <p:scale>
          <a:sx n="125" d="100"/>
          <a:sy n="125" d="100"/>
        </p:scale>
        <p:origin x="240" y="280"/>
      </p:cViewPr>
      <p:guideLst>
        <p:guide orient="horz" pos="221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2026/6/17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今天由我来分享一篇发表在</a:t>
            </a:r>
            <a:r>
              <a:rPr lang="en-US" altLang="zh-CN"/>
              <a:t> AAAI 2026 </a:t>
            </a:r>
            <a:r>
              <a:rPr lang="zh-CN" altLang="en-US"/>
              <a:t>的论文，论文题目是</a:t>
            </a:r>
            <a:r>
              <a:rPr lang="en-US" altLang="zh-CN"/>
              <a:t>SafeNLIDB</a:t>
            </a:r>
            <a:r>
              <a:rPr lang="zh-CN" altLang="en-US"/>
              <a:t>，这是一个面向大语言模型、针对自然语言数据库接口的隐私安全对齐框架。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核心贡献：</a:t>
            </a:r>
          </a:p>
          <a:p>
            <a:r>
              <a:rPr lang="zh-CN" altLang="en-US"/>
              <a:t>设计全自动安全数据流水线，无需人工标注，还构建了全新评测数据集</a:t>
            </a:r>
            <a:r>
              <a:rPr lang="en-US" altLang="zh-CN"/>
              <a:t> ShieldSQL</a:t>
            </a:r>
            <a:r>
              <a:rPr lang="zh-CN" altLang="en-US"/>
              <a:t>；</a:t>
            </a:r>
          </a:p>
          <a:p>
            <a:r>
              <a:rPr lang="zh-CN" altLang="en-US"/>
              <a:t>提出</a:t>
            </a:r>
            <a:r>
              <a:rPr lang="en-US" altLang="zh-CN"/>
              <a:t> APO </a:t>
            </a:r>
            <a:r>
              <a:rPr lang="zh-CN" altLang="en-US"/>
              <a:t>优化策略，解决</a:t>
            </a:r>
            <a:r>
              <a:rPr lang="en-US" altLang="zh-CN"/>
              <a:t> DPO </a:t>
            </a:r>
            <a:r>
              <a:rPr lang="zh-CN" altLang="en-US"/>
              <a:t>多目标训练震荡问题；</a:t>
            </a:r>
          </a:p>
          <a:p>
            <a:r>
              <a:rPr lang="zh-CN" altLang="en-US"/>
              <a:t>整套框架轻量化，支持私有化部署，同时兼顾安全与</a:t>
            </a:r>
            <a:r>
              <a:rPr lang="en-US" altLang="zh-CN"/>
              <a:t> SQL </a:t>
            </a:r>
            <a:r>
              <a:rPr lang="zh-CN" altLang="en-US"/>
              <a:t>查询能力。</a:t>
            </a:r>
          </a:p>
          <a:p>
            <a:r>
              <a:rPr lang="zh-CN" altLang="en-US"/>
              <a:t>同时论文也客观分析了现存局限：</a:t>
            </a:r>
          </a:p>
          <a:p>
            <a:r>
              <a:rPr lang="zh-CN" altLang="en-US"/>
              <a:t>第一，大模型自动生成的数据和真实线上数据存在分布偏差，还会受到模型幻觉影响；</a:t>
            </a:r>
          </a:p>
          <a:p>
            <a:r>
              <a:rPr lang="zh-CN" altLang="en-US"/>
              <a:t>第二，自建数据集</a:t>
            </a:r>
            <a:r>
              <a:rPr lang="en-US" altLang="zh-CN"/>
              <a:t> Shield </a:t>
            </a:r>
            <a:r>
              <a:rPr lang="zh-CN" altLang="en-US"/>
              <a:t>样本数量有限，场景丰富度还有提升空间。</a:t>
            </a: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当下大语言模型飞速发展，</a:t>
            </a:r>
            <a:r>
              <a:rPr lang="en-US" altLang="zh-CN"/>
              <a:t>NLIDB </a:t>
            </a:r>
            <a:r>
              <a:rPr lang="zh-CN" altLang="en-US"/>
              <a:t>自然语言转</a:t>
            </a:r>
            <a:r>
              <a:rPr lang="en-US" altLang="zh-CN"/>
              <a:t> SQL </a:t>
            </a:r>
            <a:r>
              <a:rPr lang="zh-CN" altLang="en-US"/>
              <a:t>技术得到了广泛落地。这项技术可以让普通用户用自然语言直接操作数据库，不用学习专业</a:t>
            </a:r>
            <a:r>
              <a:rPr lang="en-US" altLang="zh-CN"/>
              <a:t> SQL </a:t>
            </a:r>
            <a:r>
              <a:rPr lang="zh-CN" altLang="en-US"/>
              <a:t>语法，极大降低了数据库的使用门槛。但便利的背后，也带来了非常严峻的隐私泄露与安全风险，攻击者可以利用大模型的能力，窃取数据库中的敏感信息。</a:t>
            </a:r>
          </a:p>
          <a:p>
            <a:r>
              <a:rPr lang="zh-CN" altLang="en-US"/>
              <a:t>这篇论文重点区分了两类典型攻击：</a:t>
            </a:r>
          </a:p>
          <a:p>
            <a:r>
              <a:rPr lang="zh-CN" altLang="en-US"/>
              <a:t>第一类：直接攻击</a:t>
            </a:r>
          </a:p>
          <a:p>
            <a:r>
              <a:rPr lang="zh-CN" altLang="en-US"/>
              <a:t>就是攻击者直接在问句中索要隐私数据，比如图中</a:t>
            </a:r>
            <a:r>
              <a:rPr lang="en-US" altLang="zh-CN"/>
              <a:t> “</a:t>
            </a:r>
            <a:r>
              <a:rPr lang="zh-CN" altLang="en-US"/>
              <a:t>查询所有有学习障碍的学生名单</a:t>
            </a:r>
            <a:r>
              <a:rPr lang="en-US" altLang="zh-CN"/>
              <a:t>”</a:t>
            </a:r>
            <a:r>
              <a:rPr lang="zh-CN" altLang="en-US"/>
              <a:t>。这类请求意图明显，常规的安全策略就能识别并拦截，防御难度较低。</a:t>
            </a:r>
          </a:p>
          <a:p>
            <a:r>
              <a:rPr lang="zh-CN" altLang="en-US"/>
              <a:t>第二类：推理式多轮隐性攻击</a:t>
            </a:r>
          </a:p>
          <a:p>
            <a:r>
              <a:rPr lang="zh-CN" altLang="en-US"/>
              <a:t>这也是本文重点对抗的攻击类型，隐蔽性极强。我们看图中的例子：</a:t>
            </a:r>
          </a:p>
          <a:p>
            <a:r>
              <a:rPr lang="zh-CN" altLang="en-US"/>
              <a:t>攻击者并不会直接索要敏感数据，而是拆分出两条看似完全安全的查询：</a:t>
            </a:r>
          </a:p>
          <a:p>
            <a:r>
              <a:rPr lang="zh-CN" altLang="en-US"/>
              <a:t>第一条：查询全班所有学生姓名；</a:t>
            </a:r>
          </a:p>
          <a:p>
            <a:r>
              <a:rPr lang="zh-CN" altLang="en-US"/>
              <a:t>第二条：查询身体健康、无残疾的学生姓名。</a:t>
            </a:r>
          </a:p>
          <a:p>
            <a:r>
              <a:rPr lang="zh-CN" altLang="en-US"/>
              <a:t>两条请求单独来看都符合安全规则，系统都会正常返回结果。但攻击者拿到两组数据后，通过交叉比对、逻辑推理，就能间接推断出有残疾的学生是谁。</a:t>
            </a:r>
          </a:p>
          <a:p>
            <a:r>
              <a:rPr lang="zh-CN" altLang="en-US"/>
              <a:t>这种单条无害、多轮组合泄露隐私的攻击方式，是目前防护的一大难点，也是本文要解决的核心问题。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本文梳理目前行业内主流的三类防护方案，以及它们各自的缺陷。</a:t>
            </a:r>
          </a:p>
          <a:p>
            <a:r>
              <a:rPr lang="zh-CN" altLang="en-US"/>
              <a:t>差分隐私：核心思路是给数据库数据添加噪声来模糊敏感信息，但缺点非常明显，噪声会严重干扰正常查询，导致</a:t>
            </a:r>
            <a:r>
              <a:rPr lang="en-US" altLang="zh-CN"/>
              <a:t> SQL </a:t>
            </a:r>
            <a:r>
              <a:rPr lang="zh-CN" altLang="en-US"/>
              <a:t>查询准确率大幅下降，牺牲了业务可用性。</a:t>
            </a:r>
          </a:p>
          <a:p>
            <a:r>
              <a:rPr lang="zh-CN" altLang="en-US"/>
              <a:t>规则防护：依靠关键词、数据库访问规则做拦截，这种方式实现简单，但只能应对直白攻击，面对上面提到的推理式隐性攻击，基本无法防御，同时还容易出现误判、误拦截，误报率很高。</a:t>
            </a:r>
          </a:p>
          <a:p>
            <a:r>
              <a:rPr lang="en-US" altLang="zh-CN"/>
              <a:t>LLM </a:t>
            </a:r>
            <a:r>
              <a:rPr lang="zh-CN" altLang="en-US"/>
              <a:t>智能体</a:t>
            </a:r>
            <a:r>
              <a:rPr lang="en-US" altLang="zh-CN"/>
              <a:t> / </a:t>
            </a:r>
            <a:r>
              <a:rPr lang="zh-CN" altLang="en-US"/>
              <a:t>通用安全对齐：现有大模型安全方案大多基于指令微调</a:t>
            </a:r>
            <a:r>
              <a:rPr lang="en-US" altLang="zh-CN"/>
              <a:t> IFT</a:t>
            </a:r>
            <a:r>
              <a:rPr lang="zh-CN" altLang="en-US"/>
              <a:t>、人类反馈强化学习</a:t>
            </a:r>
            <a:r>
              <a:rPr lang="en-US" altLang="zh-CN"/>
              <a:t> RLHF</a:t>
            </a:r>
            <a:r>
              <a:rPr lang="zh-CN" altLang="en-US"/>
              <a:t>，用来拦截暴力、违规等显性内容，但无法识别多轮推理泄露，最终造成安全防护和</a:t>
            </a:r>
            <a:r>
              <a:rPr lang="en-US" altLang="zh-CN"/>
              <a:t> SQL </a:t>
            </a:r>
            <a:r>
              <a:rPr lang="zh-CN" altLang="en-US"/>
              <a:t>可用性无法兼顾。</a:t>
            </a:r>
          </a:p>
          <a:p>
            <a:r>
              <a:rPr lang="zh-CN" altLang="en-US"/>
              <a:t>总结来说：目前所有方案，都不能同时实现强安全防护</a:t>
            </a:r>
            <a:r>
              <a:rPr lang="en-US" altLang="zh-CN"/>
              <a:t> + </a:t>
            </a:r>
            <a:r>
              <a:rPr lang="zh-CN" altLang="en-US"/>
              <a:t>高</a:t>
            </a:r>
            <a:r>
              <a:rPr lang="en-US" altLang="zh-CN"/>
              <a:t> SQL </a:t>
            </a:r>
            <a:r>
              <a:rPr lang="zh-CN" altLang="en-US"/>
              <a:t>可用性。</a:t>
            </a:r>
          </a:p>
          <a:p>
            <a:r>
              <a:rPr lang="zh-CN" altLang="en-US"/>
              <a:t>基于以上问题，论文提炼出三大核心研究挑战：</a:t>
            </a:r>
          </a:p>
          <a:p>
            <a:r>
              <a:rPr lang="zh-CN" altLang="en-US"/>
              <a:t>第一，隐蔽风险：攻击分散在多轮交互中，单条查询无害，组合后才泄露隐私；</a:t>
            </a:r>
          </a:p>
          <a:p>
            <a:r>
              <a:rPr lang="zh-CN" altLang="en-US"/>
              <a:t>第二，关联耦合：判断风险不能只看当前一句话，必须结合数据库规则、历史交互记录、当前查询语义综合分析；</a:t>
            </a:r>
          </a:p>
          <a:p>
            <a:r>
              <a:rPr lang="zh-CN" altLang="en-US"/>
              <a:t>第三，能力平衡：安全策略不能一刀切，必须保证数据库正常查询功能不受影响。</a:t>
            </a: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针对以上问题，论文提出了</a:t>
            </a:r>
            <a:r>
              <a:rPr lang="en-US" altLang="zh-CN"/>
              <a:t>SafeNLIDB </a:t>
            </a:r>
            <a:r>
              <a:rPr lang="zh-CN" altLang="en-US"/>
              <a:t>框架。</a:t>
            </a:r>
          </a:p>
          <a:p>
            <a:r>
              <a:rPr lang="zh-CN" altLang="en-US"/>
              <a:t>整套框架是端到端全自动流程，全程不需要人工标注数据，主要分为两大核心模块，我按执行顺序梳理完整链路：</a:t>
            </a:r>
          </a:p>
          <a:p>
            <a:r>
              <a:rPr lang="zh-CN" altLang="en-US"/>
              <a:t>第一步：隐私约束挖掘。先解析数据库结构，提取列、行、行列混合三类安全约束，明确哪些数据属于敏感信息、哪些访问行为需要禁止。</a:t>
            </a:r>
          </a:p>
          <a:p>
            <a:r>
              <a:rPr lang="zh-CN" altLang="en-US"/>
              <a:t>第二步：进入模块一：安全感知数据自动生成。</a:t>
            </a:r>
          </a:p>
          <a:p>
            <a:r>
              <a:rPr lang="zh-CN" altLang="en-US"/>
              <a:t>基于挖掘出的安全规则，总结</a:t>
            </a:r>
            <a:r>
              <a:rPr lang="en-US" altLang="zh-CN"/>
              <a:t> 9 </a:t>
            </a:r>
            <a:r>
              <a:rPr lang="zh-CN" altLang="en-US"/>
              <a:t>类典型攻击模式，全自动生成恶意、良性的</a:t>
            </a:r>
            <a:r>
              <a:rPr lang="en-US" altLang="zh-CN"/>
              <a:t> SQL </a:t>
            </a:r>
            <a:r>
              <a:rPr lang="zh-CN" altLang="en-US"/>
              <a:t>与自然语言交互样本；同时为每一条样本生成混合思维链</a:t>
            </a:r>
            <a:r>
              <a:rPr lang="en-US" altLang="zh-CN"/>
              <a:t> H-CoT</a:t>
            </a:r>
            <a:r>
              <a:rPr lang="zh-CN" altLang="en-US"/>
              <a:t>，包含安全推理和</a:t>
            </a:r>
            <a:r>
              <a:rPr lang="en-US" altLang="zh-CN"/>
              <a:t> SQL </a:t>
            </a:r>
            <a:r>
              <a:rPr lang="zh-CN" altLang="en-US"/>
              <a:t>推理两部分，这部分用来构建模型训练数据集。</a:t>
            </a:r>
          </a:p>
          <a:p>
            <a:r>
              <a:rPr lang="zh-CN" altLang="en-US"/>
              <a:t>第三步：进入模块二：推理预热</a:t>
            </a:r>
            <a:r>
              <a:rPr lang="en-US" altLang="zh-CN"/>
              <a:t> + </a:t>
            </a:r>
            <a:r>
              <a:rPr lang="zh-CN" altLang="en-US"/>
              <a:t>交替偏好优化</a:t>
            </a:r>
            <a:r>
              <a:rPr lang="en-US" altLang="zh-CN"/>
              <a:t> APO</a:t>
            </a:r>
            <a:r>
              <a:rPr lang="zh-CN" altLang="en-US"/>
              <a:t>。</a:t>
            </a:r>
          </a:p>
          <a:p>
            <a:r>
              <a:rPr lang="zh-CN" altLang="en-US"/>
              <a:t>先用</a:t>
            </a:r>
            <a:r>
              <a:rPr lang="en-US" altLang="zh-CN"/>
              <a:t> H-CoT </a:t>
            </a:r>
            <a:r>
              <a:rPr lang="zh-CN" altLang="en-US"/>
              <a:t>数据做基础微调（推理预热），再使用本文改进的</a:t>
            </a:r>
            <a:r>
              <a:rPr lang="en-US" altLang="zh-CN"/>
              <a:t> APO </a:t>
            </a:r>
            <a:r>
              <a:rPr lang="zh-CN" altLang="en-US"/>
              <a:t>算法优化模型，解决传统</a:t>
            </a:r>
            <a:r>
              <a:rPr lang="en-US" altLang="zh-CN"/>
              <a:t> DPO </a:t>
            </a:r>
            <a:r>
              <a:rPr lang="zh-CN" altLang="en-US"/>
              <a:t>算法的缺陷，最终完成大模型的安全对齐。</a:t>
            </a:r>
          </a:p>
          <a:p>
            <a:r>
              <a:rPr lang="zh-CN" altLang="en-US"/>
              <a:t>简单概括：模块一负责造高质量训练数据，模块二负责训练优化模型。下面我拆分每个模块，详细讲解实现细节。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4B12A-F9C6-0F58-21CE-67083C63C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C7F1A6D-C00A-39E1-69DE-6545F75068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625206-D228-8747-DC06-F5D25B58810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针对以上问题，论文提出了</a:t>
            </a:r>
            <a:r>
              <a:rPr lang="en-US" altLang="zh-CN"/>
              <a:t>SafeNLIDB </a:t>
            </a:r>
            <a:r>
              <a:rPr lang="zh-CN" altLang="en-US"/>
              <a:t>框架。</a:t>
            </a:r>
          </a:p>
          <a:p>
            <a:r>
              <a:rPr lang="zh-CN" altLang="en-US"/>
              <a:t>整套框架是端到端全自动流程，全程不需要人工标注数据，主要分为两大核心模块，我按执行顺序梳理完整链路：</a:t>
            </a:r>
          </a:p>
          <a:p>
            <a:r>
              <a:rPr lang="zh-CN" altLang="en-US"/>
              <a:t>第一步：隐私约束挖掘。先解析数据库结构，提取列、行、行列混合三类安全约束，明确哪些数据属于敏感信息、哪些访问行为需要禁止。</a:t>
            </a:r>
          </a:p>
          <a:p>
            <a:r>
              <a:rPr lang="zh-CN" altLang="en-US"/>
              <a:t>第二步：进入模块一：安全感知数据自动生成。</a:t>
            </a:r>
          </a:p>
          <a:p>
            <a:r>
              <a:rPr lang="zh-CN" altLang="en-US"/>
              <a:t>基于挖掘出的安全规则，总结</a:t>
            </a:r>
            <a:r>
              <a:rPr lang="en-US" altLang="zh-CN"/>
              <a:t> 9 </a:t>
            </a:r>
            <a:r>
              <a:rPr lang="zh-CN" altLang="en-US"/>
              <a:t>类典型攻击模式，全自动生成恶意、良性的</a:t>
            </a:r>
            <a:r>
              <a:rPr lang="en-US" altLang="zh-CN"/>
              <a:t> SQL </a:t>
            </a:r>
            <a:r>
              <a:rPr lang="zh-CN" altLang="en-US"/>
              <a:t>与自然语言交互样本；同时为每一条样本生成混合思维链</a:t>
            </a:r>
            <a:r>
              <a:rPr lang="en-US" altLang="zh-CN"/>
              <a:t> H-CoT</a:t>
            </a:r>
            <a:r>
              <a:rPr lang="zh-CN" altLang="en-US"/>
              <a:t>，包含安全推理和</a:t>
            </a:r>
            <a:r>
              <a:rPr lang="en-US" altLang="zh-CN"/>
              <a:t> SQL </a:t>
            </a:r>
            <a:r>
              <a:rPr lang="zh-CN" altLang="en-US"/>
              <a:t>推理两部分，这部分用来构建模型训练数据集。</a:t>
            </a:r>
          </a:p>
          <a:p>
            <a:r>
              <a:rPr lang="zh-CN" altLang="en-US"/>
              <a:t>第三步：进入模块二：推理预热</a:t>
            </a:r>
            <a:r>
              <a:rPr lang="en-US" altLang="zh-CN"/>
              <a:t> + </a:t>
            </a:r>
            <a:r>
              <a:rPr lang="zh-CN" altLang="en-US"/>
              <a:t>交替偏好优化</a:t>
            </a:r>
            <a:r>
              <a:rPr lang="en-US" altLang="zh-CN"/>
              <a:t> APO</a:t>
            </a:r>
            <a:r>
              <a:rPr lang="zh-CN" altLang="en-US"/>
              <a:t>。</a:t>
            </a:r>
          </a:p>
          <a:p>
            <a:r>
              <a:rPr lang="zh-CN" altLang="en-US"/>
              <a:t>先用</a:t>
            </a:r>
            <a:r>
              <a:rPr lang="en-US" altLang="zh-CN"/>
              <a:t> H-CoT </a:t>
            </a:r>
            <a:r>
              <a:rPr lang="zh-CN" altLang="en-US"/>
              <a:t>数据做基础微调（推理预热），再使用本文改进的</a:t>
            </a:r>
            <a:r>
              <a:rPr lang="en-US" altLang="zh-CN"/>
              <a:t> APO </a:t>
            </a:r>
            <a:r>
              <a:rPr lang="zh-CN" altLang="en-US"/>
              <a:t>算法优化模型，解决传统</a:t>
            </a:r>
            <a:r>
              <a:rPr lang="en-US" altLang="zh-CN"/>
              <a:t> DPO </a:t>
            </a:r>
            <a:r>
              <a:rPr lang="zh-CN" altLang="en-US"/>
              <a:t>算法的缺陷，最终完成大模型的安全对齐。</a:t>
            </a:r>
          </a:p>
          <a:p>
            <a:r>
              <a:rPr lang="zh-CN" altLang="en-US"/>
              <a:t>简单概括：模块一负责造高质量训练数据，模块二负责训练优化模型。下面我拆分每个模块，详细讲解实现细节。</a:t>
            </a:r>
          </a:p>
        </p:txBody>
      </p:sp>
    </p:spTree>
    <p:extLst>
      <p:ext uri="{BB962C8B-B14F-4D97-AF65-F5344CB8AC3E}">
        <p14:creationId xmlns:p14="http://schemas.microsoft.com/office/powerpoint/2010/main" val="102491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A95DF-6E1E-FCA7-C1B8-19939B7AF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ED040B-9CB3-F684-6977-C1742FC618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E5288B-FB48-5007-9EB1-0497B96B40E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针对以上问题，论文提出了</a:t>
            </a:r>
            <a:r>
              <a:rPr lang="en-US" altLang="zh-CN"/>
              <a:t>SafeNLIDB </a:t>
            </a:r>
            <a:r>
              <a:rPr lang="zh-CN" altLang="en-US"/>
              <a:t>框架。</a:t>
            </a:r>
          </a:p>
          <a:p>
            <a:r>
              <a:rPr lang="zh-CN" altLang="en-US"/>
              <a:t>整套框架是端到端全自动流程，全程不需要人工标注数据，主要分为两大核心模块，我按执行顺序梳理完整链路：</a:t>
            </a:r>
          </a:p>
          <a:p>
            <a:r>
              <a:rPr lang="zh-CN" altLang="en-US"/>
              <a:t>第一步：隐私约束挖掘。先解析数据库结构，提取列、行、行列混合三类安全约束，明确哪些数据属于敏感信息、哪些访问行为需要禁止。</a:t>
            </a:r>
          </a:p>
          <a:p>
            <a:r>
              <a:rPr lang="zh-CN" altLang="en-US"/>
              <a:t>第二步：进入模块一：安全感知数据自动生成。</a:t>
            </a:r>
          </a:p>
          <a:p>
            <a:r>
              <a:rPr lang="zh-CN" altLang="en-US"/>
              <a:t>基于挖掘出的安全规则，总结</a:t>
            </a:r>
            <a:r>
              <a:rPr lang="en-US" altLang="zh-CN"/>
              <a:t> 9 </a:t>
            </a:r>
            <a:r>
              <a:rPr lang="zh-CN" altLang="en-US"/>
              <a:t>类典型攻击模式，全自动生成恶意、良性的</a:t>
            </a:r>
            <a:r>
              <a:rPr lang="en-US" altLang="zh-CN"/>
              <a:t> SQL </a:t>
            </a:r>
            <a:r>
              <a:rPr lang="zh-CN" altLang="en-US"/>
              <a:t>与自然语言交互样本；同时为每一条样本生成混合思维链</a:t>
            </a:r>
            <a:r>
              <a:rPr lang="en-US" altLang="zh-CN"/>
              <a:t> H-CoT</a:t>
            </a:r>
            <a:r>
              <a:rPr lang="zh-CN" altLang="en-US"/>
              <a:t>，包含安全推理和</a:t>
            </a:r>
            <a:r>
              <a:rPr lang="en-US" altLang="zh-CN"/>
              <a:t> SQL </a:t>
            </a:r>
            <a:r>
              <a:rPr lang="zh-CN" altLang="en-US"/>
              <a:t>推理两部分，这部分用来构建模型训练数据集。</a:t>
            </a:r>
          </a:p>
          <a:p>
            <a:r>
              <a:rPr lang="zh-CN" altLang="en-US"/>
              <a:t>第三步：进入模块二：推理预热</a:t>
            </a:r>
            <a:r>
              <a:rPr lang="en-US" altLang="zh-CN"/>
              <a:t> + </a:t>
            </a:r>
            <a:r>
              <a:rPr lang="zh-CN" altLang="en-US"/>
              <a:t>交替偏好优化</a:t>
            </a:r>
            <a:r>
              <a:rPr lang="en-US" altLang="zh-CN"/>
              <a:t> APO</a:t>
            </a:r>
            <a:r>
              <a:rPr lang="zh-CN" altLang="en-US"/>
              <a:t>。</a:t>
            </a:r>
          </a:p>
          <a:p>
            <a:r>
              <a:rPr lang="zh-CN" altLang="en-US"/>
              <a:t>先用</a:t>
            </a:r>
            <a:r>
              <a:rPr lang="en-US" altLang="zh-CN"/>
              <a:t> H-CoT </a:t>
            </a:r>
            <a:r>
              <a:rPr lang="zh-CN" altLang="en-US"/>
              <a:t>数据做基础微调（推理预热），再使用本文改进的</a:t>
            </a:r>
            <a:r>
              <a:rPr lang="en-US" altLang="zh-CN"/>
              <a:t> APO </a:t>
            </a:r>
            <a:r>
              <a:rPr lang="zh-CN" altLang="en-US"/>
              <a:t>算法优化模型，解决传统</a:t>
            </a:r>
            <a:r>
              <a:rPr lang="en-US" altLang="zh-CN"/>
              <a:t> DPO </a:t>
            </a:r>
            <a:r>
              <a:rPr lang="zh-CN" altLang="en-US"/>
              <a:t>算法的缺陷，最终完成大模型的安全对齐。</a:t>
            </a:r>
          </a:p>
          <a:p>
            <a:r>
              <a:rPr lang="zh-CN" altLang="en-US"/>
              <a:t>简单概括：模块一负责造高质量训练数据，模块二负责训练优化模型。下面我拆分每个模块，详细讲解实现细节。</a:t>
            </a:r>
          </a:p>
        </p:txBody>
      </p:sp>
    </p:spTree>
    <p:extLst>
      <p:ext uri="{BB962C8B-B14F-4D97-AF65-F5344CB8AC3E}">
        <p14:creationId xmlns:p14="http://schemas.microsoft.com/office/powerpoint/2010/main" val="2757232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3DB13-02A9-FD85-39B0-797EABA07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89E2EA9-65BC-6E8D-34A6-B127116013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714705-9F50-6043-0459-76D40E3A8F7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实验基础设置：</a:t>
            </a:r>
          </a:p>
          <a:p>
            <a:r>
              <a:rPr lang="zh-CN" altLang="en-US"/>
              <a:t>数据集：使用公开基准</a:t>
            </a:r>
            <a:r>
              <a:rPr lang="en-US" altLang="zh-CN"/>
              <a:t> SecureSQL </a:t>
            </a:r>
            <a:r>
              <a:rPr lang="zh-CN" altLang="en-US"/>
              <a:t>做域外测试，检验模型泛化能力；同时本文自建了</a:t>
            </a:r>
            <a:r>
              <a:rPr lang="en-US" altLang="zh-CN"/>
              <a:t>ShieldSQL</a:t>
            </a:r>
            <a:r>
              <a:rPr lang="zh-CN" altLang="en-US"/>
              <a:t>数据集，专门针对多轮攻击，用于域内测试；</a:t>
            </a:r>
          </a:p>
          <a:p>
            <a:r>
              <a:rPr lang="zh-CN" altLang="en-US"/>
              <a:t>评价指标</a:t>
            </a:r>
          </a:p>
          <a:p>
            <a:r>
              <a:rPr lang="zh-CN" altLang="en-US"/>
              <a:t>安全准确率</a:t>
            </a:r>
            <a:r>
              <a:rPr lang="en-US" altLang="zh-CN"/>
              <a:t> (S)</a:t>
            </a:r>
            <a:r>
              <a:rPr lang="zh-CN" altLang="en-US"/>
              <a:t>：衡量模型识别、拦截恶意查询的能力；</a:t>
            </a:r>
          </a:p>
          <a:p>
            <a:r>
              <a:rPr lang="zh-CN" altLang="en-US"/>
              <a:t>可靠分数</a:t>
            </a:r>
            <a:r>
              <a:rPr lang="en-US" altLang="zh-CN"/>
              <a:t> (R)</a:t>
            </a:r>
            <a:r>
              <a:rPr lang="zh-CN" altLang="en-US"/>
              <a:t>：综合指标，同时考量</a:t>
            </a:r>
            <a:r>
              <a:rPr lang="en-US" altLang="zh-CN"/>
              <a:t> SQL </a:t>
            </a:r>
            <a:r>
              <a:rPr lang="zh-CN" altLang="en-US"/>
              <a:t>执行准确率，还对</a:t>
            </a:r>
            <a:r>
              <a:rPr lang="en-US" altLang="zh-CN"/>
              <a:t> “</a:t>
            </a:r>
            <a:r>
              <a:rPr lang="zh-CN" altLang="en-US"/>
              <a:t>过度拦截</a:t>
            </a:r>
            <a:r>
              <a:rPr lang="en-US" altLang="zh-CN"/>
              <a:t>”“</a:t>
            </a:r>
            <a:r>
              <a:rPr lang="zh-CN" altLang="en-US"/>
              <a:t>漏拦截</a:t>
            </a:r>
            <a:r>
              <a:rPr lang="en-US" altLang="zh-CN"/>
              <a:t>” </a:t>
            </a:r>
            <a:r>
              <a:rPr lang="zh-CN" altLang="en-US"/>
              <a:t>做惩罚，用来整体评估「安全</a:t>
            </a:r>
            <a:r>
              <a:rPr lang="en-US" altLang="zh-CN"/>
              <a:t> + </a:t>
            </a:r>
            <a:r>
              <a:rPr lang="zh-CN" altLang="en-US"/>
              <a:t>可用性」的平衡效果。实验基座选用</a:t>
            </a:r>
            <a:r>
              <a:rPr lang="en-US" altLang="zh-CN"/>
              <a:t> Llama3-8B</a:t>
            </a:r>
            <a:r>
              <a:rPr lang="zh-CN" altLang="en-US"/>
              <a:t>、</a:t>
            </a:r>
            <a:r>
              <a:rPr lang="en-US" altLang="zh-CN"/>
              <a:t>Qwen2.5 </a:t>
            </a:r>
            <a:r>
              <a:rPr lang="zh-CN" altLang="en-US"/>
              <a:t>两款轻量化模型，偏向企业私有化部署场景。</a:t>
            </a:r>
          </a:p>
        </p:txBody>
      </p:sp>
    </p:spTree>
    <p:extLst>
      <p:ext uri="{BB962C8B-B14F-4D97-AF65-F5344CB8AC3E}">
        <p14:creationId xmlns:p14="http://schemas.microsoft.com/office/powerpoint/2010/main" val="614253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实验基础设置：</a:t>
            </a:r>
          </a:p>
          <a:p>
            <a:r>
              <a:rPr lang="zh-CN" altLang="en-US"/>
              <a:t>数据集：使用公开基准</a:t>
            </a:r>
            <a:r>
              <a:rPr lang="en-US" altLang="zh-CN"/>
              <a:t> SecureSQL </a:t>
            </a:r>
            <a:r>
              <a:rPr lang="zh-CN" altLang="en-US"/>
              <a:t>做域外测试，检验模型泛化能力；同时本文自建了</a:t>
            </a:r>
            <a:r>
              <a:rPr lang="en-US" altLang="zh-CN"/>
              <a:t>ShieldSQL</a:t>
            </a:r>
            <a:r>
              <a:rPr lang="zh-CN" altLang="en-US"/>
              <a:t>数据集，专门针对多轮攻击，用于域内测试；</a:t>
            </a:r>
          </a:p>
          <a:p>
            <a:r>
              <a:rPr lang="zh-CN" altLang="en-US"/>
              <a:t>评价指标</a:t>
            </a:r>
          </a:p>
          <a:p>
            <a:r>
              <a:rPr lang="zh-CN" altLang="en-US"/>
              <a:t>安全准确率</a:t>
            </a:r>
            <a:r>
              <a:rPr lang="en-US" altLang="zh-CN"/>
              <a:t> (S)</a:t>
            </a:r>
            <a:r>
              <a:rPr lang="zh-CN" altLang="en-US"/>
              <a:t>：衡量模型识别、拦截恶意查询的能力；</a:t>
            </a:r>
          </a:p>
          <a:p>
            <a:r>
              <a:rPr lang="zh-CN" altLang="en-US"/>
              <a:t>可靠分数</a:t>
            </a:r>
            <a:r>
              <a:rPr lang="en-US" altLang="zh-CN"/>
              <a:t> (R)</a:t>
            </a:r>
            <a:r>
              <a:rPr lang="zh-CN" altLang="en-US"/>
              <a:t>：综合指标，同时考量</a:t>
            </a:r>
            <a:r>
              <a:rPr lang="en-US" altLang="zh-CN"/>
              <a:t> SQL </a:t>
            </a:r>
            <a:r>
              <a:rPr lang="zh-CN" altLang="en-US"/>
              <a:t>执行准确率，还对</a:t>
            </a:r>
            <a:r>
              <a:rPr lang="en-US" altLang="zh-CN"/>
              <a:t> “</a:t>
            </a:r>
            <a:r>
              <a:rPr lang="zh-CN" altLang="en-US"/>
              <a:t>过度拦截</a:t>
            </a:r>
            <a:r>
              <a:rPr lang="en-US" altLang="zh-CN"/>
              <a:t>”“</a:t>
            </a:r>
            <a:r>
              <a:rPr lang="zh-CN" altLang="en-US"/>
              <a:t>漏拦截</a:t>
            </a:r>
            <a:r>
              <a:rPr lang="en-US" altLang="zh-CN"/>
              <a:t>” </a:t>
            </a:r>
            <a:r>
              <a:rPr lang="zh-CN" altLang="en-US"/>
              <a:t>做惩罚，用来整体评估「安全</a:t>
            </a:r>
            <a:r>
              <a:rPr lang="en-US" altLang="zh-CN"/>
              <a:t> + </a:t>
            </a:r>
            <a:r>
              <a:rPr lang="zh-CN" altLang="en-US"/>
              <a:t>可用性」的平衡效果。实验基座选用</a:t>
            </a:r>
            <a:r>
              <a:rPr lang="en-US" altLang="zh-CN"/>
              <a:t> Llama3-8B</a:t>
            </a:r>
            <a:r>
              <a:rPr lang="zh-CN" altLang="en-US"/>
              <a:t>、</a:t>
            </a:r>
            <a:r>
              <a:rPr lang="en-US" altLang="zh-CN"/>
              <a:t>Qwen2.5 </a:t>
            </a:r>
            <a:r>
              <a:rPr lang="zh-CN" altLang="en-US"/>
              <a:t>两款轻量化模型，偏向企业私有化部署场景。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9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  <a:t>2026/6/17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503050405090304" pitchFamily="18" charset="0"/>
                  <a:cs typeface="Times New Roman" panose="0202050305040509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503050405090304" pitchFamily="18" charset="0"/>
                  <a:cs typeface="Times New Roman" panose="02020503050405090304" pitchFamily="18" charset="0"/>
                </a:rPr>
                <a:t>(yuzhang@ustc.edu.cn)</a:t>
              </a: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  <a:t>2026年6月17日 Wednesday</a:t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9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6"/>
          <p:cNvSpPr>
            <a:spLocks noGrp="1"/>
          </p:cNvSpPr>
          <p:nvPr>
            <p:ph sz="quarter" idx="14"/>
          </p:nvPr>
        </p:nvSpPr>
        <p:spPr>
          <a:xfrm>
            <a:off x="6255167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kumimoji="1" lang="zh-CN" altLang="en-US"/>
              <a:t>张昱：项目结题验收汇报概述</a:t>
            </a:r>
            <a:endParaRPr kumimoji="1"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733" y="134952"/>
            <a:ext cx="10515600" cy="550848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1"/>
              <a:ext cx="12192001" cy="6858001"/>
              <a:chOff x="-1" y="-1"/>
              <a:chExt cx="12192001" cy="6858001"/>
            </a:xfrm>
          </p:grpSpPr>
          <p:sp>
            <p:nvSpPr>
              <p:cNvPr id="27" name="任意多边形: 形状 26"/>
              <p:cNvSpPr>
                <a:spLocks noChangeAspect="1"/>
              </p:cNvSpPr>
              <p:nvPr/>
            </p:nvSpPr>
            <p:spPr>
              <a:xfrm flipH="1" flipV="1">
                <a:off x="-1" y="-1"/>
                <a:ext cx="4551827" cy="1080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矩形: 圆角 22"/>
              <p:cNvSpPr/>
              <p:nvPr/>
            </p:nvSpPr>
            <p:spPr>
              <a:xfrm>
                <a:off x="660400" y="693000"/>
                <a:ext cx="10872000" cy="5472000"/>
              </a:xfrm>
              <a:prstGeom prst="roundRect">
                <a:avLst>
                  <a:gd name="adj" fmla="val 291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1000" sy="101000" algn="ctr" rotWithShape="0">
                  <a:schemeClr val="tx1">
                    <a:lumMod val="75000"/>
                    <a:lumOff val="2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: 形状 11"/>
              <p:cNvSpPr>
                <a:spLocks noChangeAspect="1"/>
              </p:cNvSpPr>
              <p:nvPr/>
            </p:nvSpPr>
            <p:spPr>
              <a:xfrm>
                <a:off x="7943629" y="5850000"/>
                <a:ext cx="4248371" cy="1008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6432918" y="4634414"/>
              <a:ext cx="540000" cy="540000"/>
              <a:chOff x="7460376" y="5269978"/>
              <a:chExt cx="540000" cy="54000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7460376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" name="任意多边形: 形状 2"/>
              <p:cNvSpPr>
                <a:spLocks noChangeAspect="1"/>
              </p:cNvSpPr>
              <p:nvPr/>
            </p:nvSpPr>
            <p:spPr>
              <a:xfrm>
                <a:off x="7586376" y="5429743"/>
                <a:ext cx="288000" cy="220470"/>
              </a:xfrm>
              <a:custGeom>
                <a:avLst/>
                <a:gdLst>
                  <a:gd name="connsiteX0" fmla="*/ 20136 w 608415"/>
                  <a:gd name="connsiteY0" fmla="*/ 282073 h 465755"/>
                  <a:gd name="connsiteX1" fmla="*/ 40152 w 608415"/>
                  <a:gd name="connsiteY1" fmla="*/ 302063 h 465755"/>
                  <a:gd name="connsiteX2" fmla="*/ 40152 w 608415"/>
                  <a:gd name="connsiteY2" fmla="*/ 326389 h 465755"/>
                  <a:gd name="connsiteX3" fmla="*/ 20136 w 608415"/>
                  <a:gd name="connsiteY3" fmla="*/ 346499 h 465755"/>
                  <a:gd name="connsiteX4" fmla="*/ 0 w 608415"/>
                  <a:gd name="connsiteY4" fmla="*/ 326389 h 465755"/>
                  <a:gd name="connsiteX5" fmla="*/ 0 w 608415"/>
                  <a:gd name="connsiteY5" fmla="*/ 302063 h 465755"/>
                  <a:gd name="connsiteX6" fmla="*/ 20136 w 608415"/>
                  <a:gd name="connsiteY6" fmla="*/ 282073 h 465755"/>
                  <a:gd name="connsiteX7" fmla="*/ 123517 w 608415"/>
                  <a:gd name="connsiteY7" fmla="*/ 243643 h 465755"/>
                  <a:gd name="connsiteX8" fmla="*/ 123517 w 608415"/>
                  <a:gd name="connsiteY8" fmla="*/ 374935 h 465755"/>
                  <a:gd name="connsiteX9" fmla="*/ 304208 w 608415"/>
                  <a:gd name="connsiteY9" fmla="*/ 425645 h 465755"/>
                  <a:gd name="connsiteX10" fmla="*/ 484899 w 608415"/>
                  <a:gd name="connsiteY10" fmla="*/ 374935 h 465755"/>
                  <a:gd name="connsiteX11" fmla="*/ 484899 w 608415"/>
                  <a:gd name="connsiteY11" fmla="*/ 243643 h 465755"/>
                  <a:gd name="connsiteX12" fmla="*/ 313495 w 608415"/>
                  <a:gd name="connsiteY12" fmla="*/ 332536 h 465755"/>
                  <a:gd name="connsiteX13" fmla="*/ 304208 w 608415"/>
                  <a:gd name="connsiteY13" fmla="*/ 334704 h 465755"/>
                  <a:gd name="connsiteX14" fmla="*/ 294920 w 608415"/>
                  <a:gd name="connsiteY14" fmla="*/ 332536 h 465755"/>
                  <a:gd name="connsiteX15" fmla="*/ 304208 w 608415"/>
                  <a:gd name="connsiteY15" fmla="*/ 42730 h 465755"/>
                  <a:gd name="connsiteX16" fmla="*/ 63688 w 608415"/>
                  <a:gd name="connsiteY16" fmla="*/ 167397 h 465755"/>
                  <a:gd name="connsiteX17" fmla="*/ 304208 w 608415"/>
                  <a:gd name="connsiteY17" fmla="*/ 292064 h 465755"/>
                  <a:gd name="connsiteX18" fmla="*/ 544727 w 608415"/>
                  <a:gd name="connsiteY18" fmla="*/ 167397 h 465755"/>
                  <a:gd name="connsiteX19" fmla="*/ 294920 w 608415"/>
                  <a:gd name="connsiteY19" fmla="*/ 2258 h 465755"/>
                  <a:gd name="connsiteX20" fmla="*/ 313495 w 608415"/>
                  <a:gd name="connsiteY20" fmla="*/ 2258 h 465755"/>
                  <a:gd name="connsiteX21" fmla="*/ 597559 w 608415"/>
                  <a:gd name="connsiteY21" fmla="*/ 149570 h 465755"/>
                  <a:gd name="connsiteX22" fmla="*/ 608415 w 608415"/>
                  <a:gd name="connsiteY22" fmla="*/ 167397 h 465755"/>
                  <a:gd name="connsiteX23" fmla="*/ 597559 w 608415"/>
                  <a:gd name="connsiteY23" fmla="*/ 185224 h 465755"/>
                  <a:gd name="connsiteX24" fmla="*/ 525066 w 608415"/>
                  <a:gd name="connsiteY24" fmla="*/ 222804 h 465755"/>
                  <a:gd name="connsiteX25" fmla="*/ 525066 w 608415"/>
                  <a:gd name="connsiteY25" fmla="*/ 382644 h 465755"/>
                  <a:gd name="connsiteX26" fmla="*/ 521326 w 608415"/>
                  <a:gd name="connsiteY26" fmla="*/ 394328 h 465755"/>
                  <a:gd name="connsiteX27" fmla="*/ 304208 w 608415"/>
                  <a:gd name="connsiteY27" fmla="*/ 465755 h 465755"/>
                  <a:gd name="connsiteX28" fmla="*/ 87089 w 608415"/>
                  <a:gd name="connsiteY28" fmla="*/ 394328 h 465755"/>
                  <a:gd name="connsiteX29" fmla="*/ 83350 w 608415"/>
                  <a:gd name="connsiteY29" fmla="*/ 382644 h 465755"/>
                  <a:gd name="connsiteX30" fmla="*/ 83350 w 608415"/>
                  <a:gd name="connsiteY30" fmla="*/ 222804 h 465755"/>
                  <a:gd name="connsiteX31" fmla="*/ 40167 w 608415"/>
                  <a:gd name="connsiteY31" fmla="*/ 200400 h 465755"/>
                  <a:gd name="connsiteX32" fmla="*/ 40167 w 608415"/>
                  <a:gd name="connsiteY32" fmla="*/ 244245 h 465755"/>
                  <a:gd name="connsiteX33" fmla="*/ 20144 w 608415"/>
                  <a:gd name="connsiteY33" fmla="*/ 264360 h 465755"/>
                  <a:gd name="connsiteX34" fmla="*/ 0 w 608415"/>
                  <a:gd name="connsiteY34" fmla="*/ 244245 h 465755"/>
                  <a:gd name="connsiteX35" fmla="*/ 0 w 608415"/>
                  <a:gd name="connsiteY35" fmla="*/ 167397 h 465755"/>
                  <a:gd name="connsiteX36" fmla="*/ 10856 w 608415"/>
                  <a:gd name="connsiteY36" fmla="*/ 149570 h 46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8415" h="465755">
                    <a:moveTo>
                      <a:pt x="20136" y="282073"/>
                    </a:moveTo>
                    <a:cubicBezTo>
                      <a:pt x="31229" y="282073"/>
                      <a:pt x="40152" y="290985"/>
                      <a:pt x="40152" y="302063"/>
                    </a:cubicBezTo>
                    <a:lnTo>
                      <a:pt x="40152" y="326389"/>
                    </a:lnTo>
                    <a:cubicBezTo>
                      <a:pt x="40152" y="337468"/>
                      <a:pt x="31229" y="346499"/>
                      <a:pt x="20136" y="346499"/>
                    </a:cubicBezTo>
                    <a:cubicBezTo>
                      <a:pt x="9043" y="346499"/>
                      <a:pt x="0" y="337468"/>
                      <a:pt x="0" y="326389"/>
                    </a:cubicBezTo>
                    <a:lnTo>
                      <a:pt x="0" y="302063"/>
                    </a:lnTo>
                    <a:cubicBezTo>
                      <a:pt x="0" y="290985"/>
                      <a:pt x="9043" y="282073"/>
                      <a:pt x="20136" y="282073"/>
                    </a:cubicBezTo>
                    <a:close/>
                    <a:moveTo>
                      <a:pt x="123517" y="243643"/>
                    </a:moveTo>
                    <a:lnTo>
                      <a:pt x="123517" y="374935"/>
                    </a:lnTo>
                    <a:cubicBezTo>
                      <a:pt x="136906" y="387703"/>
                      <a:pt x="186360" y="425645"/>
                      <a:pt x="304208" y="425645"/>
                    </a:cubicBezTo>
                    <a:cubicBezTo>
                      <a:pt x="422055" y="425645"/>
                      <a:pt x="471510" y="387703"/>
                      <a:pt x="484899" y="374935"/>
                    </a:cubicBezTo>
                    <a:lnTo>
                      <a:pt x="484899" y="243643"/>
                    </a:lnTo>
                    <a:lnTo>
                      <a:pt x="313495" y="332536"/>
                    </a:lnTo>
                    <a:cubicBezTo>
                      <a:pt x="310601" y="333981"/>
                      <a:pt x="307344" y="334704"/>
                      <a:pt x="304208" y="334704"/>
                    </a:cubicBezTo>
                    <a:cubicBezTo>
                      <a:pt x="301071" y="334704"/>
                      <a:pt x="297815" y="333981"/>
                      <a:pt x="294920" y="332536"/>
                    </a:cubicBezTo>
                    <a:close/>
                    <a:moveTo>
                      <a:pt x="304208" y="42730"/>
                    </a:moveTo>
                    <a:lnTo>
                      <a:pt x="63688" y="167397"/>
                    </a:lnTo>
                    <a:lnTo>
                      <a:pt x="304208" y="292064"/>
                    </a:lnTo>
                    <a:lnTo>
                      <a:pt x="544727" y="167397"/>
                    </a:lnTo>
                    <a:close/>
                    <a:moveTo>
                      <a:pt x="294920" y="2258"/>
                    </a:moveTo>
                    <a:cubicBezTo>
                      <a:pt x="300710" y="-753"/>
                      <a:pt x="307706" y="-753"/>
                      <a:pt x="313495" y="2258"/>
                    </a:cubicBezTo>
                    <a:lnTo>
                      <a:pt x="597559" y="149570"/>
                    </a:lnTo>
                    <a:cubicBezTo>
                      <a:pt x="604193" y="153063"/>
                      <a:pt x="608415" y="159929"/>
                      <a:pt x="608415" y="167397"/>
                    </a:cubicBezTo>
                    <a:cubicBezTo>
                      <a:pt x="608415" y="174865"/>
                      <a:pt x="604193" y="181731"/>
                      <a:pt x="597559" y="185224"/>
                    </a:cubicBezTo>
                    <a:lnTo>
                      <a:pt x="525066" y="222804"/>
                    </a:lnTo>
                    <a:lnTo>
                      <a:pt x="525066" y="382644"/>
                    </a:lnTo>
                    <a:cubicBezTo>
                      <a:pt x="525066" y="386860"/>
                      <a:pt x="523859" y="390955"/>
                      <a:pt x="521326" y="394328"/>
                    </a:cubicBezTo>
                    <a:cubicBezTo>
                      <a:pt x="519276" y="397218"/>
                      <a:pt x="468253" y="465755"/>
                      <a:pt x="304208" y="465755"/>
                    </a:cubicBezTo>
                    <a:cubicBezTo>
                      <a:pt x="140162" y="465755"/>
                      <a:pt x="89139" y="397218"/>
                      <a:pt x="87089" y="394328"/>
                    </a:cubicBezTo>
                    <a:cubicBezTo>
                      <a:pt x="84556" y="390955"/>
                      <a:pt x="83350" y="386860"/>
                      <a:pt x="83350" y="382644"/>
                    </a:cubicBezTo>
                    <a:lnTo>
                      <a:pt x="83350" y="222804"/>
                    </a:lnTo>
                    <a:lnTo>
                      <a:pt x="40167" y="200400"/>
                    </a:lnTo>
                    <a:lnTo>
                      <a:pt x="40167" y="244245"/>
                    </a:lnTo>
                    <a:cubicBezTo>
                      <a:pt x="40167" y="255326"/>
                      <a:pt x="31241" y="264360"/>
                      <a:pt x="20144" y="264360"/>
                    </a:cubicBezTo>
                    <a:cubicBezTo>
                      <a:pt x="9047" y="264360"/>
                      <a:pt x="0" y="255326"/>
                      <a:pt x="0" y="244245"/>
                    </a:cubicBezTo>
                    <a:lnTo>
                      <a:pt x="0" y="167397"/>
                    </a:lnTo>
                    <a:cubicBezTo>
                      <a:pt x="0" y="159929"/>
                      <a:pt x="4222" y="153063"/>
                      <a:pt x="10856" y="149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073375" y="4634414"/>
              <a:ext cx="540000" cy="540000"/>
              <a:chOff x="4437200" y="5269978"/>
              <a:chExt cx="540000" cy="540000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4437200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7"/>
              <p:cNvSpPr>
                <a:spLocks noChangeAspect="1"/>
              </p:cNvSpPr>
              <p:nvPr/>
            </p:nvSpPr>
            <p:spPr>
              <a:xfrm>
                <a:off x="4593936" y="5426880"/>
                <a:ext cx="226528" cy="226197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81459" h="580612">
                    <a:moveTo>
                      <a:pt x="283975" y="371116"/>
                    </a:moveTo>
                    <a:lnTo>
                      <a:pt x="263239" y="486746"/>
                    </a:lnTo>
                    <a:lnTo>
                      <a:pt x="291629" y="500700"/>
                    </a:lnTo>
                    <a:lnTo>
                      <a:pt x="318507" y="487013"/>
                    </a:lnTo>
                    <a:lnTo>
                      <a:pt x="297770" y="371116"/>
                    </a:lnTo>
                    <a:close/>
                    <a:moveTo>
                      <a:pt x="263595" y="322766"/>
                    </a:moveTo>
                    <a:lnTo>
                      <a:pt x="317973" y="322766"/>
                    </a:lnTo>
                    <a:cubicBezTo>
                      <a:pt x="329720" y="322766"/>
                      <a:pt x="339777" y="331121"/>
                      <a:pt x="341824" y="342675"/>
                    </a:cubicBezTo>
                    <a:lnTo>
                      <a:pt x="369235" y="496078"/>
                    </a:lnTo>
                    <a:cubicBezTo>
                      <a:pt x="371104" y="506655"/>
                      <a:pt x="365853" y="517054"/>
                      <a:pt x="356420" y="521942"/>
                    </a:cubicBezTo>
                    <a:lnTo>
                      <a:pt x="302754" y="549405"/>
                    </a:lnTo>
                    <a:cubicBezTo>
                      <a:pt x="294833" y="553938"/>
                      <a:pt x="289226" y="553494"/>
                      <a:pt x="280949" y="549583"/>
                    </a:cubicBezTo>
                    <a:lnTo>
                      <a:pt x="225237" y="522031"/>
                    </a:lnTo>
                    <a:cubicBezTo>
                      <a:pt x="215625" y="517320"/>
                      <a:pt x="210285" y="506655"/>
                      <a:pt x="212243" y="496078"/>
                    </a:cubicBezTo>
                    <a:lnTo>
                      <a:pt x="239744" y="342675"/>
                    </a:lnTo>
                    <a:cubicBezTo>
                      <a:pt x="241790" y="331121"/>
                      <a:pt x="251847" y="322766"/>
                      <a:pt x="263595" y="322766"/>
                    </a:cubicBezTo>
                    <a:close/>
                    <a:moveTo>
                      <a:pt x="175403" y="294638"/>
                    </a:moveTo>
                    <a:cubicBezTo>
                      <a:pt x="181311" y="296493"/>
                      <a:pt x="186518" y="300581"/>
                      <a:pt x="189588" y="306446"/>
                    </a:cubicBezTo>
                    <a:cubicBezTo>
                      <a:pt x="195819" y="318266"/>
                      <a:pt x="191279" y="332930"/>
                      <a:pt x="179441" y="339151"/>
                    </a:cubicBezTo>
                    <a:cubicBezTo>
                      <a:pt x="98621" y="381453"/>
                      <a:pt x="48420" y="464725"/>
                      <a:pt x="48420" y="556439"/>
                    </a:cubicBezTo>
                    <a:cubicBezTo>
                      <a:pt x="48420" y="569859"/>
                      <a:pt x="37561" y="580612"/>
                      <a:pt x="24210" y="580612"/>
                    </a:cubicBezTo>
                    <a:cubicBezTo>
                      <a:pt x="10770" y="580612"/>
                      <a:pt x="0" y="569859"/>
                      <a:pt x="0" y="556439"/>
                    </a:cubicBezTo>
                    <a:cubicBezTo>
                      <a:pt x="0" y="446595"/>
                      <a:pt x="60170" y="346971"/>
                      <a:pt x="157011" y="296226"/>
                    </a:cubicBezTo>
                    <a:cubicBezTo>
                      <a:pt x="162886" y="293160"/>
                      <a:pt x="169495" y="292782"/>
                      <a:pt x="175403" y="294638"/>
                    </a:cubicBezTo>
                    <a:close/>
                    <a:moveTo>
                      <a:pt x="403384" y="293390"/>
                    </a:moveTo>
                    <a:cubicBezTo>
                      <a:pt x="409291" y="291490"/>
                      <a:pt x="415922" y="291846"/>
                      <a:pt x="421885" y="294868"/>
                    </a:cubicBezTo>
                    <a:cubicBezTo>
                      <a:pt x="520228" y="344995"/>
                      <a:pt x="581459" y="445250"/>
                      <a:pt x="581459" y="556437"/>
                    </a:cubicBezTo>
                    <a:cubicBezTo>
                      <a:pt x="581459" y="569858"/>
                      <a:pt x="570690" y="580612"/>
                      <a:pt x="557252" y="580612"/>
                    </a:cubicBezTo>
                    <a:cubicBezTo>
                      <a:pt x="543813" y="580612"/>
                      <a:pt x="533044" y="569858"/>
                      <a:pt x="533044" y="556437"/>
                    </a:cubicBezTo>
                    <a:cubicBezTo>
                      <a:pt x="533044" y="463648"/>
                      <a:pt x="482048" y="379836"/>
                      <a:pt x="399813" y="338063"/>
                    </a:cubicBezTo>
                    <a:cubicBezTo>
                      <a:pt x="387887" y="331841"/>
                      <a:pt x="383170" y="317265"/>
                      <a:pt x="389222" y="305444"/>
                    </a:cubicBezTo>
                    <a:cubicBezTo>
                      <a:pt x="392293" y="299445"/>
                      <a:pt x="397477" y="295290"/>
                      <a:pt x="403384" y="293390"/>
                    </a:cubicBezTo>
                    <a:close/>
                    <a:moveTo>
                      <a:pt x="290694" y="48348"/>
                    </a:moveTo>
                    <a:cubicBezTo>
                      <a:pt x="233195" y="48348"/>
                      <a:pt x="186376" y="95629"/>
                      <a:pt x="186376" y="153753"/>
                    </a:cubicBezTo>
                    <a:cubicBezTo>
                      <a:pt x="186376" y="211966"/>
                      <a:pt x="233195" y="259247"/>
                      <a:pt x="290694" y="259247"/>
                    </a:cubicBezTo>
                    <a:cubicBezTo>
                      <a:pt x="348283" y="259247"/>
                      <a:pt x="395012" y="211966"/>
                      <a:pt x="395012" y="153753"/>
                    </a:cubicBezTo>
                    <a:cubicBezTo>
                      <a:pt x="395012" y="95629"/>
                      <a:pt x="348283" y="48348"/>
                      <a:pt x="290694" y="48348"/>
                    </a:cubicBezTo>
                    <a:close/>
                    <a:moveTo>
                      <a:pt x="290694" y="0"/>
                    </a:moveTo>
                    <a:cubicBezTo>
                      <a:pt x="374986" y="0"/>
                      <a:pt x="443433" y="68967"/>
                      <a:pt x="443433" y="153753"/>
                    </a:cubicBezTo>
                    <a:cubicBezTo>
                      <a:pt x="443433" y="238628"/>
                      <a:pt x="374986" y="307595"/>
                      <a:pt x="290694" y="307595"/>
                    </a:cubicBezTo>
                    <a:cubicBezTo>
                      <a:pt x="206491" y="307595"/>
                      <a:pt x="137955" y="238628"/>
                      <a:pt x="137955" y="153753"/>
                    </a:cubicBezTo>
                    <a:cubicBezTo>
                      <a:pt x="137955" y="68967"/>
                      <a:pt x="206491" y="0"/>
                      <a:pt x="2906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229651" y="1130300"/>
            <a:ext cx="9720000" cy="2232000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7200" b="1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1229650" y="3445908"/>
            <a:ext cx="972000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3701079" y="4688414"/>
            <a:ext cx="2340000" cy="432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7054692" y="4688414"/>
            <a:ext cx="2340000" cy="432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www.officeplus.cn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8" name="任意多边形: 形状 17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49649" y="1028700"/>
            <a:ext cx="9161013" cy="998523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1049650" y="2278903"/>
            <a:ext cx="10080000" cy="3240000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5337278" y="2368903"/>
            <a:ext cx="0" cy="306000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任意多边形: 形状 7"/>
          <p:cNvSpPr>
            <a:spLocks noChangeAspect="1"/>
          </p:cNvSpPr>
          <p:nvPr/>
        </p:nvSpPr>
        <p:spPr bwMode="auto">
          <a:xfrm>
            <a:off x="10510427" y="1281055"/>
            <a:ext cx="619223" cy="651347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  <a:t>2026/6/17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openaccess.thecvf.com/content/CVPR2025/papers/Wang_VGGT_Visual_Geometry_Grounded_Transformer_CVPR_2025_paper.pd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  <a:t>1</a:t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861185" y="2269490"/>
            <a:ext cx="8470265" cy="963930"/>
            <a:chOff x="631309" y="1723634"/>
            <a:chExt cx="7153910" cy="964245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 dirty="0">
                  <a:cs typeface="+mn-ea"/>
                  <a:sym typeface="+mn-lt"/>
                </a:rPr>
                <a:t>严盛</a:t>
              </a: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500679" y="4636193"/>
            <a:ext cx="5190641" cy="276860"/>
            <a:chOff x="2765844" y="4561826"/>
            <a:chExt cx="1391877" cy="453340"/>
          </a:xfrm>
        </p:grpSpPr>
        <p:sp>
          <p:nvSpPr>
            <p:cNvPr id="13" name="文本框 12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flipH="1">
              <a:off x="2765844" y="4561826"/>
              <a:ext cx="1355039" cy="4533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</a:t>
              </a:r>
              <a:endParaRPr lang="en-US" altLang="zh-CN" dirty="0"/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文本框 16"/>
          <p:cNvSpPr txBox="1"/>
          <p:nvPr/>
        </p:nvSpPr>
        <p:spPr>
          <a:xfrm>
            <a:off x="1861185" y="2428875"/>
            <a:ext cx="8470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CN" sz="2000" b="1" dirty="0"/>
              <a:t>VGGT: Visual Geometry Grounded Transformer</a:t>
            </a:r>
          </a:p>
          <a:p>
            <a:pPr algn="ctr"/>
            <a:r>
              <a:rPr lang="en-US" altLang="zh-CN" sz="2000" b="1" dirty="0">
                <a:hlinkClick r:id="rId4"/>
              </a:rPr>
              <a:t>CVPR2025Best Paper</a:t>
            </a:r>
            <a:endParaRPr lang="en-US" altLang="zh-CN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总结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310" y="3331845"/>
            <a:ext cx="11040745" cy="28098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7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665" b="1" dirty="0">
                <a:solidFill>
                  <a:schemeClr val="tx1"/>
                </a:solidFill>
              </a:rPr>
              <a:t>局限性：</a:t>
            </a:r>
          </a:p>
          <a:p>
            <a:pPr lvl="1">
              <a:buFont typeface="Wingdings" panose="05000000000000000000" charset="0"/>
              <a:buChar char="n"/>
            </a:pPr>
            <a:r>
              <a:rPr lang="zh-CN" altLang="en-US" sz="2000" dirty="0">
                <a:latin typeface="+mn-ea"/>
                <a:cs typeface="Noto Sans CJK SC" pitchFamily="34" charset="-120"/>
              </a:rPr>
              <a:t>数据依赖：</a:t>
            </a:r>
            <a:r>
              <a:rPr lang="en-US" altLang="zh-CN" sz="2000" dirty="0" err="1">
                <a:latin typeface="+mn-ea"/>
                <a:cs typeface="Noto Sans CJK SC" pitchFamily="34" charset="-120"/>
              </a:rPr>
              <a:t>需要大规模高质量</a:t>
            </a:r>
            <a:r>
              <a:rPr lang="en-US" altLang="zh-CN" sz="2000" dirty="0">
                <a:latin typeface="+mn-ea"/>
                <a:cs typeface="Noto Sans CJK SC" pitchFamily="34" charset="-120"/>
              </a:rPr>
              <a:t> 3D </a:t>
            </a:r>
            <a:r>
              <a:rPr lang="en-US" altLang="zh-CN" sz="2000" dirty="0" err="1">
                <a:latin typeface="+mn-ea"/>
                <a:cs typeface="Noto Sans CJK SC" pitchFamily="34" charset="-120"/>
              </a:rPr>
              <a:t>标注；分布偏差会影响泛化</a:t>
            </a:r>
            <a:endParaRPr lang="en-US" altLang="zh-CN" sz="2000" dirty="0">
              <a:latin typeface="+mn-ea"/>
            </a:endParaRPr>
          </a:p>
          <a:p>
            <a:pPr lvl="1">
              <a:buFont typeface="Wingdings" panose="05000000000000000000" charset="0"/>
              <a:buChar char="n"/>
            </a:pP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不确定性：</a:t>
            </a:r>
            <a:r>
              <a:rPr lang="en-US" altLang="zh-CN" sz="2000" dirty="0" err="1">
                <a:latin typeface="+mn-ea"/>
                <a:cs typeface="Noto Sans CJK SC" pitchFamily="34" charset="-120"/>
              </a:rPr>
              <a:t>缺少显式几何约束，错误结果可能看似合理</a:t>
            </a:r>
            <a:endParaRPr lang="en-US" altLang="zh-CN" sz="2000" dirty="0">
              <a:latin typeface="+mn-ea"/>
            </a:endParaRPr>
          </a:p>
          <a:p>
            <a:pPr lvl="1">
              <a:buFont typeface="Wingdings" panose="05000000000000000000" charset="0"/>
              <a:buChar char="n"/>
            </a:pP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对动态场景的天然局限性 ：</a:t>
            </a:r>
            <a:r>
              <a:rPr lang="en" altLang="zh-CN" sz="2000" dirty="0">
                <a:solidFill>
                  <a:schemeClr val="tx1"/>
                </a:solidFill>
                <a:sym typeface="+mn-ea"/>
              </a:rPr>
              <a:t>Structure from Motion</a:t>
            </a: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的问题，其基本假设是场景本身是静态、刚性的，只是相机在移动 。绝大多数现实世界中的视频都包含动态元素 ，模型会将其视为噪声或试图强行重建为一个扭曲的静态几何体，从而在三维点云中产生大量噪点或错误的几何结构 </a:t>
            </a: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575945" y="716281"/>
            <a:ext cx="11040745" cy="4475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b="1" dirty="0">
                <a:solidFill>
                  <a:schemeClr val="tx1"/>
                </a:solidFill>
              </a:rPr>
              <a:t>核心贡献：</a:t>
            </a:r>
          </a:p>
          <a:p>
            <a:pPr lvl="1">
              <a:buFont typeface="Wingdings" panose="05000000000000000000" charset="0"/>
              <a:buChar char="n"/>
            </a:pP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传统</a:t>
            </a:r>
            <a:r>
              <a:rPr lang="en" altLang="zh-CN" sz="2000" dirty="0">
                <a:solidFill>
                  <a:schemeClr val="tx1"/>
                </a:solidFill>
                <a:sym typeface="+mn-ea"/>
              </a:rPr>
              <a:t>SLAM</a:t>
            </a: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和多视图重建方法高度依赖特征匹配、两视图几何推理以及后端优化，这些步骤在结构复杂、光照恶劣、纹理稀疏的环境中往往容易失效。</a:t>
            </a:r>
            <a:endParaRPr lang="en-US" altLang="zh-CN" sz="2000" dirty="0">
              <a:solidFill>
                <a:schemeClr val="tx1"/>
              </a:solidFill>
              <a:sym typeface="+mn-ea"/>
            </a:endParaRPr>
          </a:p>
          <a:p>
            <a:pPr lvl="1">
              <a:buFont typeface="Wingdings" panose="05000000000000000000" charset="0"/>
              <a:buChar char="n"/>
            </a:pPr>
            <a:r>
              <a:rPr lang="en" altLang="zh-CN" sz="2000" dirty="0">
                <a:solidFill>
                  <a:schemeClr val="tx1"/>
                </a:solidFill>
                <a:sym typeface="+mn-ea"/>
              </a:rPr>
              <a:t>VGGT</a:t>
            </a: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提出以大规模</a:t>
            </a:r>
            <a:r>
              <a:rPr lang="en" altLang="zh-CN" sz="2000" dirty="0">
                <a:solidFill>
                  <a:schemeClr val="tx1"/>
                </a:solidFill>
                <a:sym typeface="+mn-ea"/>
              </a:rPr>
              <a:t>Transformer</a:t>
            </a: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前馈网络直接学习几何结构的统一框架，彻底摆脱了传统流水线中的多阶段依赖，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让几何关系成为一种数据驱动的隐式“语言”</a:t>
            </a:r>
            <a:r>
              <a:rPr lang="zh-CN" altLang="en-US" sz="2000" dirty="0">
                <a:solidFill>
                  <a:schemeClr val="tx1"/>
                </a:solidFill>
                <a:sym typeface="+mn-ea"/>
              </a:rPr>
              <a:t>，在多视图联合建模中自然涌现。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形 11"/>
          <p:cNvSpPr/>
          <p:nvPr>
            <p:custDataLst>
              <p:tags r:id="rId1"/>
            </p:custDataLst>
          </p:nvPr>
        </p:nvSpPr>
        <p:spPr>
          <a:xfrm>
            <a:off x="5919283" y="3563426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5" name="图形 11"/>
          <p:cNvSpPr/>
          <p:nvPr>
            <p:custDataLst>
              <p:tags r:id="rId2"/>
            </p:custDataLst>
          </p:nvPr>
        </p:nvSpPr>
        <p:spPr>
          <a:xfrm>
            <a:off x="5919283" y="2743840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24767" y="1947155"/>
            <a:ext cx="3776520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背景介绍</a:t>
            </a:r>
          </a:p>
        </p:txBody>
      </p:sp>
      <p:sp>
        <p:nvSpPr>
          <p:cNvPr id="8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24766" y="2781086"/>
            <a:ext cx="3776521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论文方法</a:t>
            </a:r>
          </a:p>
        </p:txBody>
      </p:sp>
      <p:sp>
        <p:nvSpPr>
          <p:cNvPr id="9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520643" y="3563426"/>
            <a:ext cx="3456806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实验评估</a:t>
            </a:r>
          </a:p>
        </p:txBody>
      </p:sp>
      <p:sp>
        <p:nvSpPr>
          <p:cNvPr id="12" name="图形 2"/>
          <p:cNvSpPr/>
          <p:nvPr>
            <p:custDataLst>
              <p:tags r:id="rId6"/>
            </p:custDataLst>
          </p:nvPr>
        </p:nvSpPr>
        <p:spPr>
          <a:xfrm>
            <a:off x="6084447" y="3731208"/>
            <a:ext cx="174402" cy="240436"/>
          </a:xfrm>
          <a:custGeom>
            <a:avLst/>
            <a:gdLst>
              <a:gd name="connsiteX0" fmla="*/ 219561 w 257299"/>
              <a:gd name="connsiteY0" fmla="*/ 37696 h 354722"/>
              <a:gd name="connsiteX1" fmla="*/ 128545 w 257299"/>
              <a:gd name="connsiteY1" fmla="*/ 0 h 354722"/>
              <a:gd name="connsiteX2" fmla="*/ 0 w 257299"/>
              <a:gd name="connsiteY2" fmla="*/ 128754 h 354722"/>
              <a:gd name="connsiteX3" fmla="*/ 63456 w 257299"/>
              <a:gd name="connsiteY3" fmla="*/ 239665 h 354722"/>
              <a:gd name="connsiteX4" fmla="*/ 63456 w 257299"/>
              <a:gd name="connsiteY4" fmla="*/ 317404 h 354722"/>
              <a:gd name="connsiteX5" fmla="*/ 99895 w 257299"/>
              <a:gd name="connsiteY5" fmla="*/ 354723 h 354722"/>
              <a:gd name="connsiteX6" fmla="*/ 157361 w 257299"/>
              <a:gd name="connsiteY6" fmla="*/ 354723 h 354722"/>
              <a:gd name="connsiteX7" fmla="*/ 194178 w 257299"/>
              <a:gd name="connsiteY7" fmla="*/ 317404 h 354722"/>
              <a:gd name="connsiteX8" fmla="*/ 194178 w 257299"/>
              <a:gd name="connsiteY8" fmla="*/ 239581 h 354722"/>
              <a:gd name="connsiteX9" fmla="*/ 257299 w 257299"/>
              <a:gd name="connsiteY9" fmla="*/ 128712 h 354722"/>
              <a:gd name="connsiteX10" fmla="*/ 219561 w 257299"/>
              <a:gd name="connsiteY10" fmla="*/ 37696 h 354722"/>
              <a:gd name="connsiteX11" fmla="*/ 157403 w 257299"/>
              <a:gd name="connsiteY11" fmla="*/ 326869 h 354722"/>
              <a:gd name="connsiteX12" fmla="*/ 99979 w 257299"/>
              <a:gd name="connsiteY12" fmla="*/ 326869 h 354722"/>
              <a:gd name="connsiteX13" fmla="*/ 91183 w 257299"/>
              <a:gd name="connsiteY13" fmla="*/ 317404 h 354722"/>
              <a:gd name="connsiteX14" fmla="*/ 91183 w 257299"/>
              <a:gd name="connsiteY14" fmla="*/ 295037 h 354722"/>
              <a:gd name="connsiteX15" fmla="*/ 166618 w 257299"/>
              <a:gd name="connsiteY15" fmla="*/ 295037 h 354722"/>
              <a:gd name="connsiteX16" fmla="*/ 166618 w 257299"/>
              <a:gd name="connsiteY16" fmla="*/ 317404 h 354722"/>
              <a:gd name="connsiteX17" fmla="*/ 157403 w 257299"/>
              <a:gd name="connsiteY17" fmla="*/ 326869 h 354722"/>
              <a:gd name="connsiteX18" fmla="*/ 174115 w 257299"/>
              <a:gd name="connsiteY18" fmla="*/ 218932 h 354722"/>
              <a:gd name="connsiteX19" fmla="*/ 166576 w 257299"/>
              <a:gd name="connsiteY19" fmla="*/ 231330 h 354722"/>
              <a:gd name="connsiteX20" fmla="*/ 166576 w 257299"/>
              <a:gd name="connsiteY20" fmla="*/ 267351 h 354722"/>
              <a:gd name="connsiteX21" fmla="*/ 143121 w 257299"/>
              <a:gd name="connsiteY21" fmla="*/ 267351 h 354722"/>
              <a:gd name="connsiteX22" fmla="*/ 143121 w 257299"/>
              <a:gd name="connsiteY22" fmla="*/ 178723 h 354722"/>
              <a:gd name="connsiteX23" fmla="*/ 176670 w 257299"/>
              <a:gd name="connsiteY23" fmla="*/ 178723 h 354722"/>
              <a:gd name="connsiteX24" fmla="*/ 190534 w 257299"/>
              <a:gd name="connsiteY24" fmla="*/ 164901 h 354722"/>
              <a:gd name="connsiteX25" fmla="*/ 176670 w 257299"/>
              <a:gd name="connsiteY25" fmla="*/ 151079 h 354722"/>
              <a:gd name="connsiteX26" fmla="*/ 81173 w 257299"/>
              <a:gd name="connsiteY26" fmla="*/ 151079 h 354722"/>
              <a:gd name="connsiteX27" fmla="*/ 67309 w 257299"/>
              <a:gd name="connsiteY27" fmla="*/ 164901 h 354722"/>
              <a:gd name="connsiteX28" fmla="*/ 81173 w 257299"/>
              <a:gd name="connsiteY28" fmla="*/ 178723 h 354722"/>
              <a:gd name="connsiteX29" fmla="*/ 115267 w 257299"/>
              <a:gd name="connsiteY29" fmla="*/ 178723 h 354722"/>
              <a:gd name="connsiteX30" fmla="*/ 115267 w 257299"/>
              <a:gd name="connsiteY30" fmla="*/ 267351 h 354722"/>
              <a:gd name="connsiteX31" fmla="*/ 91183 w 257299"/>
              <a:gd name="connsiteY31" fmla="*/ 267351 h 354722"/>
              <a:gd name="connsiteX32" fmla="*/ 91183 w 257299"/>
              <a:gd name="connsiteY32" fmla="*/ 231372 h 354722"/>
              <a:gd name="connsiteX33" fmla="*/ 83351 w 257299"/>
              <a:gd name="connsiteY33" fmla="*/ 218974 h 354722"/>
              <a:gd name="connsiteX34" fmla="*/ 27644 w 257299"/>
              <a:gd name="connsiteY34" fmla="*/ 128712 h 354722"/>
              <a:gd name="connsiteX35" fmla="*/ 128629 w 257299"/>
              <a:gd name="connsiteY35" fmla="*/ 27644 h 354722"/>
              <a:gd name="connsiteX36" fmla="*/ 229697 w 257299"/>
              <a:gd name="connsiteY36" fmla="*/ 128712 h 354722"/>
              <a:gd name="connsiteX37" fmla="*/ 174115 w 257299"/>
              <a:gd name="connsiteY37" fmla="*/ 218932 h 35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7299" h="354722">
                <a:moveTo>
                  <a:pt x="219561" y="37696"/>
                </a:moveTo>
                <a:cubicBezTo>
                  <a:pt x="195267" y="13361"/>
                  <a:pt x="162932" y="0"/>
                  <a:pt x="128545" y="0"/>
                </a:cubicBezTo>
                <a:cubicBezTo>
                  <a:pt x="57591" y="0"/>
                  <a:pt x="0" y="57759"/>
                  <a:pt x="0" y="128754"/>
                </a:cubicBezTo>
                <a:cubicBezTo>
                  <a:pt x="0" y="175037"/>
                  <a:pt x="23874" y="216754"/>
                  <a:pt x="63456" y="239665"/>
                </a:cubicBezTo>
                <a:lnTo>
                  <a:pt x="63456" y="317404"/>
                </a:lnTo>
                <a:cubicBezTo>
                  <a:pt x="63456" y="338011"/>
                  <a:pt x="79623" y="354723"/>
                  <a:pt x="99895" y="354723"/>
                </a:cubicBezTo>
                <a:lnTo>
                  <a:pt x="157361" y="354723"/>
                </a:lnTo>
                <a:cubicBezTo>
                  <a:pt x="177508" y="354723"/>
                  <a:pt x="194178" y="337969"/>
                  <a:pt x="194178" y="317404"/>
                </a:cubicBezTo>
                <a:lnTo>
                  <a:pt x="194178" y="239581"/>
                </a:lnTo>
                <a:cubicBezTo>
                  <a:pt x="233592" y="216670"/>
                  <a:pt x="257299" y="174953"/>
                  <a:pt x="257299" y="128712"/>
                </a:cubicBezTo>
                <a:cubicBezTo>
                  <a:pt x="257383" y="94325"/>
                  <a:pt x="243896" y="62031"/>
                  <a:pt x="219561" y="37696"/>
                </a:cubicBezTo>
                <a:close/>
                <a:moveTo>
                  <a:pt x="157403" y="326869"/>
                </a:moveTo>
                <a:lnTo>
                  <a:pt x="99979" y="326869"/>
                </a:lnTo>
                <a:cubicBezTo>
                  <a:pt x="95037" y="326869"/>
                  <a:pt x="91183" y="322639"/>
                  <a:pt x="91183" y="317404"/>
                </a:cubicBezTo>
                <a:lnTo>
                  <a:pt x="91183" y="295037"/>
                </a:lnTo>
                <a:lnTo>
                  <a:pt x="166618" y="295037"/>
                </a:lnTo>
                <a:lnTo>
                  <a:pt x="166618" y="317404"/>
                </a:lnTo>
                <a:cubicBezTo>
                  <a:pt x="166576" y="322639"/>
                  <a:pt x="162220" y="326869"/>
                  <a:pt x="157403" y="326869"/>
                </a:cubicBezTo>
                <a:close/>
                <a:moveTo>
                  <a:pt x="174115" y="218932"/>
                </a:moveTo>
                <a:cubicBezTo>
                  <a:pt x="169424" y="221278"/>
                  <a:pt x="166576" y="226094"/>
                  <a:pt x="166576" y="231330"/>
                </a:cubicBezTo>
                <a:lnTo>
                  <a:pt x="166576" y="267351"/>
                </a:lnTo>
                <a:lnTo>
                  <a:pt x="143121" y="267351"/>
                </a:lnTo>
                <a:lnTo>
                  <a:pt x="143121" y="178723"/>
                </a:lnTo>
                <a:lnTo>
                  <a:pt x="176670" y="178723"/>
                </a:lnTo>
                <a:cubicBezTo>
                  <a:pt x="184335" y="178723"/>
                  <a:pt x="190534" y="172524"/>
                  <a:pt x="190534" y="164901"/>
                </a:cubicBezTo>
                <a:cubicBezTo>
                  <a:pt x="190534" y="157278"/>
                  <a:pt x="184335" y="151079"/>
                  <a:pt x="176670" y="151079"/>
                </a:cubicBezTo>
                <a:lnTo>
                  <a:pt x="81173" y="151079"/>
                </a:lnTo>
                <a:cubicBezTo>
                  <a:pt x="73508" y="151079"/>
                  <a:pt x="67309" y="157278"/>
                  <a:pt x="67309" y="164901"/>
                </a:cubicBezTo>
                <a:cubicBezTo>
                  <a:pt x="67309" y="172524"/>
                  <a:pt x="73508" y="178723"/>
                  <a:pt x="81173" y="178723"/>
                </a:cubicBezTo>
                <a:lnTo>
                  <a:pt x="115267" y="178723"/>
                </a:lnTo>
                <a:lnTo>
                  <a:pt x="115267" y="267351"/>
                </a:lnTo>
                <a:lnTo>
                  <a:pt x="91183" y="267351"/>
                </a:lnTo>
                <a:lnTo>
                  <a:pt x="91183" y="231372"/>
                </a:lnTo>
                <a:cubicBezTo>
                  <a:pt x="91183" y="226094"/>
                  <a:pt x="88042" y="221320"/>
                  <a:pt x="83351" y="218974"/>
                </a:cubicBezTo>
                <a:cubicBezTo>
                  <a:pt x="49047" y="201927"/>
                  <a:pt x="27644" y="167330"/>
                  <a:pt x="27644" y="128712"/>
                </a:cubicBezTo>
                <a:cubicBezTo>
                  <a:pt x="27644" y="73005"/>
                  <a:pt x="72921" y="27644"/>
                  <a:pt x="128629" y="27644"/>
                </a:cubicBezTo>
                <a:cubicBezTo>
                  <a:pt x="184335" y="27644"/>
                  <a:pt x="229697" y="72964"/>
                  <a:pt x="229697" y="128712"/>
                </a:cubicBezTo>
                <a:cubicBezTo>
                  <a:pt x="229655" y="167330"/>
                  <a:pt x="208419" y="201885"/>
                  <a:pt x="174115" y="21893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14" name="任意多边形: 形状 37"/>
          <p:cNvSpPr/>
          <p:nvPr>
            <p:custDataLst>
              <p:tags r:id="rId7"/>
            </p:custDataLst>
          </p:nvPr>
        </p:nvSpPr>
        <p:spPr>
          <a:xfrm>
            <a:off x="6041233" y="2899109"/>
            <a:ext cx="265466" cy="265463"/>
          </a:xfrm>
          <a:custGeom>
            <a:avLst/>
            <a:gdLst>
              <a:gd name="connsiteX0" fmla="*/ 184040 w 366717"/>
              <a:gd name="connsiteY0" fmla="*/ 157687 h 366713"/>
              <a:gd name="connsiteX1" fmla="*/ 157961 w 366717"/>
              <a:gd name="connsiteY1" fmla="*/ 183766 h 366713"/>
              <a:gd name="connsiteX2" fmla="*/ 184040 w 366717"/>
              <a:gd name="connsiteY2" fmla="*/ 209845 h 366713"/>
              <a:gd name="connsiteX3" fmla="*/ 210119 w 366717"/>
              <a:gd name="connsiteY3" fmla="*/ 183766 h 366713"/>
              <a:gd name="connsiteX4" fmla="*/ 184040 w 366717"/>
              <a:gd name="connsiteY4" fmla="*/ 157687 h 366713"/>
              <a:gd name="connsiteX5" fmla="*/ 184040 w 366717"/>
              <a:gd name="connsiteY5" fmla="*/ 131497 h 366713"/>
              <a:gd name="connsiteX6" fmla="*/ 236313 w 366717"/>
              <a:gd name="connsiteY6" fmla="*/ 183770 h 366713"/>
              <a:gd name="connsiteX7" fmla="*/ 184040 w 366717"/>
              <a:gd name="connsiteY7" fmla="*/ 236043 h 366713"/>
              <a:gd name="connsiteX8" fmla="*/ 131767 w 366717"/>
              <a:gd name="connsiteY8" fmla="*/ 183770 h 366713"/>
              <a:gd name="connsiteX9" fmla="*/ 184040 w 366717"/>
              <a:gd name="connsiteY9" fmla="*/ 131497 h 366713"/>
              <a:gd name="connsiteX10" fmla="*/ 196449 w 366717"/>
              <a:gd name="connsiteY10" fmla="*/ 63651 h 366713"/>
              <a:gd name="connsiteX11" fmla="*/ 196449 w 366717"/>
              <a:gd name="connsiteY11" fmla="*/ 95828 h 366713"/>
              <a:gd name="connsiteX12" fmla="*/ 192168 w 366717"/>
              <a:gd name="connsiteY12" fmla="*/ 99692 h 366713"/>
              <a:gd name="connsiteX13" fmla="*/ 174606 w 366717"/>
              <a:gd name="connsiteY13" fmla="*/ 99827 h 366713"/>
              <a:gd name="connsiteX14" fmla="*/ 170259 w 366717"/>
              <a:gd name="connsiteY14" fmla="*/ 95967 h 366713"/>
              <a:gd name="connsiteX15" fmla="*/ 170259 w 366717"/>
              <a:gd name="connsiteY15" fmla="*/ 63802 h 366713"/>
              <a:gd name="connsiteX16" fmla="*/ 64040 w 366717"/>
              <a:gd name="connsiteY16" fmla="*/ 170263 h 366713"/>
              <a:gd name="connsiteX17" fmla="*/ 96205 w 366717"/>
              <a:gd name="connsiteY17" fmla="*/ 170263 h 366713"/>
              <a:gd name="connsiteX18" fmla="*/ 100064 w 366717"/>
              <a:gd name="connsiteY18" fmla="*/ 174602 h 366713"/>
              <a:gd name="connsiteX19" fmla="*/ 99565 w 366717"/>
              <a:gd name="connsiteY19" fmla="*/ 183770 h 366713"/>
              <a:gd name="connsiteX20" fmla="*/ 99982 w 366717"/>
              <a:gd name="connsiteY20" fmla="*/ 192168 h 366713"/>
              <a:gd name="connsiteX21" fmla="*/ 96119 w 366717"/>
              <a:gd name="connsiteY21" fmla="*/ 196457 h 366713"/>
              <a:gd name="connsiteX22" fmla="*/ 63950 w 366717"/>
              <a:gd name="connsiteY22" fmla="*/ 196457 h 366713"/>
              <a:gd name="connsiteX23" fmla="*/ 170263 w 366717"/>
              <a:gd name="connsiteY23" fmla="*/ 303741 h 366713"/>
              <a:gd name="connsiteX24" fmla="*/ 170263 w 366717"/>
              <a:gd name="connsiteY24" fmla="*/ 271576 h 366713"/>
              <a:gd name="connsiteX25" fmla="*/ 174610 w 366717"/>
              <a:gd name="connsiteY25" fmla="*/ 267717 h 366713"/>
              <a:gd name="connsiteX26" fmla="*/ 192172 w 366717"/>
              <a:gd name="connsiteY26" fmla="*/ 267852 h 366713"/>
              <a:gd name="connsiteX27" fmla="*/ 196453 w 366717"/>
              <a:gd name="connsiteY27" fmla="*/ 271715 h 366713"/>
              <a:gd name="connsiteX28" fmla="*/ 196453 w 366717"/>
              <a:gd name="connsiteY28" fmla="*/ 303893 h 366713"/>
              <a:gd name="connsiteX29" fmla="*/ 304130 w 366717"/>
              <a:gd name="connsiteY29" fmla="*/ 196461 h 366713"/>
              <a:gd name="connsiteX30" fmla="*/ 271961 w 366717"/>
              <a:gd name="connsiteY30" fmla="*/ 196461 h 366713"/>
              <a:gd name="connsiteX31" fmla="*/ 268097 w 366717"/>
              <a:gd name="connsiteY31" fmla="*/ 192172 h 366713"/>
              <a:gd name="connsiteX32" fmla="*/ 268515 w 366717"/>
              <a:gd name="connsiteY32" fmla="*/ 183774 h 366713"/>
              <a:gd name="connsiteX33" fmla="*/ 268015 w 366717"/>
              <a:gd name="connsiteY33" fmla="*/ 174606 h 366713"/>
              <a:gd name="connsiteX34" fmla="*/ 271875 w 366717"/>
              <a:gd name="connsiteY34" fmla="*/ 170268 h 366713"/>
              <a:gd name="connsiteX35" fmla="*/ 304036 w 366717"/>
              <a:gd name="connsiteY35" fmla="*/ 170268 h 366713"/>
              <a:gd name="connsiteX36" fmla="*/ 196449 w 366717"/>
              <a:gd name="connsiteY36" fmla="*/ 63651 h 366713"/>
              <a:gd name="connsiteX37" fmla="*/ 174148 w 366717"/>
              <a:gd name="connsiteY37" fmla="*/ 0 h 366713"/>
              <a:gd name="connsiteX38" fmla="*/ 192565 w 366717"/>
              <a:gd name="connsiteY38" fmla="*/ 0 h 366713"/>
              <a:gd name="connsiteX39" fmla="*/ 196453 w 366717"/>
              <a:gd name="connsiteY39" fmla="*/ 3888 h 366713"/>
              <a:gd name="connsiteX40" fmla="*/ 196453 w 366717"/>
              <a:gd name="connsiteY40" fmla="*/ 37334 h 366713"/>
              <a:gd name="connsiteX41" fmla="*/ 241244 w 366717"/>
              <a:gd name="connsiteY41" fmla="*/ 48364 h 366713"/>
              <a:gd name="connsiteX42" fmla="*/ 287951 w 366717"/>
              <a:gd name="connsiteY42" fmla="*/ 79854 h 366713"/>
              <a:gd name="connsiteX43" fmla="*/ 319441 w 366717"/>
              <a:gd name="connsiteY43" fmla="*/ 126561 h 366713"/>
              <a:gd name="connsiteX44" fmla="*/ 330377 w 366717"/>
              <a:gd name="connsiteY44" fmla="*/ 170259 h 366713"/>
              <a:gd name="connsiteX45" fmla="*/ 362828 w 366717"/>
              <a:gd name="connsiteY45" fmla="*/ 170259 h 366713"/>
              <a:gd name="connsiteX46" fmla="*/ 366717 w 366717"/>
              <a:gd name="connsiteY46" fmla="*/ 174148 h 366713"/>
              <a:gd name="connsiteX47" fmla="*/ 366717 w 366717"/>
              <a:gd name="connsiteY47" fmla="*/ 192565 h 366713"/>
              <a:gd name="connsiteX48" fmla="*/ 362828 w 366717"/>
              <a:gd name="connsiteY48" fmla="*/ 196453 h 366713"/>
              <a:gd name="connsiteX49" fmla="*/ 330446 w 366717"/>
              <a:gd name="connsiteY49" fmla="*/ 196453 h 366713"/>
              <a:gd name="connsiteX50" fmla="*/ 319441 w 366717"/>
              <a:gd name="connsiteY50" fmla="*/ 240970 h 366713"/>
              <a:gd name="connsiteX51" fmla="*/ 287951 w 366717"/>
              <a:gd name="connsiteY51" fmla="*/ 287677 h 366713"/>
              <a:gd name="connsiteX52" fmla="*/ 241244 w 366717"/>
              <a:gd name="connsiteY52" fmla="*/ 319167 h 366713"/>
              <a:gd name="connsiteX53" fmla="*/ 196453 w 366717"/>
              <a:gd name="connsiteY53" fmla="*/ 330197 h 366713"/>
              <a:gd name="connsiteX54" fmla="*/ 196453 w 366717"/>
              <a:gd name="connsiteY54" fmla="*/ 362824 h 366713"/>
              <a:gd name="connsiteX55" fmla="*/ 192565 w 366717"/>
              <a:gd name="connsiteY55" fmla="*/ 366713 h 366713"/>
              <a:gd name="connsiteX56" fmla="*/ 174148 w 366717"/>
              <a:gd name="connsiteY56" fmla="*/ 366713 h 366713"/>
              <a:gd name="connsiteX57" fmla="*/ 170259 w 366717"/>
              <a:gd name="connsiteY57" fmla="*/ 362824 h 366713"/>
              <a:gd name="connsiteX58" fmla="*/ 170259 w 366717"/>
              <a:gd name="connsiteY58" fmla="*/ 330078 h 366713"/>
              <a:gd name="connsiteX59" fmla="*/ 126835 w 366717"/>
              <a:gd name="connsiteY59" fmla="*/ 319167 h 366713"/>
              <a:gd name="connsiteX60" fmla="*/ 80128 w 366717"/>
              <a:gd name="connsiteY60" fmla="*/ 287677 h 366713"/>
              <a:gd name="connsiteX61" fmla="*/ 48639 w 366717"/>
              <a:gd name="connsiteY61" fmla="*/ 240970 h 366713"/>
              <a:gd name="connsiteX62" fmla="*/ 37633 w 366717"/>
              <a:gd name="connsiteY62" fmla="*/ 196453 h 366713"/>
              <a:gd name="connsiteX63" fmla="*/ 3888 w 366717"/>
              <a:gd name="connsiteY63" fmla="*/ 196453 h 366713"/>
              <a:gd name="connsiteX64" fmla="*/ 0 w 366717"/>
              <a:gd name="connsiteY64" fmla="*/ 192565 h 366713"/>
              <a:gd name="connsiteX65" fmla="*/ 0 w 366717"/>
              <a:gd name="connsiteY65" fmla="*/ 174148 h 366713"/>
              <a:gd name="connsiteX66" fmla="*/ 3888 w 366717"/>
              <a:gd name="connsiteY66" fmla="*/ 170259 h 366713"/>
              <a:gd name="connsiteX67" fmla="*/ 37703 w 366717"/>
              <a:gd name="connsiteY67" fmla="*/ 170259 h 366713"/>
              <a:gd name="connsiteX68" fmla="*/ 48639 w 366717"/>
              <a:gd name="connsiteY68" fmla="*/ 126561 h 366713"/>
              <a:gd name="connsiteX69" fmla="*/ 80128 w 366717"/>
              <a:gd name="connsiteY69" fmla="*/ 79854 h 366713"/>
              <a:gd name="connsiteX70" fmla="*/ 126835 w 366717"/>
              <a:gd name="connsiteY70" fmla="*/ 48364 h 366713"/>
              <a:gd name="connsiteX71" fmla="*/ 170259 w 366717"/>
              <a:gd name="connsiteY71" fmla="*/ 37453 h 366713"/>
              <a:gd name="connsiteX72" fmla="*/ 170259 w 366717"/>
              <a:gd name="connsiteY72" fmla="*/ 3888 h 366713"/>
              <a:gd name="connsiteX73" fmla="*/ 174148 w 366717"/>
              <a:gd name="connsiteY73" fmla="*/ 0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66717" h="366713">
                <a:moveTo>
                  <a:pt x="184040" y="157687"/>
                </a:moveTo>
                <a:cubicBezTo>
                  <a:pt x="169658" y="157687"/>
                  <a:pt x="157961" y="169388"/>
                  <a:pt x="157961" y="183766"/>
                </a:cubicBezTo>
                <a:cubicBezTo>
                  <a:pt x="157961" y="198144"/>
                  <a:pt x="169662" y="209845"/>
                  <a:pt x="184040" y="209845"/>
                </a:cubicBezTo>
                <a:cubicBezTo>
                  <a:pt x="198418" y="209845"/>
                  <a:pt x="210119" y="198144"/>
                  <a:pt x="210119" y="183766"/>
                </a:cubicBezTo>
                <a:cubicBezTo>
                  <a:pt x="210119" y="169388"/>
                  <a:pt x="198422" y="157687"/>
                  <a:pt x="184040" y="157687"/>
                </a:cubicBezTo>
                <a:close/>
                <a:moveTo>
                  <a:pt x="184040" y="131497"/>
                </a:moveTo>
                <a:cubicBezTo>
                  <a:pt x="212861" y="131497"/>
                  <a:pt x="236313" y="154949"/>
                  <a:pt x="236313" y="183770"/>
                </a:cubicBezTo>
                <a:cubicBezTo>
                  <a:pt x="236313" y="212591"/>
                  <a:pt x="212865" y="236043"/>
                  <a:pt x="184040" y="236043"/>
                </a:cubicBezTo>
                <a:cubicBezTo>
                  <a:pt x="155214" y="236043"/>
                  <a:pt x="131767" y="212591"/>
                  <a:pt x="131767" y="183770"/>
                </a:cubicBezTo>
                <a:cubicBezTo>
                  <a:pt x="131767" y="154949"/>
                  <a:pt x="155219" y="131497"/>
                  <a:pt x="184040" y="131497"/>
                </a:cubicBezTo>
                <a:close/>
                <a:moveTo>
                  <a:pt x="196449" y="63651"/>
                </a:moveTo>
                <a:lnTo>
                  <a:pt x="196449" y="95828"/>
                </a:lnTo>
                <a:cubicBezTo>
                  <a:pt x="196449" y="98128"/>
                  <a:pt x="194460" y="99913"/>
                  <a:pt x="192168" y="99692"/>
                </a:cubicBezTo>
                <a:cubicBezTo>
                  <a:pt x="186325" y="99126"/>
                  <a:pt x="180439" y="99172"/>
                  <a:pt x="174606" y="99827"/>
                </a:cubicBezTo>
                <a:cubicBezTo>
                  <a:pt x="172293" y="100085"/>
                  <a:pt x="170259" y="98296"/>
                  <a:pt x="170259" y="95967"/>
                </a:cubicBezTo>
                <a:lnTo>
                  <a:pt x="170259" y="63802"/>
                </a:lnTo>
                <a:cubicBezTo>
                  <a:pt x="114573" y="70154"/>
                  <a:pt x="70269" y="114536"/>
                  <a:pt x="64040" y="170263"/>
                </a:cubicBezTo>
                <a:lnTo>
                  <a:pt x="96205" y="170263"/>
                </a:lnTo>
                <a:cubicBezTo>
                  <a:pt x="98529" y="170263"/>
                  <a:pt x="100318" y="172289"/>
                  <a:pt x="100064" y="174602"/>
                </a:cubicBezTo>
                <a:cubicBezTo>
                  <a:pt x="99737" y="177614"/>
                  <a:pt x="99565" y="180671"/>
                  <a:pt x="99565" y="183770"/>
                </a:cubicBezTo>
                <a:cubicBezTo>
                  <a:pt x="99565" y="186602"/>
                  <a:pt x="99708" y="189405"/>
                  <a:pt x="99982" y="192168"/>
                </a:cubicBezTo>
                <a:cubicBezTo>
                  <a:pt x="100212" y="194464"/>
                  <a:pt x="98423" y="196457"/>
                  <a:pt x="96119" y="196457"/>
                </a:cubicBezTo>
                <a:lnTo>
                  <a:pt x="63950" y="196457"/>
                </a:lnTo>
                <a:cubicBezTo>
                  <a:pt x="69835" y="252569"/>
                  <a:pt x="114303" y="297356"/>
                  <a:pt x="170263" y="303741"/>
                </a:cubicBezTo>
                <a:lnTo>
                  <a:pt x="170263" y="271576"/>
                </a:lnTo>
                <a:cubicBezTo>
                  <a:pt x="170263" y="269247"/>
                  <a:pt x="172293" y="267459"/>
                  <a:pt x="174610" y="267717"/>
                </a:cubicBezTo>
                <a:cubicBezTo>
                  <a:pt x="180443" y="268372"/>
                  <a:pt x="186329" y="268418"/>
                  <a:pt x="192172" y="267852"/>
                </a:cubicBezTo>
                <a:cubicBezTo>
                  <a:pt x="194464" y="267631"/>
                  <a:pt x="196453" y="269411"/>
                  <a:pt x="196453" y="271715"/>
                </a:cubicBezTo>
                <a:lnTo>
                  <a:pt x="196453" y="303893"/>
                </a:lnTo>
                <a:cubicBezTo>
                  <a:pt x="253060" y="298085"/>
                  <a:pt x="298199" y="253019"/>
                  <a:pt x="304130" y="196461"/>
                </a:cubicBezTo>
                <a:lnTo>
                  <a:pt x="271961" y="196461"/>
                </a:lnTo>
                <a:cubicBezTo>
                  <a:pt x="269656" y="196461"/>
                  <a:pt x="267868" y="194468"/>
                  <a:pt x="268097" y="192172"/>
                </a:cubicBezTo>
                <a:cubicBezTo>
                  <a:pt x="268375" y="189409"/>
                  <a:pt x="268515" y="186606"/>
                  <a:pt x="268515" y="183774"/>
                </a:cubicBezTo>
                <a:cubicBezTo>
                  <a:pt x="268515" y="180675"/>
                  <a:pt x="268343" y="177618"/>
                  <a:pt x="268015" y="174606"/>
                </a:cubicBezTo>
                <a:cubicBezTo>
                  <a:pt x="267762" y="172293"/>
                  <a:pt x="269550" y="170268"/>
                  <a:pt x="271875" y="170268"/>
                </a:cubicBezTo>
                <a:lnTo>
                  <a:pt x="304036" y="170268"/>
                </a:lnTo>
                <a:cubicBezTo>
                  <a:pt x="297753" y="114090"/>
                  <a:pt x="252778" y="69430"/>
                  <a:pt x="196449" y="63651"/>
                </a:cubicBezTo>
                <a:close/>
                <a:moveTo>
                  <a:pt x="174148" y="0"/>
                </a:moveTo>
                <a:lnTo>
                  <a:pt x="192565" y="0"/>
                </a:lnTo>
                <a:cubicBezTo>
                  <a:pt x="194714" y="0"/>
                  <a:pt x="196453" y="1739"/>
                  <a:pt x="196453" y="3888"/>
                </a:cubicBezTo>
                <a:lnTo>
                  <a:pt x="196453" y="37334"/>
                </a:lnTo>
                <a:cubicBezTo>
                  <a:pt x="211907" y="38619"/>
                  <a:pt x="226928" y="42307"/>
                  <a:pt x="241244" y="48364"/>
                </a:cubicBezTo>
                <a:cubicBezTo>
                  <a:pt x="258745" y="55768"/>
                  <a:pt x="274461" y="66364"/>
                  <a:pt x="287951" y="79854"/>
                </a:cubicBezTo>
                <a:cubicBezTo>
                  <a:pt x="301445" y="93344"/>
                  <a:pt x="312037" y="109060"/>
                  <a:pt x="319441" y="126561"/>
                </a:cubicBezTo>
                <a:cubicBezTo>
                  <a:pt x="325355" y="140542"/>
                  <a:pt x="329010" y="155190"/>
                  <a:pt x="330377" y="170259"/>
                </a:cubicBezTo>
                <a:lnTo>
                  <a:pt x="362828" y="170259"/>
                </a:lnTo>
                <a:cubicBezTo>
                  <a:pt x="364973" y="170259"/>
                  <a:pt x="366717" y="171999"/>
                  <a:pt x="366717" y="174148"/>
                </a:cubicBezTo>
                <a:lnTo>
                  <a:pt x="366717" y="192565"/>
                </a:lnTo>
                <a:cubicBezTo>
                  <a:pt x="366717" y="194714"/>
                  <a:pt x="364977" y="196453"/>
                  <a:pt x="362828" y="196453"/>
                </a:cubicBezTo>
                <a:lnTo>
                  <a:pt x="330446" y="196453"/>
                </a:lnTo>
                <a:cubicBezTo>
                  <a:pt x="329141" y="211809"/>
                  <a:pt x="325461" y="226736"/>
                  <a:pt x="319441" y="240970"/>
                </a:cubicBezTo>
                <a:cubicBezTo>
                  <a:pt x="312037" y="258471"/>
                  <a:pt x="301441" y="274187"/>
                  <a:pt x="287951" y="287677"/>
                </a:cubicBezTo>
                <a:cubicBezTo>
                  <a:pt x="274461" y="301171"/>
                  <a:pt x="258745" y="311763"/>
                  <a:pt x="241244" y="319167"/>
                </a:cubicBezTo>
                <a:cubicBezTo>
                  <a:pt x="226924" y="325224"/>
                  <a:pt x="211907" y="328912"/>
                  <a:pt x="196453" y="330197"/>
                </a:cubicBezTo>
                <a:lnTo>
                  <a:pt x="196453" y="362824"/>
                </a:lnTo>
                <a:cubicBezTo>
                  <a:pt x="196453" y="364973"/>
                  <a:pt x="194714" y="366713"/>
                  <a:pt x="192565" y="366713"/>
                </a:cubicBezTo>
                <a:lnTo>
                  <a:pt x="174148" y="366713"/>
                </a:lnTo>
                <a:cubicBezTo>
                  <a:pt x="171999" y="366713"/>
                  <a:pt x="170259" y="364973"/>
                  <a:pt x="170259" y="362824"/>
                </a:cubicBezTo>
                <a:lnTo>
                  <a:pt x="170259" y="330078"/>
                </a:lnTo>
                <a:cubicBezTo>
                  <a:pt x="155288" y="328691"/>
                  <a:pt x="140730" y="325044"/>
                  <a:pt x="126835" y="319167"/>
                </a:cubicBezTo>
                <a:cubicBezTo>
                  <a:pt x="109334" y="311763"/>
                  <a:pt x="93622" y="301167"/>
                  <a:pt x="80128" y="287677"/>
                </a:cubicBezTo>
                <a:cubicBezTo>
                  <a:pt x="66634" y="274187"/>
                  <a:pt x="56042" y="258471"/>
                  <a:pt x="48639" y="240970"/>
                </a:cubicBezTo>
                <a:cubicBezTo>
                  <a:pt x="42618" y="226736"/>
                  <a:pt x="38939" y="211809"/>
                  <a:pt x="37633" y="196453"/>
                </a:cubicBezTo>
                <a:lnTo>
                  <a:pt x="3888" y="196453"/>
                </a:lnTo>
                <a:cubicBezTo>
                  <a:pt x="1739" y="196453"/>
                  <a:pt x="0" y="194714"/>
                  <a:pt x="0" y="192565"/>
                </a:cubicBezTo>
                <a:lnTo>
                  <a:pt x="0" y="174148"/>
                </a:lnTo>
                <a:cubicBezTo>
                  <a:pt x="0" y="171999"/>
                  <a:pt x="1739" y="170259"/>
                  <a:pt x="3888" y="170259"/>
                </a:cubicBezTo>
                <a:lnTo>
                  <a:pt x="37703" y="170259"/>
                </a:lnTo>
                <a:cubicBezTo>
                  <a:pt x="39070" y="155190"/>
                  <a:pt x="42724" y="140542"/>
                  <a:pt x="48639" y="126561"/>
                </a:cubicBezTo>
                <a:cubicBezTo>
                  <a:pt x="56042" y="109060"/>
                  <a:pt x="66639" y="93348"/>
                  <a:pt x="80128" y="79854"/>
                </a:cubicBezTo>
                <a:cubicBezTo>
                  <a:pt x="93618" y="66360"/>
                  <a:pt x="109334" y="55768"/>
                  <a:pt x="126835" y="48364"/>
                </a:cubicBezTo>
                <a:cubicBezTo>
                  <a:pt x="140730" y="42487"/>
                  <a:pt x="155288" y="38840"/>
                  <a:pt x="170259" y="37453"/>
                </a:cubicBezTo>
                <a:lnTo>
                  <a:pt x="170259" y="3888"/>
                </a:lnTo>
                <a:cubicBezTo>
                  <a:pt x="170259" y="1739"/>
                  <a:pt x="171999" y="0"/>
                  <a:pt x="17414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6" name="图形 11"/>
          <p:cNvSpPr/>
          <p:nvPr>
            <p:custDataLst>
              <p:tags r:id="rId8"/>
            </p:custDataLst>
          </p:nvPr>
        </p:nvSpPr>
        <p:spPr>
          <a:xfrm>
            <a:off x="5919283" y="4357581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7" name="Rectangl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24767" y="4389591"/>
            <a:ext cx="3456806" cy="50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</a:pPr>
            <a:r>
              <a: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总结与思考</a:t>
            </a:r>
          </a:p>
        </p:txBody>
      </p:sp>
      <p:sp>
        <p:nvSpPr>
          <p:cNvPr id="28" name="任意多边形: 形状 33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6074448" y="4533694"/>
            <a:ext cx="194399" cy="216000"/>
          </a:xfrm>
          <a:custGeom>
            <a:avLst/>
            <a:gdLst>
              <a:gd name="connsiteX0" fmla="*/ 72033 w 294680"/>
              <a:gd name="connsiteY0" fmla="*/ 242292 h 327422"/>
              <a:gd name="connsiteX1" fmla="*/ 222647 w 294680"/>
              <a:gd name="connsiteY1" fmla="*/ 242292 h 327422"/>
              <a:gd name="connsiteX2" fmla="*/ 235744 w 294680"/>
              <a:gd name="connsiteY2" fmla="*/ 255389 h 327422"/>
              <a:gd name="connsiteX3" fmla="*/ 222647 w 294680"/>
              <a:gd name="connsiteY3" fmla="*/ 268485 h 327422"/>
              <a:gd name="connsiteX4" fmla="*/ 72033 w 294680"/>
              <a:gd name="connsiteY4" fmla="*/ 268485 h 327422"/>
              <a:gd name="connsiteX5" fmla="*/ 58936 w 294680"/>
              <a:gd name="connsiteY5" fmla="*/ 255389 h 327422"/>
              <a:gd name="connsiteX6" fmla="*/ 72033 w 294680"/>
              <a:gd name="connsiteY6" fmla="*/ 242292 h 327422"/>
              <a:gd name="connsiteX7" fmla="*/ 72033 w 294680"/>
              <a:gd name="connsiteY7" fmla="*/ 186630 h 327422"/>
              <a:gd name="connsiteX8" fmla="*/ 222647 w 294680"/>
              <a:gd name="connsiteY8" fmla="*/ 186630 h 327422"/>
              <a:gd name="connsiteX9" fmla="*/ 235744 w 294680"/>
              <a:gd name="connsiteY9" fmla="*/ 199727 h 327422"/>
              <a:gd name="connsiteX10" fmla="*/ 222647 w 294680"/>
              <a:gd name="connsiteY10" fmla="*/ 212824 h 327422"/>
              <a:gd name="connsiteX11" fmla="*/ 72033 w 294680"/>
              <a:gd name="connsiteY11" fmla="*/ 212824 h 327422"/>
              <a:gd name="connsiteX12" fmla="*/ 58936 w 294680"/>
              <a:gd name="connsiteY12" fmla="*/ 199727 h 327422"/>
              <a:gd name="connsiteX13" fmla="*/ 72033 w 294680"/>
              <a:gd name="connsiteY13" fmla="*/ 186630 h 327422"/>
              <a:gd name="connsiteX14" fmla="*/ 85130 w 294680"/>
              <a:gd name="connsiteY14" fmla="*/ 85130 h 327422"/>
              <a:gd name="connsiteX15" fmla="*/ 85130 w 294680"/>
              <a:gd name="connsiteY15" fmla="*/ 130969 h 327422"/>
              <a:gd name="connsiteX16" fmla="*/ 130969 w 294680"/>
              <a:gd name="connsiteY16" fmla="*/ 130969 h 327422"/>
              <a:gd name="connsiteX17" fmla="*/ 130969 w 294680"/>
              <a:gd name="connsiteY17" fmla="*/ 85130 h 327422"/>
              <a:gd name="connsiteX18" fmla="*/ 72033 w 294680"/>
              <a:gd name="connsiteY18" fmla="*/ 58936 h 327422"/>
              <a:gd name="connsiteX19" fmla="*/ 144066 w 294680"/>
              <a:gd name="connsiteY19" fmla="*/ 58936 h 327422"/>
              <a:gd name="connsiteX20" fmla="*/ 157163 w 294680"/>
              <a:gd name="connsiteY20" fmla="*/ 72033 h 327422"/>
              <a:gd name="connsiteX21" fmla="*/ 157163 w 294680"/>
              <a:gd name="connsiteY21" fmla="*/ 144066 h 327422"/>
              <a:gd name="connsiteX22" fmla="*/ 144066 w 294680"/>
              <a:gd name="connsiteY22" fmla="*/ 157163 h 327422"/>
              <a:gd name="connsiteX23" fmla="*/ 72033 w 294680"/>
              <a:gd name="connsiteY23" fmla="*/ 157163 h 327422"/>
              <a:gd name="connsiteX24" fmla="*/ 58936 w 294680"/>
              <a:gd name="connsiteY24" fmla="*/ 144066 h 327422"/>
              <a:gd name="connsiteX25" fmla="*/ 58936 w 294680"/>
              <a:gd name="connsiteY25" fmla="*/ 72033 h 327422"/>
              <a:gd name="connsiteX26" fmla="*/ 72033 w 294680"/>
              <a:gd name="connsiteY26" fmla="*/ 58936 h 327422"/>
              <a:gd name="connsiteX27" fmla="*/ 39291 w 294680"/>
              <a:gd name="connsiteY27" fmla="*/ 26194 h 327422"/>
              <a:gd name="connsiteX28" fmla="*/ 26194 w 294680"/>
              <a:gd name="connsiteY28" fmla="*/ 39291 h 327422"/>
              <a:gd name="connsiteX29" fmla="*/ 26194 w 294680"/>
              <a:gd name="connsiteY29" fmla="*/ 288131 h 327422"/>
              <a:gd name="connsiteX30" fmla="*/ 39291 w 294680"/>
              <a:gd name="connsiteY30" fmla="*/ 301228 h 327422"/>
              <a:gd name="connsiteX31" fmla="*/ 255389 w 294680"/>
              <a:gd name="connsiteY31" fmla="*/ 301228 h 327422"/>
              <a:gd name="connsiteX32" fmla="*/ 268486 w 294680"/>
              <a:gd name="connsiteY32" fmla="*/ 288131 h 327422"/>
              <a:gd name="connsiteX33" fmla="*/ 268486 w 294680"/>
              <a:gd name="connsiteY33" fmla="*/ 39291 h 327422"/>
              <a:gd name="connsiteX34" fmla="*/ 255389 w 294680"/>
              <a:gd name="connsiteY34" fmla="*/ 26194 h 327422"/>
              <a:gd name="connsiteX35" fmla="*/ 39291 w 294680"/>
              <a:gd name="connsiteY35" fmla="*/ 0 h 327422"/>
              <a:gd name="connsiteX36" fmla="*/ 255389 w 294680"/>
              <a:gd name="connsiteY36" fmla="*/ 0 h 327422"/>
              <a:gd name="connsiteX37" fmla="*/ 294680 w 294680"/>
              <a:gd name="connsiteY37" fmla="*/ 39291 h 327422"/>
              <a:gd name="connsiteX38" fmla="*/ 294680 w 294680"/>
              <a:gd name="connsiteY38" fmla="*/ 288131 h 327422"/>
              <a:gd name="connsiteX39" fmla="*/ 255389 w 294680"/>
              <a:gd name="connsiteY39" fmla="*/ 327422 h 327422"/>
              <a:gd name="connsiteX40" fmla="*/ 39291 w 294680"/>
              <a:gd name="connsiteY40" fmla="*/ 327422 h 327422"/>
              <a:gd name="connsiteX41" fmla="*/ 0 w 294680"/>
              <a:gd name="connsiteY41" fmla="*/ 288131 h 327422"/>
              <a:gd name="connsiteX42" fmla="*/ 0 w 294680"/>
              <a:gd name="connsiteY42" fmla="*/ 39291 h 327422"/>
              <a:gd name="connsiteX43" fmla="*/ 39291 w 294680"/>
              <a:gd name="connsiteY43" fmla="*/ 0 h 327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94680" h="327422">
                <a:moveTo>
                  <a:pt x="72033" y="242292"/>
                </a:moveTo>
                <a:lnTo>
                  <a:pt x="222647" y="242292"/>
                </a:lnTo>
                <a:cubicBezTo>
                  <a:pt x="229850" y="242292"/>
                  <a:pt x="235744" y="248185"/>
                  <a:pt x="235744" y="255389"/>
                </a:cubicBezTo>
                <a:cubicBezTo>
                  <a:pt x="235744" y="262592"/>
                  <a:pt x="229850" y="268485"/>
                  <a:pt x="222647" y="268485"/>
                </a:cubicBezTo>
                <a:lnTo>
                  <a:pt x="72033" y="268485"/>
                </a:lnTo>
                <a:cubicBezTo>
                  <a:pt x="64830" y="268485"/>
                  <a:pt x="58936" y="262592"/>
                  <a:pt x="58936" y="255389"/>
                </a:cubicBezTo>
                <a:cubicBezTo>
                  <a:pt x="58936" y="248185"/>
                  <a:pt x="64830" y="242292"/>
                  <a:pt x="72033" y="242292"/>
                </a:cubicBezTo>
                <a:close/>
                <a:moveTo>
                  <a:pt x="72033" y="186630"/>
                </a:moveTo>
                <a:lnTo>
                  <a:pt x="222647" y="186630"/>
                </a:lnTo>
                <a:cubicBezTo>
                  <a:pt x="229850" y="186630"/>
                  <a:pt x="235744" y="192524"/>
                  <a:pt x="235744" y="199727"/>
                </a:cubicBezTo>
                <a:cubicBezTo>
                  <a:pt x="235744" y="206930"/>
                  <a:pt x="229850" y="212824"/>
                  <a:pt x="222647" y="212824"/>
                </a:cubicBezTo>
                <a:lnTo>
                  <a:pt x="72033" y="212824"/>
                </a:lnTo>
                <a:cubicBezTo>
                  <a:pt x="64830" y="212824"/>
                  <a:pt x="58936" y="206930"/>
                  <a:pt x="58936" y="199727"/>
                </a:cubicBezTo>
                <a:cubicBezTo>
                  <a:pt x="58936" y="192524"/>
                  <a:pt x="64830" y="186630"/>
                  <a:pt x="72033" y="186630"/>
                </a:cubicBezTo>
                <a:close/>
                <a:moveTo>
                  <a:pt x="85130" y="85130"/>
                </a:moveTo>
                <a:lnTo>
                  <a:pt x="85130" y="130969"/>
                </a:lnTo>
                <a:lnTo>
                  <a:pt x="130969" y="130969"/>
                </a:lnTo>
                <a:lnTo>
                  <a:pt x="130969" y="85130"/>
                </a:lnTo>
                <a:close/>
                <a:moveTo>
                  <a:pt x="72033" y="58936"/>
                </a:moveTo>
                <a:lnTo>
                  <a:pt x="144066" y="58936"/>
                </a:lnTo>
                <a:cubicBezTo>
                  <a:pt x="151269" y="58936"/>
                  <a:pt x="157163" y="64830"/>
                  <a:pt x="157163" y="72033"/>
                </a:cubicBezTo>
                <a:lnTo>
                  <a:pt x="157163" y="144066"/>
                </a:lnTo>
                <a:cubicBezTo>
                  <a:pt x="157163" y="151269"/>
                  <a:pt x="151269" y="157163"/>
                  <a:pt x="144066" y="157163"/>
                </a:cubicBezTo>
                <a:lnTo>
                  <a:pt x="72033" y="157163"/>
                </a:lnTo>
                <a:cubicBezTo>
                  <a:pt x="64830" y="157163"/>
                  <a:pt x="58936" y="151269"/>
                  <a:pt x="58936" y="144066"/>
                </a:cubicBezTo>
                <a:lnTo>
                  <a:pt x="58936" y="72033"/>
                </a:lnTo>
                <a:cubicBezTo>
                  <a:pt x="58936" y="64830"/>
                  <a:pt x="64830" y="58936"/>
                  <a:pt x="72033" y="58936"/>
                </a:cubicBezTo>
                <a:close/>
                <a:moveTo>
                  <a:pt x="39291" y="26194"/>
                </a:moveTo>
                <a:cubicBezTo>
                  <a:pt x="32210" y="26194"/>
                  <a:pt x="26194" y="32210"/>
                  <a:pt x="26194" y="39291"/>
                </a:cubicBezTo>
                <a:lnTo>
                  <a:pt x="26194" y="288131"/>
                </a:lnTo>
                <a:cubicBezTo>
                  <a:pt x="26194" y="295212"/>
                  <a:pt x="32210" y="301228"/>
                  <a:pt x="39291" y="301228"/>
                </a:cubicBezTo>
                <a:lnTo>
                  <a:pt x="255389" y="301228"/>
                </a:lnTo>
                <a:cubicBezTo>
                  <a:pt x="262470" y="301228"/>
                  <a:pt x="268486" y="295212"/>
                  <a:pt x="268486" y="288131"/>
                </a:cubicBezTo>
                <a:lnTo>
                  <a:pt x="268486" y="39291"/>
                </a:lnTo>
                <a:cubicBezTo>
                  <a:pt x="268486" y="32210"/>
                  <a:pt x="262470" y="26194"/>
                  <a:pt x="255389" y="26194"/>
                </a:cubicBezTo>
                <a:close/>
                <a:moveTo>
                  <a:pt x="39291" y="0"/>
                </a:moveTo>
                <a:lnTo>
                  <a:pt x="255389" y="0"/>
                </a:lnTo>
                <a:cubicBezTo>
                  <a:pt x="276999" y="0"/>
                  <a:pt x="294680" y="17681"/>
                  <a:pt x="294680" y="39291"/>
                </a:cubicBezTo>
                <a:lnTo>
                  <a:pt x="294680" y="288131"/>
                </a:lnTo>
                <a:cubicBezTo>
                  <a:pt x="294680" y="309741"/>
                  <a:pt x="276999" y="327422"/>
                  <a:pt x="255389" y="327422"/>
                </a:cubicBezTo>
                <a:lnTo>
                  <a:pt x="39291" y="327422"/>
                </a:lnTo>
                <a:cubicBezTo>
                  <a:pt x="17681" y="327422"/>
                  <a:pt x="0" y="309741"/>
                  <a:pt x="0" y="288131"/>
                </a:cubicBezTo>
                <a:lnTo>
                  <a:pt x="0" y="39291"/>
                </a:lnTo>
                <a:cubicBezTo>
                  <a:pt x="0" y="17681"/>
                  <a:pt x="17681" y="0"/>
                  <a:pt x="39291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sp>
        <p:nvSpPr>
          <p:cNvPr id="2" name="图形 11"/>
          <p:cNvSpPr/>
          <p:nvPr>
            <p:custDataLst>
              <p:tags r:id="rId11"/>
            </p:custDataLst>
          </p:nvPr>
        </p:nvSpPr>
        <p:spPr>
          <a:xfrm>
            <a:off x="5919283" y="1911355"/>
            <a:ext cx="509367" cy="576000"/>
          </a:xfrm>
          <a:custGeom>
            <a:avLst/>
            <a:gdLst>
              <a:gd name="connsiteX0" fmla="*/ 0 w 1638300"/>
              <a:gd name="connsiteY0" fmla="*/ 526733 h 1852612"/>
              <a:gd name="connsiteX1" fmla="*/ 0 w 1638300"/>
              <a:gd name="connsiteY1" fmla="*/ 1325880 h 1852612"/>
              <a:gd name="connsiteX2" fmla="*/ 63818 w 1638300"/>
              <a:gd name="connsiteY2" fmla="*/ 1436370 h 1852612"/>
              <a:gd name="connsiteX3" fmla="*/ 755333 w 1638300"/>
              <a:gd name="connsiteY3" fmla="*/ 1835468 h 1852612"/>
              <a:gd name="connsiteX4" fmla="*/ 882968 w 1638300"/>
              <a:gd name="connsiteY4" fmla="*/ 1835468 h 1852612"/>
              <a:gd name="connsiteX5" fmla="*/ 1574483 w 1638300"/>
              <a:gd name="connsiteY5" fmla="*/ 1436370 h 1852612"/>
              <a:gd name="connsiteX6" fmla="*/ 1638300 w 1638300"/>
              <a:gd name="connsiteY6" fmla="*/ 1325880 h 1852612"/>
              <a:gd name="connsiteX7" fmla="*/ 1638300 w 1638300"/>
              <a:gd name="connsiteY7" fmla="*/ 526733 h 1852612"/>
              <a:gd name="connsiteX8" fmla="*/ 1574483 w 1638300"/>
              <a:gd name="connsiteY8" fmla="*/ 416243 h 1852612"/>
              <a:gd name="connsiteX9" fmla="*/ 882968 w 1638300"/>
              <a:gd name="connsiteY9" fmla="*/ 17145 h 1852612"/>
              <a:gd name="connsiteX10" fmla="*/ 755333 w 1638300"/>
              <a:gd name="connsiteY10" fmla="*/ 17145 h 1852612"/>
              <a:gd name="connsiteX11" fmla="*/ 63818 w 1638300"/>
              <a:gd name="connsiteY11" fmla="*/ 416243 h 1852612"/>
              <a:gd name="connsiteX12" fmla="*/ 0 w 1638300"/>
              <a:gd name="connsiteY12" fmla="*/ 526733 h 185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38300" h="1852612">
                <a:moveTo>
                  <a:pt x="0" y="526733"/>
                </a:moveTo>
                <a:lnTo>
                  <a:pt x="0" y="1325880"/>
                </a:lnTo>
                <a:cubicBezTo>
                  <a:pt x="0" y="1371600"/>
                  <a:pt x="23813" y="1413510"/>
                  <a:pt x="63818" y="1436370"/>
                </a:cubicBezTo>
                <a:lnTo>
                  <a:pt x="755333" y="1835468"/>
                </a:lnTo>
                <a:cubicBezTo>
                  <a:pt x="794385" y="1858328"/>
                  <a:pt x="842963" y="1858328"/>
                  <a:pt x="882968" y="1835468"/>
                </a:cubicBezTo>
                <a:lnTo>
                  <a:pt x="1574483" y="1436370"/>
                </a:lnTo>
                <a:cubicBezTo>
                  <a:pt x="1613535" y="1413510"/>
                  <a:pt x="1638300" y="1371600"/>
                  <a:pt x="1638300" y="1325880"/>
                </a:cubicBezTo>
                <a:lnTo>
                  <a:pt x="1638300" y="526733"/>
                </a:lnTo>
                <a:cubicBezTo>
                  <a:pt x="1638300" y="481013"/>
                  <a:pt x="1614488" y="439103"/>
                  <a:pt x="1574483" y="416243"/>
                </a:cubicBezTo>
                <a:lnTo>
                  <a:pt x="882968" y="17145"/>
                </a:lnTo>
                <a:cubicBezTo>
                  <a:pt x="843915" y="-5715"/>
                  <a:pt x="795338" y="-5715"/>
                  <a:pt x="755333" y="17145"/>
                </a:cubicBezTo>
                <a:lnTo>
                  <a:pt x="63818" y="416243"/>
                </a:lnTo>
                <a:cubicBezTo>
                  <a:pt x="23813" y="439103"/>
                  <a:pt x="0" y="481013"/>
                  <a:pt x="0" y="526733"/>
                </a:cubicBezTo>
                <a:close/>
              </a:path>
            </a:pathLst>
          </a:custGeom>
          <a:solidFill>
            <a:schemeClr val="bg1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0" dist="63500" dir="5400000" algn="t" rotWithShape="0">
              <a:schemeClr val="tx1">
                <a:alpha val="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ts val="0"/>
              </a:spcBef>
              <a:buClr>
                <a:srgbClr val="FFCC00"/>
              </a:buClr>
              <a:buSzPct val="80000"/>
            </a:pPr>
            <a:endParaRPr lang="en-US" altLang="zh-CN" sz="18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" name="任意多边形: 形状 37"/>
          <p:cNvSpPr/>
          <p:nvPr>
            <p:custDataLst>
              <p:tags r:id="rId12"/>
            </p:custDataLst>
          </p:nvPr>
        </p:nvSpPr>
        <p:spPr>
          <a:xfrm>
            <a:off x="6041233" y="2066624"/>
            <a:ext cx="265466" cy="265463"/>
          </a:xfrm>
          <a:custGeom>
            <a:avLst/>
            <a:gdLst>
              <a:gd name="connsiteX0" fmla="*/ 184040 w 366717"/>
              <a:gd name="connsiteY0" fmla="*/ 157687 h 366713"/>
              <a:gd name="connsiteX1" fmla="*/ 157961 w 366717"/>
              <a:gd name="connsiteY1" fmla="*/ 183766 h 366713"/>
              <a:gd name="connsiteX2" fmla="*/ 184040 w 366717"/>
              <a:gd name="connsiteY2" fmla="*/ 209845 h 366713"/>
              <a:gd name="connsiteX3" fmla="*/ 210119 w 366717"/>
              <a:gd name="connsiteY3" fmla="*/ 183766 h 366713"/>
              <a:gd name="connsiteX4" fmla="*/ 184040 w 366717"/>
              <a:gd name="connsiteY4" fmla="*/ 157687 h 366713"/>
              <a:gd name="connsiteX5" fmla="*/ 184040 w 366717"/>
              <a:gd name="connsiteY5" fmla="*/ 131497 h 366713"/>
              <a:gd name="connsiteX6" fmla="*/ 236313 w 366717"/>
              <a:gd name="connsiteY6" fmla="*/ 183770 h 366713"/>
              <a:gd name="connsiteX7" fmla="*/ 184040 w 366717"/>
              <a:gd name="connsiteY7" fmla="*/ 236043 h 366713"/>
              <a:gd name="connsiteX8" fmla="*/ 131767 w 366717"/>
              <a:gd name="connsiteY8" fmla="*/ 183770 h 366713"/>
              <a:gd name="connsiteX9" fmla="*/ 184040 w 366717"/>
              <a:gd name="connsiteY9" fmla="*/ 131497 h 366713"/>
              <a:gd name="connsiteX10" fmla="*/ 196449 w 366717"/>
              <a:gd name="connsiteY10" fmla="*/ 63651 h 366713"/>
              <a:gd name="connsiteX11" fmla="*/ 196449 w 366717"/>
              <a:gd name="connsiteY11" fmla="*/ 95828 h 366713"/>
              <a:gd name="connsiteX12" fmla="*/ 192168 w 366717"/>
              <a:gd name="connsiteY12" fmla="*/ 99692 h 366713"/>
              <a:gd name="connsiteX13" fmla="*/ 174606 w 366717"/>
              <a:gd name="connsiteY13" fmla="*/ 99827 h 366713"/>
              <a:gd name="connsiteX14" fmla="*/ 170259 w 366717"/>
              <a:gd name="connsiteY14" fmla="*/ 95967 h 366713"/>
              <a:gd name="connsiteX15" fmla="*/ 170259 w 366717"/>
              <a:gd name="connsiteY15" fmla="*/ 63802 h 366713"/>
              <a:gd name="connsiteX16" fmla="*/ 64040 w 366717"/>
              <a:gd name="connsiteY16" fmla="*/ 170263 h 366713"/>
              <a:gd name="connsiteX17" fmla="*/ 96205 w 366717"/>
              <a:gd name="connsiteY17" fmla="*/ 170263 h 366713"/>
              <a:gd name="connsiteX18" fmla="*/ 100064 w 366717"/>
              <a:gd name="connsiteY18" fmla="*/ 174602 h 366713"/>
              <a:gd name="connsiteX19" fmla="*/ 99565 w 366717"/>
              <a:gd name="connsiteY19" fmla="*/ 183770 h 366713"/>
              <a:gd name="connsiteX20" fmla="*/ 99982 w 366717"/>
              <a:gd name="connsiteY20" fmla="*/ 192168 h 366713"/>
              <a:gd name="connsiteX21" fmla="*/ 96119 w 366717"/>
              <a:gd name="connsiteY21" fmla="*/ 196457 h 366713"/>
              <a:gd name="connsiteX22" fmla="*/ 63950 w 366717"/>
              <a:gd name="connsiteY22" fmla="*/ 196457 h 366713"/>
              <a:gd name="connsiteX23" fmla="*/ 170263 w 366717"/>
              <a:gd name="connsiteY23" fmla="*/ 303741 h 366713"/>
              <a:gd name="connsiteX24" fmla="*/ 170263 w 366717"/>
              <a:gd name="connsiteY24" fmla="*/ 271576 h 366713"/>
              <a:gd name="connsiteX25" fmla="*/ 174610 w 366717"/>
              <a:gd name="connsiteY25" fmla="*/ 267717 h 366713"/>
              <a:gd name="connsiteX26" fmla="*/ 192172 w 366717"/>
              <a:gd name="connsiteY26" fmla="*/ 267852 h 366713"/>
              <a:gd name="connsiteX27" fmla="*/ 196453 w 366717"/>
              <a:gd name="connsiteY27" fmla="*/ 271715 h 366713"/>
              <a:gd name="connsiteX28" fmla="*/ 196453 w 366717"/>
              <a:gd name="connsiteY28" fmla="*/ 303893 h 366713"/>
              <a:gd name="connsiteX29" fmla="*/ 304130 w 366717"/>
              <a:gd name="connsiteY29" fmla="*/ 196461 h 366713"/>
              <a:gd name="connsiteX30" fmla="*/ 271961 w 366717"/>
              <a:gd name="connsiteY30" fmla="*/ 196461 h 366713"/>
              <a:gd name="connsiteX31" fmla="*/ 268097 w 366717"/>
              <a:gd name="connsiteY31" fmla="*/ 192172 h 366713"/>
              <a:gd name="connsiteX32" fmla="*/ 268515 w 366717"/>
              <a:gd name="connsiteY32" fmla="*/ 183774 h 366713"/>
              <a:gd name="connsiteX33" fmla="*/ 268015 w 366717"/>
              <a:gd name="connsiteY33" fmla="*/ 174606 h 366713"/>
              <a:gd name="connsiteX34" fmla="*/ 271875 w 366717"/>
              <a:gd name="connsiteY34" fmla="*/ 170268 h 366713"/>
              <a:gd name="connsiteX35" fmla="*/ 304036 w 366717"/>
              <a:gd name="connsiteY35" fmla="*/ 170268 h 366713"/>
              <a:gd name="connsiteX36" fmla="*/ 196449 w 366717"/>
              <a:gd name="connsiteY36" fmla="*/ 63651 h 366713"/>
              <a:gd name="connsiteX37" fmla="*/ 174148 w 366717"/>
              <a:gd name="connsiteY37" fmla="*/ 0 h 366713"/>
              <a:gd name="connsiteX38" fmla="*/ 192565 w 366717"/>
              <a:gd name="connsiteY38" fmla="*/ 0 h 366713"/>
              <a:gd name="connsiteX39" fmla="*/ 196453 w 366717"/>
              <a:gd name="connsiteY39" fmla="*/ 3888 h 366713"/>
              <a:gd name="connsiteX40" fmla="*/ 196453 w 366717"/>
              <a:gd name="connsiteY40" fmla="*/ 37334 h 366713"/>
              <a:gd name="connsiteX41" fmla="*/ 241244 w 366717"/>
              <a:gd name="connsiteY41" fmla="*/ 48364 h 366713"/>
              <a:gd name="connsiteX42" fmla="*/ 287951 w 366717"/>
              <a:gd name="connsiteY42" fmla="*/ 79854 h 366713"/>
              <a:gd name="connsiteX43" fmla="*/ 319441 w 366717"/>
              <a:gd name="connsiteY43" fmla="*/ 126561 h 366713"/>
              <a:gd name="connsiteX44" fmla="*/ 330377 w 366717"/>
              <a:gd name="connsiteY44" fmla="*/ 170259 h 366713"/>
              <a:gd name="connsiteX45" fmla="*/ 362828 w 366717"/>
              <a:gd name="connsiteY45" fmla="*/ 170259 h 366713"/>
              <a:gd name="connsiteX46" fmla="*/ 366717 w 366717"/>
              <a:gd name="connsiteY46" fmla="*/ 174148 h 366713"/>
              <a:gd name="connsiteX47" fmla="*/ 366717 w 366717"/>
              <a:gd name="connsiteY47" fmla="*/ 192565 h 366713"/>
              <a:gd name="connsiteX48" fmla="*/ 362828 w 366717"/>
              <a:gd name="connsiteY48" fmla="*/ 196453 h 366713"/>
              <a:gd name="connsiteX49" fmla="*/ 330446 w 366717"/>
              <a:gd name="connsiteY49" fmla="*/ 196453 h 366713"/>
              <a:gd name="connsiteX50" fmla="*/ 319441 w 366717"/>
              <a:gd name="connsiteY50" fmla="*/ 240970 h 366713"/>
              <a:gd name="connsiteX51" fmla="*/ 287951 w 366717"/>
              <a:gd name="connsiteY51" fmla="*/ 287677 h 366713"/>
              <a:gd name="connsiteX52" fmla="*/ 241244 w 366717"/>
              <a:gd name="connsiteY52" fmla="*/ 319167 h 366713"/>
              <a:gd name="connsiteX53" fmla="*/ 196453 w 366717"/>
              <a:gd name="connsiteY53" fmla="*/ 330197 h 366713"/>
              <a:gd name="connsiteX54" fmla="*/ 196453 w 366717"/>
              <a:gd name="connsiteY54" fmla="*/ 362824 h 366713"/>
              <a:gd name="connsiteX55" fmla="*/ 192565 w 366717"/>
              <a:gd name="connsiteY55" fmla="*/ 366713 h 366713"/>
              <a:gd name="connsiteX56" fmla="*/ 174148 w 366717"/>
              <a:gd name="connsiteY56" fmla="*/ 366713 h 366713"/>
              <a:gd name="connsiteX57" fmla="*/ 170259 w 366717"/>
              <a:gd name="connsiteY57" fmla="*/ 362824 h 366713"/>
              <a:gd name="connsiteX58" fmla="*/ 170259 w 366717"/>
              <a:gd name="connsiteY58" fmla="*/ 330078 h 366713"/>
              <a:gd name="connsiteX59" fmla="*/ 126835 w 366717"/>
              <a:gd name="connsiteY59" fmla="*/ 319167 h 366713"/>
              <a:gd name="connsiteX60" fmla="*/ 80128 w 366717"/>
              <a:gd name="connsiteY60" fmla="*/ 287677 h 366713"/>
              <a:gd name="connsiteX61" fmla="*/ 48639 w 366717"/>
              <a:gd name="connsiteY61" fmla="*/ 240970 h 366713"/>
              <a:gd name="connsiteX62" fmla="*/ 37633 w 366717"/>
              <a:gd name="connsiteY62" fmla="*/ 196453 h 366713"/>
              <a:gd name="connsiteX63" fmla="*/ 3888 w 366717"/>
              <a:gd name="connsiteY63" fmla="*/ 196453 h 366713"/>
              <a:gd name="connsiteX64" fmla="*/ 0 w 366717"/>
              <a:gd name="connsiteY64" fmla="*/ 192565 h 366713"/>
              <a:gd name="connsiteX65" fmla="*/ 0 w 366717"/>
              <a:gd name="connsiteY65" fmla="*/ 174148 h 366713"/>
              <a:gd name="connsiteX66" fmla="*/ 3888 w 366717"/>
              <a:gd name="connsiteY66" fmla="*/ 170259 h 366713"/>
              <a:gd name="connsiteX67" fmla="*/ 37703 w 366717"/>
              <a:gd name="connsiteY67" fmla="*/ 170259 h 366713"/>
              <a:gd name="connsiteX68" fmla="*/ 48639 w 366717"/>
              <a:gd name="connsiteY68" fmla="*/ 126561 h 366713"/>
              <a:gd name="connsiteX69" fmla="*/ 80128 w 366717"/>
              <a:gd name="connsiteY69" fmla="*/ 79854 h 366713"/>
              <a:gd name="connsiteX70" fmla="*/ 126835 w 366717"/>
              <a:gd name="connsiteY70" fmla="*/ 48364 h 366713"/>
              <a:gd name="connsiteX71" fmla="*/ 170259 w 366717"/>
              <a:gd name="connsiteY71" fmla="*/ 37453 h 366713"/>
              <a:gd name="connsiteX72" fmla="*/ 170259 w 366717"/>
              <a:gd name="connsiteY72" fmla="*/ 3888 h 366713"/>
              <a:gd name="connsiteX73" fmla="*/ 174148 w 366717"/>
              <a:gd name="connsiteY73" fmla="*/ 0 h 366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66717" h="366713">
                <a:moveTo>
                  <a:pt x="184040" y="157687"/>
                </a:moveTo>
                <a:cubicBezTo>
                  <a:pt x="169658" y="157687"/>
                  <a:pt x="157961" y="169388"/>
                  <a:pt x="157961" y="183766"/>
                </a:cubicBezTo>
                <a:cubicBezTo>
                  <a:pt x="157961" y="198144"/>
                  <a:pt x="169662" y="209845"/>
                  <a:pt x="184040" y="209845"/>
                </a:cubicBezTo>
                <a:cubicBezTo>
                  <a:pt x="198418" y="209845"/>
                  <a:pt x="210119" y="198144"/>
                  <a:pt x="210119" y="183766"/>
                </a:cubicBezTo>
                <a:cubicBezTo>
                  <a:pt x="210119" y="169388"/>
                  <a:pt x="198422" y="157687"/>
                  <a:pt x="184040" y="157687"/>
                </a:cubicBezTo>
                <a:close/>
                <a:moveTo>
                  <a:pt x="184040" y="131497"/>
                </a:moveTo>
                <a:cubicBezTo>
                  <a:pt x="212861" y="131497"/>
                  <a:pt x="236313" y="154949"/>
                  <a:pt x="236313" y="183770"/>
                </a:cubicBezTo>
                <a:cubicBezTo>
                  <a:pt x="236313" y="212591"/>
                  <a:pt x="212865" y="236043"/>
                  <a:pt x="184040" y="236043"/>
                </a:cubicBezTo>
                <a:cubicBezTo>
                  <a:pt x="155214" y="236043"/>
                  <a:pt x="131767" y="212591"/>
                  <a:pt x="131767" y="183770"/>
                </a:cubicBezTo>
                <a:cubicBezTo>
                  <a:pt x="131767" y="154949"/>
                  <a:pt x="155219" y="131497"/>
                  <a:pt x="184040" y="131497"/>
                </a:cubicBezTo>
                <a:close/>
                <a:moveTo>
                  <a:pt x="196449" y="63651"/>
                </a:moveTo>
                <a:lnTo>
                  <a:pt x="196449" y="95828"/>
                </a:lnTo>
                <a:cubicBezTo>
                  <a:pt x="196449" y="98128"/>
                  <a:pt x="194460" y="99913"/>
                  <a:pt x="192168" y="99692"/>
                </a:cubicBezTo>
                <a:cubicBezTo>
                  <a:pt x="186325" y="99126"/>
                  <a:pt x="180439" y="99172"/>
                  <a:pt x="174606" y="99827"/>
                </a:cubicBezTo>
                <a:cubicBezTo>
                  <a:pt x="172293" y="100085"/>
                  <a:pt x="170259" y="98296"/>
                  <a:pt x="170259" y="95967"/>
                </a:cubicBezTo>
                <a:lnTo>
                  <a:pt x="170259" y="63802"/>
                </a:lnTo>
                <a:cubicBezTo>
                  <a:pt x="114573" y="70154"/>
                  <a:pt x="70269" y="114536"/>
                  <a:pt x="64040" y="170263"/>
                </a:cubicBezTo>
                <a:lnTo>
                  <a:pt x="96205" y="170263"/>
                </a:lnTo>
                <a:cubicBezTo>
                  <a:pt x="98529" y="170263"/>
                  <a:pt x="100318" y="172289"/>
                  <a:pt x="100064" y="174602"/>
                </a:cubicBezTo>
                <a:cubicBezTo>
                  <a:pt x="99737" y="177614"/>
                  <a:pt x="99565" y="180671"/>
                  <a:pt x="99565" y="183770"/>
                </a:cubicBezTo>
                <a:cubicBezTo>
                  <a:pt x="99565" y="186602"/>
                  <a:pt x="99708" y="189405"/>
                  <a:pt x="99982" y="192168"/>
                </a:cubicBezTo>
                <a:cubicBezTo>
                  <a:pt x="100212" y="194464"/>
                  <a:pt x="98423" y="196457"/>
                  <a:pt x="96119" y="196457"/>
                </a:cubicBezTo>
                <a:lnTo>
                  <a:pt x="63950" y="196457"/>
                </a:lnTo>
                <a:cubicBezTo>
                  <a:pt x="69835" y="252569"/>
                  <a:pt x="114303" y="297356"/>
                  <a:pt x="170263" y="303741"/>
                </a:cubicBezTo>
                <a:lnTo>
                  <a:pt x="170263" y="271576"/>
                </a:lnTo>
                <a:cubicBezTo>
                  <a:pt x="170263" y="269247"/>
                  <a:pt x="172293" y="267459"/>
                  <a:pt x="174610" y="267717"/>
                </a:cubicBezTo>
                <a:cubicBezTo>
                  <a:pt x="180443" y="268372"/>
                  <a:pt x="186329" y="268418"/>
                  <a:pt x="192172" y="267852"/>
                </a:cubicBezTo>
                <a:cubicBezTo>
                  <a:pt x="194464" y="267631"/>
                  <a:pt x="196453" y="269411"/>
                  <a:pt x="196453" y="271715"/>
                </a:cubicBezTo>
                <a:lnTo>
                  <a:pt x="196453" y="303893"/>
                </a:lnTo>
                <a:cubicBezTo>
                  <a:pt x="253060" y="298085"/>
                  <a:pt x="298199" y="253019"/>
                  <a:pt x="304130" y="196461"/>
                </a:cubicBezTo>
                <a:lnTo>
                  <a:pt x="271961" y="196461"/>
                </a:lnTo>
                <a:cubicBezTo>
                  <a:pt x="269656" y="196461"/>
                  <a:pt x="267868" y="194468"/>
                  <a:pt x="268097" y="192172"/>
                </a:cubicBezTo>
                <a:cubicBezTo>
                  <a:pt x="268375" y="189409"/>
                  <a:pt x="268515" y="186606"/>
                  <a:pt x="268515" y="183774"/>
                </a:cubicBezTo>
                <a:cubicBezTo>
                  <a:pt x="268515" y="180675"/>
                  <a:pt x="268343" y="177618"/>
                  <a:pt x="268015" y="174606"/>
                </a:cubicBezTo>
                <a:cubicBezTo>
                  <a:pt x="267762" y="172293"/>
                  <a:pt x="269550" y="170268"/>
                  <a:pt x="271875" y="170268"/>
                </a:cubicBezTo>
                <a:lnTo>
                  <a:pt x="304036" y="170268"/>
                </a:lnTo>
                <a:cubicBezTo>
                  <a:pt x="297753" y="114090"/>
                  <a:pt x="252778" y="69430"/>
                  <a:pt x="196449" y="63651"/>
                </a:cubicBezTo>
                <a:close/>
                <a:moveTo>
                  <a:pt x="174148" y="0"/>
                </a:moveTo>
                <a:lnTo>
                  <a:pt x="192565" y="0"/>
                </a:lnTo>
                <a:cubicBezTo>
                  <a:pt x="194714" y="0"/>
                  <a:pt x="196453" y="1739"/>
                  <a:pt x="196453" y="3888"/>
                </a:cubicBezTo>
                <a:lnTo>
                  <a:pt x="196453" y="37334"/>
                </a:lnTo>
                <a:cubicBezTo>
                  <a:pt x="211907" y="38619"/>
                  <a:pt x="226928" y="42307"/>
                  <a:pt x="241244" y="48364"/>
                </a:cubicBezTo>
                <a:cubicBezTo>
                  <a:pt x="258745" y="55768"/>
                  <a:pt x="274461" y="66364"/>
                  <a:pt x="287951" y="79854"/>
                </a:cubicBezTo>
                <a:cubicBezTo>
                  <a:pt x="301445" y="93344"/>
                  <a:pt x="312037" y="109060"/>
                  <a:pt x="319441" y="126561"/>
                </a:cubicBezTo>
                <a:cubicBezTo>
                  <a:pt x="325355" y="140542"/>
                  <a:pt x="329010" y="155190"/>
                  <a:pt x="330377" y="170259"/>
                </a:cubicBezTo>
                <a:lnTo>
                  <a:pt x="362828" y="170259"/>
                </a:lnTo>
                <a:cubicBezTo>
                  <a:pt x="364973" y="170259"/>
                  <a:pt x="366717" y="171999"/>
                  <a:pt x="366717" y="174148"/>
                </a:cubicBezTo>
                <a:lnTo>
                  <a:pt x="366717" y="192565"/>
                </a:lnTo>
                <a:cubicBezTo>
                  <a:pt x="366717" y="194714"/>
                  <a:pt x="364977" y="196453"/>
                  <a:pt x="362828" y="196453"/>
                </a:cubicBezTo>
                <a:lnTo>
                  <a:pt x="330446" y="196453"/>
                </a:lnTo>
                <a:cubicBezTo>
                  <a:pt x="329141" y="211809"/>
                  <a:pt x="325461" y="226736"/>
                  <a:pt x="319441" y="240970"/>
                </a:cubicBezTo>
                <a:cubicBezTo>
                  <a:pt x="312037" y="258471"/>
                  <a:pt x="301441" y="274187"/>
                  <a:pt x="287951" y="287677"/>
                </a:cubicBezTo>
                <a:cubicBezTo>
                  <a:pt x="274461" y="301171"/>
                  <a:pt x="258745" y="311763"/>
                  <a:pt x="241244" y="319167"/>
                </a:cubicBezTo>
                <a:cubicBezTo>
                  <a:pt x="226924" y="325224"/>
                  <a:pt x="211907" y="328912"/>
                  <a:pt x="196453" y="330197"/>
                </a:cubicBezTo>
                <a:lnTo>
                  <a:pt x="196453" y="362824"/>
                </a:lnTo>
                <a:cubicBezTo>
                  <a:pt x="196453" y="364973"/>
                  <a:pt x="194714" y="366713"/>
                  <a:pt x="192565" y="366713"/>
                </a:cubicBezTo>
                <a:lnTo>
                  <a:pt x="174148" y="366713"/>
                </a:lnTo>
                <a:cubicBezTo>
                  <a:pt x="171999" y="366713"/>
                  <a:pt x="170259" y="364973"/>
                  <a:pt x="170259" y="362824"/>
                </a:cubicBezTo>
                <a:lnTo>
                  <a:pt x="170259" y="330078"/>
                </a:lnTo>
                <a:cubicBezTo>
                  <a:pt x="155288" y="328691"/>
                  <a:pt x="140730" y="325044"/>
                  <a:pt x="126835" y="319167"/>
                </a:cubicBezTo>
                <a:cubicBezTo>
                  <a:pt x="109334" y="311763"/>
                  <a:pt x="93622" y="301167"/>
                  <a:pt x="80128" y="287677"/>
                </a:cubicBezTo>
                <a:cubicBezTo>
                  <a:pt x="66634" y="274187"/>
                  <a:pt x="56042" y="258471"/>
                  <a:pt x="48639" y="240970"/>
                </a:cubicBezTo>
                <a:cubicBezTo>
                  <a:pt x="42618" y="226736"/>
                  <a:pt x="38939" y="211809"/>
                  <a:pt x="37633" y="196453"/>
                </a:cubicBezTo>
                <a:lnTo>
                  <a:pt x="3888" y="196453"/>
                </a:lnTo>
                <a:cubicBezTo>
                  <a:pt x="1739" y="196453"/>
                  <a:pt x="0" y="194714"/>
                  <a:pt x="0" y="192565"/>
                </a:cubicBezTo>
                <a:lnTo>
                  <a:pt x="0" y="174148"/>
                </a:lnTo>
                <a:cubicBezTo>
                  <a:pt x="0" y="171999"/>
                  <a:pt x="1739" y="170259"/>
                  <a:pt x="3888" y="170259"/>
                </a:cubicBezTo>
                <a:lnTo>
                  <a:pt x="37703" y="170259"/>
                </a:lnTo>
                <a:cubicBezTo>
                  <a:pt x="39070" y="155190"/>
                  <a:pt x="42724" y="140542"/>
                  <a:pt x="48639" y="126561"/>
                </a:cubicBezTo>
                <a:cubicBezTo>
                  <a:pt x="56042" y="109060"/>
                  <a:pt x="66639" y="93348"/>
                  <a:pt x="80128" y="79854"/>
                </a:cubicBezTo>
                <a:cubicBezTo>
                  <a:pt x="93618" y="66360"/>
                  <a:pt x="109334" y="55768"/>
                  <a:pt x="126835" y="48364"/>
                </a:cubicBezTo>
                <a:cubicBezTo>
                  <a:pt x="140730" y="42487"/>
                  <a:pt x="155288" y="38840"/>
                  <a:pt x="170259" y="37453"/>
                </a:cubicBezTo>
                <a:lnTo>
                  <a:pt x="170259" y="3888"/>
                </a:lnTo>
                <a:cubicBezTo>
                  <a:pt x="170259" y="1739"/>
                  <a:pt x="171999" y="0"/>
                  <a:pt x="17414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40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dirty="0"/>
              <a:t>背景介绍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094549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/>
              <a:t>论文任务：从多张图像（</a:t>
            </a:r>
            <a:r>
              <a:rPr lang="en" altLang="zh-CN" sz="2000" dirty="0"/>
              <a:t>Multi-view Geometry</a:t>
            </a:r>
            <a:r>
              <a:rPr lang="zh-CN" altLang="en-US" sz="2000" dirty="0"/>
              <a:t>）中可靠地恢复三维场景结构</a:t>
            </a:r>
            <a:endParaRPr lang="en-US" altLang="zh-CN" sz="2000" dirty="0"/>
          </a:p>
          <a:p>
            <a:r>
              <a:rPr lang="zh-CN" altLang="en-US" sz="2000" dirty="0"/>
              <a:t>传统方法：通常依赖于经典视觉几何流程，如</a:t>
            </a:r>
            <a:r>
              <a:rPr lang="en" altLang="zh-CN" sz="2000" dirty="0"/>
              <a:t>Structure-from-Motion</a:t>
            </a:r>
            <a:r>
              <a:rPr lang="zh-CN" altLang="en" sz="2000" dirty="0"/>
              <a:t>（</a:t>
            </a:r>
            <a:r>
              <a:rPr lang="en" altLang="zh-CN" sz="2000" dirty="0" err="1"/>
              <a:t>SfM</a:t>
            </a:r>
            <a:r>
              <a:rPr lang="zh-CN" altLang="en" sz="2000" dirty="0"/>
              <a:t>）、</a:t>
            </a:r>
            <a:r>
              <a:rPr lang="en" altLang="zh-CN" sz="2000" dirty="0"/>
              <a:t>Multi-view Stereo</a:t>
            </a:r>
            <a:r>
              <a:rPr lang="zh-CN" altLang="en" sz="2000" dirty="0"/>
              <a:t>（</a:t>
            </a:r>
            <a:r>
              <a:rPr lang="en" altLang="zh-CN" sz="2000" dirty="0"/>
              <a:t>MVS</a:t>
            </a:r>
            <a:r>
              <a:rPr lang="zh-CN" altLang="en" sz="2000" dirty="0"/>
              <a:t>）</a:t>
            </a:r>
            <a:r>
              <a:rPr lang="zh-CN" altLang="en-US" sz="2000" dirty="0"/>
              <a:t>和</a:t>
            </a:r>
            <a:r>
              <a:rPr lang="en" altLang="zh-CN" sz="2000" dirty="0"/>
              <a:t>Bundle Adjustment</a:t>
            </a:r>
            <a:r>
              <a:rPr lang="zh-CN" altLang="en" sz="2000" dirty="0"/>
              <a:t>（</a:t>
            </a:r>
            <a:r>
              <a:rPr lang="en" altLang="zh-CN" sz="2000" dirty="0"/>
              <a:t>BA</a:t>
            </a:r>
            <a:r>
              <a:rPr lang="zh-CN" altLang="en" sz="2000" dirty="0"/>
              <a:t>）。</a:t>
            </a:r>
            <a:r>
              <a:rPr lang="zh-CN" altLang="en-US" sz="2000" dirty="0"/>
              <a:t>这些方法需要经过后优化处理步骤，如图像特征提取与匹配、通过匹配估计相对相机位姿、基于三角化恢复稠密点云或深度、通过</a:t>
            </a:r>
            <a:r>
              <a:rPr lang="en" altLang="zh-CN" sz="2000" dirty="0"/>
              <a:t>BA</a:t>
            </a:r>
            <a:r>
              <a:rPr lang="zh-CN" altLang="en-US" sz="2000" dirty="0"/>
              <a:t>进行全局优化等。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3042F56-0156-2602-7322-AE28DE68B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2397709"/>
            <a:ext cx="8116252" cy="3652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现有方法缺点</a:t>
            </a:r>
            <a:endParaRPr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575945" y="716280"/>
            <a:ext cx="11040745" cy="560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2000" b="0" dirty="0">
              <a:solidFill>
                <a:schemeClr val="tx1"/>
              </a:solidFill>
            </a:endParaRPr>
          </a:p>
        </p:txBody>
      </p:sp>
      <p:sp>
        <p:nvSpPr>
          <p:cNvPr id="15" name="内容占位符 2"/>
          <p:cNvSpPr>
            <a:spLocks noGrp="1"/>
          </p:cNvSpPr>
          <p:nvPr/>
        </p:nvSpPr>
        <p:spPr>
          <a:xfrm>
            <a:off x="575310" y="767080"/>
            <a:ext cx="11040745" cy="467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CN" altLang="en-US" sz="2400" dirty="0">
                <a:solidFill>
                  <a:srgbClr val="FF0000"/>
                </a:solidFill>
                <a:sym typeface="+mn-ea"/>
              </a:rPr>
              <a:t>依赖复杂的后优化过程</a:t>
            </a:r>
            <a:r>
              <a:rPr lang="zh-CN" altLang="en-US" sz="2400" dirty="0">
                <a:sym typeface="+mn-ea"/>
              </a:rPr>
              <a:t>，当输入图像数量较多（几十到上百张）时，这类方法计算代价高、时间长；</a:t>
            </a:r>
          </a:p>
          <a:p>
            <a:pPr>
              <a:lnSpc>
                <a:spcPct val="160000"/>
              </a:lnSpc>
            </a:pPr>
            <a:r>
              <a:rPr lang="zh-CN" altLang="en-US" sz="2400" dirty="0">
                <a:solidFill>
                  <a:srgbClr val="FF0000"/>
                </a:solidFill>
                <a:sym typeface="+mn-ea"/>
              </a:rPr>
              <a:t>不同任务需要独立的</a:t>
            </a:r>
            <a:r>
              <a:rPr lang="en" altLang="zh-CN" sz="2400" dirty="0">
                <a:solidFill>
                  <a:srgbClr val="FF0000"/>
                </a:solidFill>
                <a:sym typeface="+mn-ea"/>
              </a:rPr>
              <a:t>pipeline</a:t>
            </a:r>
            <a:r>
              <a:rPr lang="zh-CN" altLang="en" sz="2400" dirty="0">
                <a:sym typeface="+mn-ea"/>
              </a:rPr>
              <a:t>（</a:t>
            </a:r>
            <a:r>
              <a:rPr lang="zh-CN" altLang="en-US" sz="2400" dirty="0">
                <a:sym typeface="+mn-ea"/>
              </a:rPr>
              <a:t>摄像机估计、深度估计等），整体系统十分复杂；</a:t>
            </a:r>
          </a:p>
          <a:p>
            <a:pPr>
              <a:lnSpc>
                <a:spcPct val="160000"/>
              </a:lnSpc>
            </a:pPr>
            <a:r>
              <a:rPr lang="zh-CN" altLang="en-US" sz="2400" dirty="0">
                <a:sym typeface="+mn-ea"/>
              </a:rPr>
              <a:t>在弱纹理、重复纹理、遮挡严重或几何退化的场景中容易失败；</a:t>
            </a:r>
          </a:p>
          <a:p>
            <a:pPr>
              <a:lnSpc>
                <a:spcPct val="160000"/>
              </a:lnSpc>
            </a:pPr>
            <a:r>
              <a:rPr lang="zh-CN" altLang="en-US" sz="2400" dirty="0">
                <a:sym typeface="+mn-ea"/>
              </a:rPr>
              <a:t>高度依赖手工设计（几何约束、特征匹配、优化策略等），泛化能力有限。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VGGT</a:t>
            </a:r>
            <a:r>
              <a:rPr dirty="0"/>
              <a:t>框架总览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575945" y="716280"/>
            <a:ext cx="11040745" cy="1695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dirty="0">
                <a:sym typeface="+mn-ea"/>
              </a:rPr>
              <a:t>提出一个统一的多任务</a:t>
            </a:r>
            <a:r>
              <a:rPr lang="en-US" altLang="zh-CN" sz="2000" dirty="0">
                <a:sym typeface="+mn-ea"/>
              </a:rPr>
              <a:t>3</a:t>
            </a:r>
            <a:r>
              <a:rPr lang="en" altLang="zh-CN" sz="2000" dirty="0">
                <a:sym typeface="+mn-ea"/>
              </a:rPr>
              <a:t>D</a:t>
            </a:r>
            <a:r>
              <a:rPr lang="zh-CN" altLang="en-US" sz="2000" dirty="0">
                <a:sym typeface="+mn-ea"/>
              </a:rPr>
              <a:t>视觉</a:t>
            </a:r>
            <a:r>
              <a:rPr lang="en" altLang="zh-CN" sz="2000" dirty="0">
                <a:sym typeface="+mn-ea"/>
              </a:rPr>
              <a:t>Transformer</a:t>
            </a:r>
            <a:r>
              <a:rPr lang="zh-CN" altLang="en-US" sz="2000" dirty="0">
                <a:sym typeface="+mn-ea"/>
              </a:rPr>
              <a:t>框架：</a:t>
            </a:r>
            <a:br>
              <a:rPr lang="en-US" altLang="zh-CN" sz="2000" dirty="0">
                <a:sym typeface="+mn-ea"/>
              </a:rPr>
            </a:br>
            <a:r>
              <a:rPr lang="en" altLang="zh-CN" sz="2000" dirty="0">
                <a:sym typeface="+mn-ea"/>
              </a:rPr>
              <a:t>VGGT</a:t>
            </a:r>
            <a:r>
              <a:rPr lang="zh-CN" altLang="en-US" sz="2000" dirty="0">
                <a:sym typeface="+mn-ea"/>
              </a:rPr>
              <a:t>是第一个能够同时预测相机参数、深度图、点图（点云）以及跨视角点跟踪的前馈模型。传统方法通常需要独立设计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多个模块</a:t>
            </a:r>
            <a:r>
              <a:rPr lang="zh-CN" altLang="en-US" sz="2000" dirty="0">
                <a:sym typeface="+mn-ea"/>
              </a:rPr>
              <a:t>，如相机位姿估计、后端优化等。</a:t>
            </a:r>
            <a:br>
              <a:rPr lang="en-US" altLang="zh-CN" sz="2000" dirty="0">
                <a:sym typeface="+mn-ea"/>
              </a:rPr>
            </a:br>
            <a:r>
              <a:rPr lang="zh-CN" altLang="en-US" sz="2000" dirty="0">
                <a:sym typeface="+mn-ea"/>
              </a:rPr>
              <a:t>而</a:t>
            </a:r>
            <a:r>
              <a:rPr lang="en" altLang="zh-CN" sz="2000" dirty="0">
                <a:solidFill>
                  <a:srgbClr val="FF0000"/>
                </a:solidFill>
                <a:sym typeface="+mn-ea"/>
              </a:rPr>
              <a:t>VGGT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只需要一个</a:t>
            </a:r>
            <a:r>
              <a:rPr lang="en" altLang="zh-CN" sz="2000" dirty="0">
                <a:solidFill>
                  <a:srgbClr val="FF0000"/>
                </a:solidFill>
                <a:sym typeface="+mn-ea"/>
              </a:rPr>
              <a:t>transformer</a:t>
            </a:r>
            <a:r>
              <a:rPr lang="zh-CN" altLang="en" sz="2000" dirty="0">
                <a:sym typeface="+mn-ea"/>
              </a:rPr>
              <a:t>，</a:t>
            </a:r>
            <a:r>
              <a:rPr lang="zh-CN" altLang="en-US" sz="2000" dirty="0">
                <a:sym typeface="+mn-ea"/>
              </a:rPr>
              <a:t>即可一次性输出所有</a:t>
            </a:r>
            <a:r>
              <a:rPr lang="en-US" altLang="zh-CN" sz="2000" dirty="0">
                <a:sym typeface="+mn-ea"/>
              </a:rPr>
              <a:t>3</a:t>
            </a:r>
            <a:r>
              <a:rPr lang="en" altLang="zh-CN" sz="2000" dirty="0">
                <a:sym typeface="+mn-ea"/>
              </a:rPr>
              <a:t>D</a:t>
            </a:r>
            <a:r>
              <a:rPr lang="zh-CN" altLang="en-US" sz="2000" dirty="0">
                <a:sym typeface="+mn-ea"/>
              </a:rPr>
              <a:t>场景属性。 </a:t>
            </a:r>
            <a:endParaRPr lang="en-US" altLang="zh-CN" sz="2000" b="0" dirty="0">
              <a:solidFill>
                <a:schemeClr val="tx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9381D7-5DCD-4606-DB1E-154EE771A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99" y="2411400"/>
            <a:ext cx="9051891" cy="41037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606F5-6F5C-841B-4E59-95F6A1B06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60F86D0-09D0-07C6-9E8D-48D3AD41F3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VGGT</a:t>
            </a:r>
            <a:r>
              <a:rPr lang="zh-CN" altLang="en-US" dirty="0"/>
              <a:t>创新点</a:t>
            </a:r>
            <a:endParaRPr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9CED562-08FB-7CD9-D6FC-72FC68BB677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6F2A1523-5205-6F10-512E-68D037764940}"/>
              </a:ext>
            </a:extLst>
          </p:cNvPr>
          <p:cNvSpPr>
            <a:spLocks noGrp="1"/>
          </p:cNvSpPr>
          <p:nvPr/>
        </p:nvSpPr>
        <p:spPr>
          <a:xfrm>
            <a:off x="575945" y="716280"/>
            <a:ext cx="11040745" cy="1695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2000" dirty="0"/>
              <a:t>提出</a:t>
            </a:r>
            <a:r>
              <a:rPr lang="en-US" altLang="zh-CN" sz="2000" dirty="0">
                <a:solidFill>
                  <a:srgbClr val="FF0000"/>
                </a:solidFill>
              </a:rPr>
              <a:t>Alternating-Attention</a:t>
            </a:r>
            <a:r>
              <a:rPr lang="zh-CN" altLang="zh-CN" sz="2000" dirty="0">
                <a:solidFill>
                  <a:srgbClr val="FF0000"/>
                </a:solidFill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</a:rPr>
              <a:t>AA</a:t>
            </a:r>
            <a:r>
              <a:rPr lang="zh-CN" altLang="zh-CN" sz="2000" dirty="0">
                <a:solidFill>
                  <a:srgbClr val="FF0000"/>
                </a:solidFill>
              </a:rPr>
              <a:t>）</a:t>
            </a:r>
            <a:r>
              <a:rPr lang="zh-CN" altLang="en-US" sz="2000" dirty="0"/>
              <a:t>（在</a:t>
            </a:r>
            <a:r>
              <a:rPr lang="en" altLang="zh-CN" sz="2000" dirty="0"/>
              <a:t>Transformer</a:t>
            </a:r>
            <a:r>
              <a:rPr lang="zh-CN" altLang="en-US" sz="2000" dirty="0"/>
              <a:t>中交替执行）：</a:t>
            </a:r>
            <a:endParaRPr lang="en-US" altLang="zh-CN" sz="2000" dirty="0"/>
          </a:p>
          <a:p>
            <a:r>
              <a:rPr lang="en" altLang="zh-CN" sz="2000" b="1" dirty="0"/>
              <a:t>Frame-wise self-attention</a:t>
            </a:r>
            <a:r>
              <a:rPr lang="zh-CN" altLang="en-US" sz="2000" dirty="0"/>
              <a:t>：在每张图像内部建模（仅关注同一帧内的</a:t>
            </a:r>
            <a:r>
              <a:rPr lang="en" altLang="zh-CN" sz="2000" dirty="0"/>
              <a:t>Token </a:t>
            </a:r>
            <a:r>
              <a:rPr lang="zh-CN" altLang="en-US" sz="2000" dirty="0"/>
              <a:t>）</a:t>
            </a:r>
            <a:endParaRPr lang="en-US" altLang="zh-CN" sz="2000" dirty="0"/>
          </a:p>
          <a:p>
            <a:r>
              <a:rPr lang="en-US" altLang="zh-CN" sz="2000" b="1" dirty="0">
                <a:solidFill>
                  <a:schemeClr val="tx1"/>
                </a:solidFill>
              </a:rPr>
              <a:t>Global self-attention</a:t>
            </a:r>
            <a:r>
              <a:rPr lang="zh-CN" altLang="en-US" sz="2000" dirty="0"/>
              <a:t>：</a:t>
            </a:r>
            <a:r>
              <a:rPr lang="zh-CN" altLang="en-US" sz="2000" dirty="0">
                <a:solidFill>
                  <a:schemeClr val="tx1"/>
                </a:solidFill>
              </a:rPr>
              <a:t>在所有图像之间建模（联合关注所有帧的</a:t>
            </a:r>
            <a:r>
              <a:rPr lang="en" altLang="zh-CN" sz="2000" dirty="0">
                <a:solidFill>
                  <a:schemeClr val="tx1"/>
                </a:solidFill>
              </a:rPr>
              <a:t>Token </a:t>
            </a:r>
            <a:r>
              <a:rPr lang="zh-CN" altLang="en-US" sz="2000" dirty="0">
                <a:solidFill>
                  <a:schemeClr val="tx1"/>
                </a:solidFill>
              </a:rPr>
              <a:t>）</a:t>
            </a:r>
            <a:endParaRPr lang="en-US" altLang="zh-CN" sz="2000" dirty="0">
              <a:solidFill>
                <a:schemeClr val="tx1"/>
              </a:solidFill>
            </a:endParaRPr>
          </a:p>
          <a:p>
            <a:r>
              <a:rPr lang="zh-CN" altLang="en-US" sz="2000" dirty="0"/>
              <a:t>结果：使得模型能够处理上百张图像 </a:t>
            </a:r>
            <a:endParaRPr lang="en-US" altLang="zh-CN" sz="2000" dirty="0">
              <a:solidFill>
                <a:schemeClr val="tx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39B233F-49E3-4DA2-48A4-E5D7B220F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214" y="2710172"/>
            <a:ext cx="7660386" cy="34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1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32978-C929-FCA9-BDC2-640AE37C6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9CC6D1B-D405-5633-0F62-BFA175554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VGGT</a:t>
            </a:r>
            <a:r>
              <a:rPr lang="zh-CN" altLang="en-US" dirty="0"/>
              <a:t>创新点</a:t>
            </a:r>
            <a:endParaRPr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B8649D-B45B-1D4F-0946-BCDE1F18CC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43873F7-4DFC-D630-7989-CC294B2558B6}"/>
              </a:ext>
            </a:extLst>
          </p:cNvPr>
          <p:cNvSpPr>
            <a:spLocks noGrp="1"/>
          </p:cNvSpPr>
          <p:nvPr/>
        </p:nvSpPr>
        <p:spPr>
          <a:xfrm>
            <a:off x="575945" y="716280"/>
            <a:ext cx="11040745" cy="2270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zh-CN" sz="2000" dirty="0"/>
              <a:t>提出</a:t>
            </a:r>
            <a:r>
              <a:rPr lang="zh-CN" altLang="en-US" sz="2000" dirty="0">
                <a:solidFill>
                  <a:srgbClr val="FF0000"/>
                </a:solidFill>
              </a:rPr>
              <a:t>过完备（</a:t>
            </a:r>
            <a:r>
              <a:rPr lang="en-US" altLang="zh-CN" sz="2000" dirty="0">
                <a:solidFill>
                  <a:srgbClr val="FF0000"/>
                </a:solidFill>
              </a:rPr>
              <a:t>over-complete</a:t>
            </a:r>
            <a:r>
              <a:rPr lang="zh-CN" altLang="en-US" sz="2000" dirty="0">
                <a:solidFill>
                  <a:srgbClr val="FF0000"/>
                </a:solidFill>
              </a:rPr>
              <a:t>）预测 </a:t>
            </a:r>
            <a:r>
              <a:rPr lang="zh-CN" altLang="en-US" sz="2000" dirty="0"/>
              <a:t>：</a:t>
            </a:r>
            <a:endParaRPr lang="en-US" altLang="zh-CN" sz="2000" dirty="0"/>
          </a:p>
          <a:p>
            <a:r>
              <a:rPr lang="zh-CN" altLang="en-US" sz="2000" dirty="0"/>
              <a:t>虽然深度图、点图、相机参数之间存在解析关系（如</a:t>
            </a:r>
            <a:r>
              <a:rPr lang="en" altLang="zh-CN" sz="2000" dirty="0"/>
              <a:t>PnP</a:t>
            </a:r>
            <a:r>
              <a:rPr lang="zh-CN" altLang="en-US" sz="2000" dirty="0"/>
              <a:t>与深度投影），但</a:t>
            </a:r>
            <a:r>
              <a:rPr lang="en" altLang="zh-CN" sz="2000" dirty="0"/>
              <a:t>VGGT</a:t>
            </a:r>
            <a:r>
              <a:rPr lang="zh-CN" altLang="en-US" sz="2000" dirty="0"/>
              <a:t>创新地采用全部显式预测并联合监督的方法。 </a:t>
            </a:r>
            <a:endParaRPr lang="en-US" altLang="zh-CN" sz="2000" dirty="0"/>
          </a:p>
          <a:p>
            <a:r>
              <a:rPr lang="zh-CN" altLang="en-US" sz="2000" dirty="0">
                <a:solidFill>
                  <a:schemeClr val="tx1"/>
                </a:solidFill>
              </a:rPr>
              <a:t>这种“冗余预测”策略能够显著提升点云和相机估计精度，并通过分解复杂任务（点图）为易学习的子任务（深度</a:t>
            </a:r>
            <a:r>
              <a:rPr lang="en-US" altLang="zh-CN" sz="2000" dirty="0">
                <a:solidFill>
                  <a:schemeClr val="tx1"/>
                </a:solidFill>
              </a:rPr>
              <a:t>+</a:t>
            </a:r>
            <a:r>
              <a:rPr lang="zh-CN" altLang="en-US" sz="2000" dirty="0">
                <a:solidFill>
                  <a:schemeClr val="tx1"/>
                </a:solidFill>
              </a:rPr>
              <a:t>相机），提高学习效率</a:t>
            </a:r>
            <a:endParaRPr lang="en-US" altLang="zh-CN" sz="2000" dirty="0">
              <a:solidFill>
                <a:schemeClr val="tx1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88883A-925C-F464-3D75-B1DAB35FD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214" y="2903212"/>
            <a:ext cx="7660386" cy="34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9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EFC40-DCE3-3428-84FE-FBAB06437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2E108426-15FB-3DF1-667C-3B31C875BA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 err="1">
                <a:latin typeface="+mn-ea"/>
                <a:ea typeface="+mn-ea"/>
                <a:cs typeface="Noto Sans CJK SC" pitchFamily="34" charset="-120"/>
              </a:rPr>
              <a:t>实验一：相机位姿估计</a:t>
            </a:r>
            <a:r>
              <a:rPr lang="en-US" altLang="zh-CN" dirty="0">
                <a:latin typeface="+mn-ea"/>
                <a:ea typeface="+mn-ea"/>
                <a:cs typeface="Noto Sans CJK SC" pitchFamily="34" charset="-120"/>
              </a:rPr>
              <a:t>——</a:t>
            </a:r>
            <a:r>
              <a:rPr lang="en-US" altLang="zh-CN" dirty="0" err="1">
                <a:latin typeface="+mn-ea"/>
                <a:ea typeface="+mn-ea"/>
                <a:cs typeface="Noto Sans CJK SC" pitchFamily="34" charset="-120"/>
              </a:rPr>
              <a:t>前馈模型同时做到更快与更准</a:t>
            </a:r>
            <a:endParaRPr lang="en-US" altLang="zh-CN" dirty="0">
              <a:latin typeface="+mn-ea"/>
              <a:ea typeface="+mn-ea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5118C0A-70A3-BF68-988E-4020FBC5A6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>
                <a:latin typeface="+mn-ea"/>
                <a:ea typeface="+mn-ea"/>
              </a:rPr>
              <a:t>8</a:t>
            </a:fld>
            <a:endParaRPr lang="en-US" dirty="0">
              <a:latin typeface="+mn-ea"/>
              <a:ea typeface="+mn-ea"/>
            </a:endParaRPr>
          </a:p>
        </p:txBody>
      </p:sp>
      <p:pic>
        <p:nvPicPr>
          <p:cNvPr id="3" name="图片 2" descr="表格&#10;&#10;AI 生成的内容可能不正确。">
            <a:extLst>
              <a:ext uri="{FF2B5EF4-FFF2-40B4-BE49-F238E27FC236}">
                <a16:creationId xmlns:a16="http://schemas.microsoft.com/office/drawing/2014/main" id="{C7643B79-C0DA-388C-B4D2-AD98502D9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30" y="954350"/>
            <a:ext cx="4420870" cy="4123627"/>
          </a:xfrm>
          <a:prstGeom prst="rect">
            <a:avLst/>
          </a:prstGeom>
        </p:spPr>
      </p:pic>
      <p:sp>
        <p:nvSpPr>
          <p:cNvPr id="4" name="Text 8">
            <a:extLst>
              <a:ext uri="{FF2B5EF4-FFF2-40B4-BE49-F238E27FC236}">
                <a16:creationId xmlns:a16="http://schemas.microsoft.com/office/drawing/2014/main" id="{8A0DF785-761F-004E-4D53-29CD3B26D2E5}"/>
              </a:ext>
            </a:extLst>
          </p:cNvPr>
          <p:cNvSpPr/>
          <p:nvPr/>
        </p:nvSpPr>
        <p:spPr>
          <a:xfrm>
            <a:off x="5648960" y="1371917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245B9E"/>
                </a:solidFill>
                <a:latin typeface="+mn-ea"/>
                <a:cs typeface="Noto Sans CJK SC" pitchFamily="34" charset="-120"/>
              </a:rPr>
              <a:t>85.3</a:t>
            </a:r>
            <a:endParaRPr lang="en-US" sz="2500" dirty="0">
              <a:latin typeface="+mn-ea"/>
            </a:endParaRPr>
          </a:p>
        </p:txBody>
      </p:sp>
      <p:sp>
        <p:nvSpPr>
          <p:cNvPr id="6" name="Text 9">
            <a:extLst>
              <a:ext uri="{FF2B5EF4-FFF2-40B4-BE49-F238E27FC236}">
                <a16:creationId xmlns:a16="http://schemas.microsoft.com/office/drawing/2014/main" id="{CD54616D-B1E9-84D4-ADD5-B2A798D95B50}"/>
              </a:ext>
            </a:extLst>
          </p:cNvPr>
          <p:cNvSpPr/>
          <p:nvPr/>
        </p:nvSpPr>
        <p:spPr>
          <a:xfrm>
            <a:off x="5648960" y="1847405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5B667A"/>
                </a:solidFill>
                <a:latin typeface="+mn-ea"/>
                <a:cs typeface="Noto Sans CJK SC" pitchFamily="34" charset="-120"/>
              </a:rPr>
              <a:t>Re10K AUC@30</a:t>
            </a:r>
            <a:endParaRPr lang="en-US" sz="950" dirty="0">
              <a:latin typeface="+mn-ea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rgbClr val="5B667A"/>
                </a:solidFill>
                <a:latin typeface="+mn-ea"/>
                <a:cs typeface="Noto Sans CJK SC" pitchFamily="34" charset="-120"/>
              </a:rPr>
              <a:t>Ours Feed-Forward</a:t>
            </a:r>
            <a:endParaRPr lang="en-US" sz="950" dirty="0">
              <a:latin typeface="+mn-ea"/>
            </a:endParaRPr>
          </a:p>
        </p:txBody>
      </p:sp>
      <p:sp>
        <p:nvSpPr>
          <p:cNvPr id="7" name="Text 10">
            <a:extLst>
              <a:ext uri="{FF2B5EF4-FFF2-40B4-BE49-F238E27FC236}">
                <a16:creationId xmlns:a16="http://schemas.microsoft.com/office/drawing/2014/main" id="{E434B72B-B67E-EA04-7C3F-A783F7A6028A}"/>
              </a:ext>
            </a:extLst>
          </p:cNvPr>
          <p:cNvSpPr/>
          <p:nvPr/>
        </p:nvSpPr>
        <p:spPr>
          <a:xfrm>
            <a:off x="7660640" y="1371917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2F9C95"/>
                </a:solidFill>
                <a:latin typeface="+mn-ea"/>
                <a:cs typeface="Noto Sans CJK SC" pitchFamily="34" charset="-120"/>
              </a:rPr>
              <a:t>88.2</a:t>
            </a:r>
            <a:endParaRPr lang="en-US" sz="2500" dirty="0">
              <a:latin typeface="+mn-ea"/>
            </a:endParaRP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F78A66BA-7105-A21B-4E18-6680E970C4F9}"/>
              </a:ext>
            </a:extLst>
          </p:cNvPr>
          <p:cNvSpPr/>
          <p:nvPr/>
        </p:nvSpPr>
        <p:spPr>
          <a:xfrm>
            <a:off x="7660640" y="1847405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5B667A"/>
                </a:solidFill>
                <a:latin typeface="+mn-ea"/>
                <a:cs typeface="Noto Sans CJK SC" pitchFamily="34" charset="-120"/>
              </a:rPr>
              <a:t>CO3Dv2 AUC@30</a:t>
            </a:r>
            <a:endParaRPr lang="en-US" sz="950" dirty="0">
              <a:latin typeface="+mn-ea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rgbClr val="5B667A"/>
                </a:solidFill>
                <a:latin typeface="+mn-ea"/>
                <a:cs typeface="Noto Sans CJK SC" pitchFamily="34" charset="-120"/>
              </a:rPr>
              <a:t>Ours Feed-Forward</a:t>
            </a:r>
            <a:endParaRPr lang="en-US" sz="950" dirty="0">
              <a:latin typeface="+mn-ea"/>
            </a:endParaRPr>
          </a:p>
        </p:txBody>
      </p:sp>
      <p:sp>
        <p:nvSpPr>
          <p:cNvPr id="9" name="Text 12">
            <a:extLst>
              <a:ext uri="{FF2B5EF4-FFF2-40B4-BE49-F238E27FC236}">
                <a16:creationId xmlns:a16="http://schemas.microsoft.com/office/drawing/2014/main" id="{4625AC26-EAFA-39DB-8701-C7E4794970DC}"/>
              </a:ext>
            </a:extLst>
          </p:cNvPr>
          <p:cNvSpPr/>
          <p:nvPr/>
        </p:nvSpPr>
        <p:spPr>
          <a:xfrm>
            <a:off x="9672320" y="1371917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0A04B"/>
                </a:solidFill>
                <a:latin typeface="+mn-ea"/>
                <a:cs typeface="Noto Sans CJK SC" pitchFamily="34" charset="-120"/>
              </a:rPr>
              <a:t>~0.2s</a:t>
            </a:r>
            <a:endParaRPr lang="en-US" sz="2500" dirty="0">
              <a:latin typeface="+mn-ea"/>
            </a:endParaRPr>
          </a:p>
        </p:txBody>
      </p:sp>
      <p:sp>
        <p:nvSpPr>
          <p:cNvPr id="10" name="Text 13">
            <a:extLst>
              <a:ext uri="{FF2B5EF4-FFF2-40B4-BE49-F238E27FC236}">
                <a16:creationId xmlns:a16="http://schemas.microsoft.com/office/drawing/2014/main" id="{AA94990A-8362-BC21-96EF-BB5E4D969304}"/>
              </a:ext>
            </a:extLst>
          </p:cNvPr>
          <p:cNvSpPr/>
          <p:nvPr/>
        </p:nvSpPr>
        <p:spPr>
          <a:xfrm>
            <a:off x="9672320" y="1847405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5B667A"/>
                </a:solidFill>
                <a:latin typeface="+mn-ea"/>
                <a:cs typeface="Noto Sans CJK SC" pitchFamily="34" charset="-120"/>
              </a:rPr>
              <a:t>前向推理时间</a:t>
            </a:r>
            <a:endParaRPr lang="en-US" sz="950" dirty="0">
              <a:latin typeface="+mn-ea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rgbClr val="5B667A"/>
                </a:solidFill>
                <a:latin typeface="+mn-ea"/>
                <a:cs typeface="Noto Sans CJK SC" pitchFamily="34" charset="-120"/>
              </a:rPr>
              <a:t>H100 单卡</a:t>
            </a:r>
            <a:endParaRPr lang="en-US" sz="950" dirty="0">
              <a:latin typeface="+mn-ea"/>
            </a:endParaRPr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F2BF3D8A-70A8-6EAB-27B6-A258991FC206}"/>
              </a:ext>
            </a:extLst>
          </p:cNvPr>
          <p:cNvSpPr/>
          <p:nvPr/>
        </p:nvSpPr>
        <p:spPr>
          <a:xfrm>
            <a:off x="5750560" y="3224788"/>
            <a:ext cx="56489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320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• 不使用测试时 BA / Global Alignment，仍超过 DUSt3R、MASt3R、VGGSfM 等方法</a:t>
            </a:r>
            <a:endParaRPr lang="en-US" sz="132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sz="1320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• 在未参与训练的 Re10K 上优势明显，说明泛化能力较强</a:t>
            </a:r>
            <a:endParaRPr lang="en-US" sz="132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sz="1320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• 结合 BA 后准确率进一步提升，但总耗时仍显著低于传统优化管线</a:t>
            </a:r>
            <a:endParaRPr lang="en-US" sz="1320" dirty="0">
              <a:latin typeface="+mn-ea"/>
            </a:endParaRPr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D5598620-F126-908D-2B2E-D95D058B6200}"/>
              </a:ext>
            </a:extLst>
          </p:cNvPr>
          <p:cNvSpPr/>
          <p:nvPr/>
        </p:nvSpPr>
        <p:spPr>
          <a:xfrm>
            <a:off x="1866900" y="5516572"/>
            <a:ext cx="8458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VGGT </a:t>
            </a:r>
            <a:r>
              <a:rPr lang="en-US" sz="2000" b="1" dirty="0" err="1">
                <a:solidFill>
                  <a:srgbClr val="1D2733"/>
                </a:solidFill>
                <a:latin typeface="+mn-ea"/>
                <a:cs typeface="Noto Sans CJK SC" pitchFamily="34" charset="-120"/>
              </a:rPr>
              <a:t>不仅性能</a:t>
            </a:r>
            <a:r>
              <a:rPr lang="en-US" sz="2000" b="1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 “SOTA”，</a:t>
            </a:r>
            <a:r>
              <a:rPr lang="en-US" sz="2000" b="1" dirty="0" err="1">
                <a:solidFill>
                  <a:srgbClr val="1D2733"/>
                </a:solidFill>
                <a:latin typeface="+mn-ea"/>
                <a:cs typeface="Noto Sans CJK SC" pitchFamily="34" charset="-120"/>
              </a:rPr>
              <a:t>而且把优化管线压缩到近实时前馈预测</a:t>
            </a:r>
            <a:r>
              <a:rPr lang="en-US" sz="2000" b="1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。</a:t>
            </a:r>
            <a:endParaRPr 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3148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  <a:ea typeface="+mn-ea"/>
              </a:rPr>
              <a:t>实验二：深度、点图与匹配</a:t>
            </a:r>
            <a:r>
              <a:rPr lang="en-US" altLang="zh-CN" dirty="0">
                <a:latin typeface="+mn-ea"/>
                <a:ea typeface="+mn-ea"/>
              </a:rPr>
              <a:t>——</a:t>
            </a:r>
            <a:r>
              <a:rPr lang="zh-CN" altLang="en-US" dirty="0">
                <a:latin typeface="+mn-ea"/>
                <a:ea typeface="+mn-ea"/>
              </a:rPr>
              <a:t>统一特征迁移到多项 </a:t>
            </a:r>
            <a:r>
              <a:rPr lang="en-US" altLang="zh-CN" dirty="0">
                <a:latin typeface="+mn-ea"/>
                <a:ea typeface="+mn-ea"/>
              </a:rPr>
              <a:t>3</a:t>
            </a:r>
            <a:r>
              <a:rPr lang="en" altLang="zh-CN" dirty="0">
                <a:latin typeface="+mn-ea"/>
                <a:ea typeface="+mn-ea"/>
              </a:rPr>
              <a:t>D </a:t>
            </a:r>
            <a:r>
              <a:rPr lang="zh-CN" altLang="en-US" dirty="0">
                <a:latin typeface="+mn-ea"/>
                <a:ea typeface="+mn-ea"/>
              </a:rPr>
              <a:t>任务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>
                <a:latin typeface="+mn-ea"/>
                <a:ea typeface="+mn-ea"/>
              </a:rPr>
              <a:t>9</a:t>
            </a:fld>
            <a:endParaRPr lang="en-US" dirty="0">
              <a:latin typeface="+mn-ea"/>
              <a:ea typeface="+mn-ea"/>
            </a:endParaRPr>
          </a:p>
        </p:txBody>
      </p:sp>
      <p:pic>
        <p:nvPicPr>
          <p:cNvPr id="15" name="图片 14" descr="表格&#10;&#10;AI 生成的内容可能不正确。">
            <a:extLst>
              <a:ext uri="{FF2B5EF4-FFF2-40B4-BE49-F238E27FC236}">
                <a16:creationId xmlns:a16="http://schemas.microsoft.com/office/drawing/2014/main" id="{9EABCF98-8C01-C1DE-22A9-28743B149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74" y="1012617"/>
            <a:ext cx="4025900" cy="28257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1BF9E9C-A35B-513E-EE4E-3A371D3D5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418" y="1209149"/>
            <a:ext cx="3995420" cy="231076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DA1B4E5-466A-7A66-171F-562ACC331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34" y="4166027"/>
            <a:ext cx="3636010" cy="2105660"/>
          </a:xfrm>
          <a:prstGeom prst="rect">
            <a:avLst/>
          </a:prstGeom>
        </p:spPr>
      </p:pic>
      <p:sp>
        <p:nvSpPr>
          <p:cNvPr id="18" name="Text 16">
            <a:extLst>
              <a:ext uri="{FF2B5EF4-FFF2-40B4-BE49-F238E27FC236}">
                <a16:creationId xmlns:a16="http://schemas.microsoft.com/office/drawing/2014/main" id="{5678BAAA-C47C-1AB3-777A-233FFF85DDD5}"/>
              </a:ext>
            </a:extLst>
          </p:cNvPr>
          <p:cNvSpPr/>
          <p:nvPr/>
        </p:nvSpPr>
        <p:spPr>
          <a:xfrm>
            <a:off x="3261360" y="5770969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VGGT </a:t>
            </a:r>
            <a:r>
              <a:rPr lang="en-US" sz="1600" b="1" dirty="0" err="1">
                <a:solidFill>
                  <a:srgbClr val="1D2733"/>
                </a:solidFill>
                <a:latin typeface="+mn-ea"/>
                <a:cs typeface="Noto Sans CJK SC" pitchFamily="34" charset="-120"/>
              </a:rPr>
              <a:t>的几何表征不仅服务于相机估计，也能同时支撑密集重建和跨视角匹配</a:t>
            </a:r>
            <a:r>
              <a:rPr lang="en-US" sz="1600" b="1" dirty="0">
                <a:solidFill>
                  <a:srgbClr val="1D2733"/>
                </a:solidFill>
                <a:latin typeface="+mn-ea"/>
                <a:cs typeface="Noto Sans CJK SC" pitchFamily="34" charset="-120"/>
              </a:rPr>
              <a:t>。</a:t>
            </a:r>
            <a:endParaRPr lang="en-US" sz="1600" dirty="0">
              <a:latin typeface="+mn-ea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BFC87A3-DCEA-46E3-F4E1-BA0546C1B1E0}"/>
              </a:ext>
            </a:extLst>
          </p:cNvPr>
          <p:cNvSpPr txBox="1"/>
          <p:nvPr/>
        </p:nvSpPr>
        <p:spPr>
          <a:xfrm>
            <a:off x="1922992" y="3796695"/>
            <a:ext cx="1196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图像匹配</a:t>
            </a:r>
            <a:r>
              <a:rPr lang="zh-CN" altLang="zh-CN" dirty="0">
                <a:effectLst/>
              </a:rPr>
              <a:t> 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65ADCBF-F4C6-842B-8681-D47C5CA34BEE}"/>
              </a:ext>
            </a:extLst>
          </p:cNvPr>
          <p:cNvSpPr txBox="1"/>
          <p:nvPr/>
        </p:nvSpPr>
        <p:spPr>
          <a:xfrm>
            <a:off x="6944359" y="827951"/>
            <a:ext cx="1112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点图估计</a:t>
            </a:r>
            <a:r>
              <a:rPr lang="zh-CN" altLang="zh-CN" dirty="0">
                <a:effectLst/>
              </a:rPr>
              <a:t> 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8C18417-3436-945B-AFEE-6CB675E88C2C}"/>
              </a:ext>
            </a:extLst>
          </p:cNvPr>
          <p:cNvSpPr txBox="1"/>
          <p:nvPr/>
        </p:nvSpPr>
        <p:spPr>
          <a:xfrm>
            <a:off x="1558926" y="766991"/>
            <a:ext cx="1925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多视图深度估计</a:t>
            </a:r>
            <a:r>
              <a:rPr lang="zh-CN" altLang="zh-CN" dirty="0">
                <a:effectLst/>
              </a:rPr>
              <a:t> </a:t>
            </a:r>
            <a:endParaRPr lang="zh-CN" altLang="en-US" dirty="0"/>
          </a:p>
        </p:txBody>
      </p:sp>
      <p:pic>
        <p:nvPicPr>
          <p:cNvPr id="25" name="图片 24" descr="表格&#10;&#10;AI 生成的内容可能不正确。">
            <a:extLst>
              <a:ext uri="{FF2B5EF4-FFF2-40B4-BE49-F238E27FC236}">
                <a16:creationId xmlns:a16="http://schemas.microsoft.com/office/drawing/2014/main" id="{FBE5DF96-4182-B64E-3BFB-50691D5B0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6529" y="3917092"/>
            <a:ext cx="4307945" cy="1665799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70F2BF96-B352-16F8-41FA-E6E8B9F4D27A}"/>
              </a:ext>
            </a:extLst>
          </p:cNvPr>
          <p:cNvSpPr txBox="1"/>
          <p:nvPr/>
        </p:nvSpPr>
        <p:spPr>
          <a:xfrm>
            <a:off x="6548122" y="3547760"/>
            <a:ext cx="2524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多任务学习消融实验</a:t>
            </a:r>
            <a:r>
              <a:rPr lang="zh-CN" altLang="zh-CN" dirty="0">
                <a:effectLst/>
              </a:rPr>
              <a:t> </a:t>
            </a:r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29&quot;:[5005312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34.328188976378,&quot;left&quot;:466.0852755905512,&quot;top&quot;:154.14275590551182,&quot;width&quot;:345.03968503937006}"/>
</p:tagLst>
</file>

<file path=ppt/theme/theme1.xml><?xml version="1.0" encoding="utf-8"?>
<a:theme xmlns:a="http://schemas.openxmlformats.org/drawingml/2006/main" name="1_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2349</Words>
  <Application>Microsoft Macintosh PowerPoint</Application>
  <PresentationFormat>宽屏</PresentationFormat>
  <Paragraphs>128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6" baseType="lpstr">
      <vt:lpstr>微软雅黑</vt:lpstr>
      <vt:lpstr>Arial</vt:lpstr>
      <vt:lpstr>Calibri</vt:lpstr>
      <vt:lpstr>Times New Roman</vt:lpstr>
      <vt:lpstr>Wingdings</vt:lpstr>
      <vt:lpstr>1_主题3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sheng yan</cp:lastModifiedBy>
  <cp:revision>165</cp:revision>
  <dcterms:created xsi:type="dcterms:W3CDTF">2026-06-10T08:43:10Z</dcterms:created>
  <dcterms:modified xsi:type="dcterms:W3CDTF">2026-06-17T10:04:23Z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2052-12.1.23540.23540</vt:lpwstr>
  </property>
  <property fmtid="{D5CDD505-2E9C-101B-9397-08002B2CF9AE}" pid="3" name="ICV">
    <vt:lpwstr>4D2515BCFDC0C658321A296AE33D8D32_43</vt:lpwstr>
  </property>
</Properties>
</file>