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3"/>
    <p:sldId id="1955" r:id="rId4"/>
    <p:sldId id="1959" r:id="rId5"/>
    <p:sldId id="1960" r:id="rId6"/>
    <p:sldId id="1961" r:id="rId7"/>
    <p:sldId id="1962" r:id="rId8"/>
    <p:sldId id="1963" r:id="rId9"/>
    <p:sldId id="1964" r:id="rId10"/>
    <p:sldId id="1965" r:id="rId11"/>
    <p:sldId id="196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C69404F5-88E9-4013-AAF9-2F4D368C2DDB}">
          <p14:sldIdLst>
            <p14:sldId id="257"/>
            <p14:sldId id="1955"/>
            <p14:sldId id="1959"/>
            <p14:sldId id="1960"/>
            <p14:sldId id="1961"/>
            <p14:sldId id="1962"/>
            <p14:sldId id="1963"/>
            <p14:sldId id="1964"/>
            <p14:sldId id="1965"/>
            <p14:sldId id="196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B0"/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1360" autoAdjust="0"/>
  </p:normalViewPr>
  <p:slideViewPr>
    <p:cSldViewPr snapToGrid="0">
      <p:cViewPr varScale="1">
        <p:scale>
          <a:sx n="80" d="100"/>
          <a:sy n="80" d="100"/>
        </p:scale>
        <p:origin x="46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3" Type="http://schemas.openxmlformats.org/officeDocument/2006/relationships/theme" Target="../theme/theme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860884" y="2269567"/>
            <a:ext cx="8470232" cy="964245"/>
            <a:chOff x="995045" y="1856477"/>
            <a:chExt cx="7153910" cy="964245"/>
          </a:xfrm>
        </p:grpSpPr>
        <p:sp>
          <p:nvSpPr>
            <p:cNvPr id="4" name="矩形: 圆角 4"/>
            <p:cNvSpPr/>
            <p:nvPr/>
          </p:nvSpPr>
          <p:spPr>
            <a:xfrm>
              <a:off x="995045" y="2184933"/>
              <a:ext cx="7153910" cy="30734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buSzTx/>
                <a:buFontTx/>
                <a:buNone/>
                <a:defRPr/>
              </a:pPr>
              <a:r>
                <a:rPr lang="en-US" altLang="zh-CN" sz="2000" b="1" kern="0" spc="600" dirty="0">
                  <a:ln>
                    <a:prstDash val="solid"/>
                  </a:ln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Learning to Evict from Key-Value Cache</a:t>
              </a:r>
              <a:endParaRPr lang="en-US" altLang="zh-CN" sz="2000" b="1" kern="0" spc="600" dirty="0">
                <a:ln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向红静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497624"/>
            <a:ext cx="5190641" cy="553998"/>
            <a:chOff x="2765844" y="4334928"/>
            <a:chExt cx="1391877" cy="907136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0551-63603804</a:t>
              </a:r>
              <a:r>
                <a: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，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yuzhang@ustc.edu.cn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</a:t>
              </a:r>
              <a:r>
                <a:rPr lang="zh-CN" altLang="en-US" dirty="0"/>
                <a:t>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478"/>
            <a:ext cx="295348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20xx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xx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xx</a:t>
            </a:r>
            <a:r>
              <a:rPr lang="zh-CN" altLang="en-US" dirty="0">
                <a:cs typeface="+mn-ea"/>
                <a:sym typeface="+mn-lt"/>
              </a:rPr>
              <a:t>日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0" name="直接连接符 19"/>
          <p:cNvCxnSpPr/>
          <p:nvPr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研究</a:t>
            </a:r>
            <a:r>
              <a:rPr lang="zh-CN" altLang="en-US"/>
              <a:t>启发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75945" y="1177290"/>
            <a:ext cx="1104011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 </a:t>
            </a:r>
            <a:r>
              <a:rPr lang="zh-CN" altLang="en-US"/>
              <a:t>目前</a:t>
            </a:r>
            <a:r>
              <a:rPr lang="en-US" altLang="zh-CN"/>
              <a:t> KVP </a:t>
            </a:r>
            <a:r>
              <a:rPr lang="zh-CN" altLang="en-US"/>
              <a:t>在评估时为了公平比较，对所有注意力头和层都采用了统一的绝对缓存预算。未来可以开发一种自适应的预算分配策略，根据实际需求在不同的注意力头和层之间动态分配内存预算。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2. KVP </a:t>
            </a:r>
            <a:r>
              <a:rPr lang="zh-CN" altLang="en-US"/>
              <a:t>目前的架构是</a:t>
            </a:r>
            <a:r>
              <a:rPr lang="en-US" altLang="zh-CN"/>
              <a:t>“</a:t>
            </a:r>
            <a:r>
              <a:rPr lang="zh-CN" altLang="en-US"/>
              <a:t>按</a:t>
            </a:r>
            <a:r>
              <a:rPr lang="en-US" altLang="zh-CN"/>
              <a:t> head </a:t>
            </a:r>
            <a:r>
              <a:rPr lang="zh-CN" altLang="en-US"/>
              <a:t>特化</a:t>
            </a:r>
            <a:r>
              <a:rPr lang="en-US" altLang="zh-CN"/>
              <a:t>”</a:t>
            </a:r>
            <a:r>
              <a:rPr lang="zh-CN" altLang="en-US"/>
              <a:t>的，未来的一个扩展方向是探索淘汰策略的联合端到端最优化。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3. KVP </a:t>
            </a:r>
            <a:r>
              <a:rPr lang="zh-CN" altLang="en-US"/>
              <a:t>生成的排序结果为分层存储提供了指导信号，可以与层次化的内存卸载技术</a:t>
            </a:r>
            <a:r>
              <a:rPr lang="zh-CN" altLang="en-US"/>
              <a:t>结合。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4. </a:t>
            </a:r>
            <a:r>
              <a:rPr lang="zh-CN" altLang="en-US"/>
              <a:t>除了直接丢弃</a:t>
            </a:r>
            <a:r>
              <a:rPr lang="en-US" altLang="zh-CN"/>
              <a:t> token</a:t>
            </a:r>
            <a:r>
              <a:rPr lang="zh-CN" altLang="en-US"/>
              <a:t>，还有许多工作通过量化、低秩近似或状态合并（如</a:t>
            </a:r>
            <a:r>
              <a:rPr lang="en-US" altLang="zh-CN"/>
              <a:t> MorphKV</a:t>
            </a:r>
            <a:r>
              <a:rPr lang="zh-CN" altLang="en-US"/>
              <a:t>）来压缩缓存体积，</a:t>
            </a:r>
            <a:r>
              <a:rPr lang="en-US" altLang="zh-CN"/>
              <a:t>KVP </a:t>
            </a:r>
            <a:r>
              <a:rPr lang="zh-CN" altLang="en-US"/>
              <a:t>策略可与这些技术进行</a:t>
            </a:r>
            <a:r>
              <a:rPr lang="zh-CN" altLang="en-US"/>
              <a:t>结合。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cs typeface="+mn-cs"/>
              </a:rPr>
              <a:t>研究背景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6430" y="1122680"/>
            <a:ext cx="105778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在大语言模型（</a:t>
            </a:r>
            <a:r>
              <a:rPr lang="en-US" altLang="zh-CN"/>
              <a:t>LLM</a:t>
            </a:r>
            <a:r>
              <a:rPr lang="zh-CN" altLang="en-US"/>
              <a:t>）转向超长上下文（</a:t>
            </a:r>
            <a:r>
              <a:rPr lang="en-US" altLang="zh-CN"/>
              <a:t>128K+</a:t>
            </a:r>
            <a:r>
              <a:rPr lang="zh-CN" altLang="en-US"/>
              <a:t>）应用的过程中，自回归推理固有的</a:t>
            </a:r>
            <a:r>
              <a:rPr lang="en-US" altLang="zh-CN"/>
              <a:t>  KV </a:t>
            </a:r>
            <a:r>
              <a:rPr lang="zh-CN" altLang="en-US"/>
              <a:t>缓存（</a:t>
            </a:r>
            <a:r>
              <a:rPr lang="en-US" altLang="zh-CN"/>
              <a:t>Key-Value Cache</a:t>
            </a:r>
            <a:r>
              <a:rPr lang="zh-CN" altLang="en-US"/>
              <a:t>）</a:t>
            </a:r>
            <a:r>
              <a:rPr lang="en-US" altLang="zh-CN"/>
              <a:t>  </a:t>
            </a:r>
            <a:r>
              <a:rPr lang="zh-CN" altLang="en-US"/>
              <a:t>增长已成为制约系统吞吐量与首字延迟（</a:t>
            </a:r>
            <a:r>
              <a:rPr lang="en-US" altLang="zh-CN"/>
              <a:t>TTFT</a:t>
            </a:r>
            <a:r>
              <a:rPr lang="zh-CN" altLang="en-US"/>
              <a:t>）的瓶颈。在处理长序列时，</a:t>
            </a:r>
            <a:r>
              <a:rPr lang="en-US" altLang="zh-CN"/>
              <a:t>KV </a:t>
            </a:r>
            <a:r>
              <a:rPr lang="zh-CN" altLang="en-US"/>
              <a:t>缓存的线性增长不仅消耗高达数百</a:t>
            </a:r>
            <a:r>
              <a:rPr lang="en-US" altLang="zh-CN"/>
              <a:t> GB </a:t>
            </a:r>
            <a:r>
              <a:rPr lang="zh-CN" altLang="en-US"/>
              <a:t>的显存，更迫使系统频繁触发内存交换，严重限制了并发处理能力。如何在大规模部署中实现高效、</a:t>
            </a:r>
            <a:r>
              <a:rPr lang="zh-CN" altLang="en-US"/>
              <a:t>无损的</a:t>
            </a:r>
            <a:r>
              <a:rPr lang="en-US" altLang="zh-CN"/>
              <a:t> KV </a:t>
            </a:r>
            <a:r>
              <a:rPr lang="zh-CN" altLang="en-US"/>
              <a:t>缓存压缩，已成为</a:t>
            </a:r>
            <a:r>
              <a:rPr lang="en-US" altLang="zh-CN"/>
              <a:t> AI </a:t>
            </a:r>
            <a:r>
              <a:rPr lang="zh-CN" altLang="en-US"/>
              <a:t>系统架构</a:t>
            </a:r>
            <a:r>
              <a:rPr lang="zh-CN" altLang="en-US"/>
              <a:t>中必须攻克的关键</a:t>
            </a:r>
            <a:r>
              <a:rPr lang="zh-CN" altLang="en-US"/>
              <a:t>问题。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46430" y="2880995"/>
            <a:ext cx="1057783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现有的</a:t>
            </a:r>
            <a:r>
              <a:rPr lang="en-US" altLang="zh-CN"/>
              <a:t> KV </a:t>
            </a:r>
            <a:r>
              <a:rPr lang="zh-CN" altLang="en-US"/>
              <a:t>驱逐</a:t>
            </a:r>
            <a:r>
              <a:rPr lang="zh-CN" altLang="en-US"/>
              <a:t>的技术（如</a:t>
            </a:r>
            <a:r>
              <a:rPr lang="en-US" altLang="zh-CN"/>
              <a:t> StreamingLLM</a:t>
            </a:r>
            <a:r>
              <a:rPr lang="zh-CN" altLang="en-US"/>
              <a:t>、</a:t>
            </a:r>
            <a:r>
              <a:rPr lang="en-US" altLang="zh-CN"/>
              <a:t>SnapKV</a:t>
            </a:r>
            <a:r>
              <a:rPr lang="zh-CN" altLang="en-US"/>
              <a:t>、</a:t>
            </a:r>
            <a:r>
              <a:rPr lang="en-US" altLang="zh-CN"/>
              <a:t>H2O </a:t>
            </a:r>
            <a:r>
              <a:rPr lang="zh-CN" altLang="en-US"/>
              <a:t>等）主要依赖于预设的启发式规则，其局限性在于：</a:t>
            </a:r>
            <a:endParaRPr lang="zh-CN" altLang="en-US"/>
          </a:p>
          <a:p>
            <a:endParaRPr lang="en-US" altLang="zh-CN"/>
          </a:p>
          <a:p>
            <a:r>
              <a:rPr lang="en-US" altLang="zh-CN" b="1"/>
              <a:t>Recency Bias</a:t>
            </a:r>
            <a:r>
              <a:rPr lang="zh-CN" altLang="en-US"/>
              <a:t>：倾向于保留最近的</a:t>
            </a:r>
            <a:r>
              <a:rPr lang="en-US" altLang="zh-CN"/>
              <a:t> Token</a:t>
            </a:r>
            <a:r>
              <a:rPr lang="zh-CN" altLang="en-US"/>
              <a:t>，但这种静态假设会不可逆地丢弃序列早期可能存在的关键语义锚点。</a:t>
            </a:r>
            <a:r>
              <a:rPr lang="en-US" altLang="zh-CN"/>
              <a:t>  </a:t>
            </a:r>
            <a:endParaRPr lang="en-US" altLang="zh-CN"/>
          </a:p>
          <a:p>
            <a:endParaRPr lang="zh-CN" altLang="en-US"/>
          </a:p>
          <a:p>
            <a:r>
              <a:rPr lang="zh-CN" altLang="en-US" b="1"/>
              <a:t>静态权重</a:t>
            </a:r>
            <a:r>
              <a:rPr lang="zh-CN" altLang="en-US" b="1"/>
              <a:t>的失效</a:t>
            </a:r>
            <a:r>
              <a:rPr lang="zh-CN" altLang="en-US"/>
              <a:t>：</a:t>
            </a:r>
            <a:r>
              <a:rPr lang="en-US" altLang="zh-CN"/>
              <a:t> SnapKV </a:t>
            </a:r>
            <a:r>
              <a:rPr lang="zh-CN" altLang="en-US"/>
              <a:t>或</a:t>
            </a:r>
            <a:r>
              <a:rPr lang="en-US" altLang="zh-CN"/>
              <a:t> TOVA </a:t>
            </a:r>
            <a:r>
              <a:rPr lang="zh-CN" altLang="en-US"/>
              <a:t>依赖过去累积的注意力得分（</a:t>
            </a:r>
            <a:r>
              <a:rPr lang="en-US" altLang="zh-CN"/>
              <a:t>Attention Scores</a:t>
            </a:r>
            <a:r>
              <a:rPr lang="zh-CN" altLang="en-US"/>
              <a:t>）。</a:t>
            </a:r>
            <a:r>
              <a:rPr lang="zh-CN" altLang="en-US"/>
              <a:t>而在动态生成过程中，一个在过去很少被关注的</a:t>
            </a:r>
            <a:r>
              <a:rPr lang="en-US" altLang="zh-CN"/>
              <a:t> Token </a:t>
            </a:r>
            <a:r>
              <a:rPr lang="zh-CN" altLang="en-US"/>
              <a:t>极有可能在未来的某个推理步骤中变为关键路径。</a:t>
            </a:r>
            <a:endParaRPr lang="zh-CN" altLang="en-US"/>
          </a:p>
          <a:p>
            <a:r>
              <a:rPr lang="en-US" altLang="zh-CN"/>
              <a:t>  </a:t>
            </a:r>
            <a:endParaRPr lang="en-US" altLang="zh-CN"/>
          </a:p>
          <a:p>
            <a:r>
              <a:rPr lang="zh-CN" altLang="en-US" b="1"/>
              <a:t>硬件兼容性问题</a:t>
            </a:r>
            <a:r>
              <a:rPr lang="zh-CN" altLang="en-US"/>
              <a:t>：许多基于注意力感知的动态策略需要实时、频繁地重新计算统计量，这不仅增加了推理开销，且往往与</a:t>
            </a:r>
            <a:r>
              <a:rPr lang="en-US" altLang="zh-CN"/>
              <a:t> FlashAttention </a:t>
            </a:r>
            <a:r>
              <a:rPr lang="zh-CN" altLang="en-US"/>
              <a:t>等底层算子优化不兼容。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cs typeface="+mn-cs"/>
              </a:rPr>
              <a:t>KVP 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cs typeface="+mn-cs"/>
              </a:rPr>
              <a:t>olicy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1091565"/>
            <a:ext cx="108953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核心</a:t>
            </a:r>
            <a:r>
              <a:rPr lang="zh-CN" altLang="en-US"/>
              <a:t>：问题的范式转移，将驱逐问题重新建模为</a:t>
            </a:r>
            <a:r>
              <a:rPr lang="en-US" altLang="zh-CN"/>
              <a:t>“</a:t>
            </a:r>
            <a:r>
              <a:rPr lang="zh-CN" altLang="en-US"/>
              <a:t>预测未来解码效用</a:t>
            </a:r>
            <a:r>
              <a:rPr lang="en-US" altLang="zh-CN"/>
              <a:t>”</a:t>
            </a:r>
            <a:r>
              <a:rPr lang="zh-CN" altLang="en-US"/>
              <a:t>的排序任务，从而实现查询</a:t>
            </a:r>
            <a:r>
              <a:rPr lang="zh-CN" altLang="en-US"/>
              <a:t>无关性。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2273935"/>
            <a:ext cx="10277475" cy="1203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3683635"/>
            <a:ext cx="10124440" cy="15906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21385" y="5688965"/>
            <a:ext cx="72269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在假定的前提下可证明排序的存在性和排序策略的存在性</a:t>
            </a:r>
            <a:endParaRPr lang="zh-CN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sym typeface="+mn-ea"/>
              </a:rPr>
              <a:t>KVP Policy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1323975"/>
            <a:ext cx="10862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智能体架构</a:t>
            </a:r>
            <a:r>
              <a:rPr lang="zh-CN" altLang="en-US"/>
              <a:t>：对于</a:t>
            </a:r>
            <a:r>
              <a:rPr lang="en-US" altLang="zh-CN"/>
              <a:t> Qwen2.5-7B-Chat </a:t>
            </a:r>
            <a:r>
              <a:rPr lang="zh-CN" altLang="en-US"/>
              <a:t>等典型模型，</a:t>
            </a:r>
            <a:r>
              <a:rPr lang="en-US" altLang="zh-CN"/>
              <a:t>KVP </a:t>
            </a:r>
            <a:r>
              <a:rPr lang="zh-CN" altLang="en-US"/>
              <a:t>部署了</a:t>
            </a:r>
            <a:r>
              <a:rPr lang="en-US" altLang="zh-CN"/>
              <a:t>112 </a:t>
            </a:r>
            <a:r>
              <a:rPr lang="zh-CN" altLang="en-US"/>
              <a:t>个专用智能体</a:t>
            </a:r>
            <a:r>
              <a:rPr lang="en-US" altLang="zh-CN"/>
              <a:t> </a:t>
            </a:r>
            <a:r>
              <a:rPr lang="zh-CN" altLang="en-US"/>
              <a:t>（</a:t>
            </a:r>
            <a:r>
              <a:rPr lang="en-US" altLang="zh-CN"/>
              <a:t>28 </a:t>
            </a:r>
            <a:r>
              <a:rPr lang="zh-CN" altLang="en-US"/>
              <a:t>层</a:t>
            </a:r>
            <a:r>
              <a:rPr lang="en-US" altLang="zh-CN"/>
              <a:t> </a:t>
            </a:r>
            <a:r>
              <a:rPr lang="en-US" altLang="en-US"/>
              <a:t>×</a:t>
            </a:r>
            <a:r>
              <a:rPr lang="en-US" altLang="zh-CN"/>
              <a:t> 4 </a:t>
            </a:r>
            <a:r>
              <a:rPr lang="zh-CN" altLang="en-US"/>
              <a:t>个</a:t>
            </a:r>
            <a:r>
              <a:rPr lang="en-US" altLang="zh-CN"/>
              <a:t> KV </a:t>
            </a:r>
            <a:r>
              <a:rPr lang="zh-CN" altLang="en-US"/>
              <a:t>头）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45160" y="2007870"/>
            <a:ext cx="10863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输入特征：</a:t>
            </a:r>
            <a:r>
              <a:rPr lang="en-US" altLang="zh-CN"/>
              <a:t>  </a:t>
            </a:r>
            <a:r>
              <a:rPr lang="zh-CN" altLang="en-US"/>
              <a:t>拼接</a:t>
            </a:r>
            <a:r>
              <a:rPr lang="en-US" altLang="zh-CN"/>
              <a:t> Token </a:t>
            </a:r>
            <a:r>
              <a:rPr lang="zh-CN" altLang="en-US"/>
              <a:t>的键向量（</a:t>
            </a:r>
            <a:r>
              <a:rPr lang="en-US" altLang="zh-CN"/>
              <a:t>Key</a:t>
            </a:r>
            <a:r>
              <a:rPr lang="zh-CN" altLang="en-US"/>
              <a:t>）、值向量（</a:t>
            </a:r>
            <a:r>
              <a:rPr lang="en-US" altLang="zh-CN"/>
              <a:t>Value</a:t>
            </a:r>
            <a:r>
              <a:rPr lang="zh-CN" altLang="en-US"/>
              <a:t>）以及位置编码（</a:t>
            </a:r>
            <a:r>
              <a:rPr lang="en-US" altLang="zh-CN"/>
              <a:t>Position</a:t>
            </a:r>
            <a:r>
              <a:rPr lang="zh-CN" altLang="en-US"/>
              <a:t>）作为</a:t>
            </a:r>
            <a:r>
              <a:rPr lang="zh-CN" altLang="en-US"/>
              <a:t>特征。</a:t>
            </a:r>
            <a:r>
              <a:rPr lang="en-US" altLang="zh-CN"/>
              <a:t>  </a:t>
            </a:r>
            <a:endParaRPr lang="en-US" altLang="zh-CN"/>
          </a:p>
          <a:p>
            <a:r>
              <a:rPr lang="zh-CN" altLang="en-US"/>
              <a:t>模型结构：</a:t>
            </a:r>
            <a:r>
              <a:rPr lang="en-US" altLang="zh-CN"/>
              <a:t>  </a:t>
            </a:r>
            <a:r>
              <a:rPr lang="zh-CN" altLang="en-US"/>
              <a:t>采用两层</a:t>
            </a:r>
            <a:r>
              <a:rPr lang="en-US" altLang="zh-CN"/>
              <a:t> MLP</a:t>
            </a:r>
            <a:r>
              <a:rPr lang="zh-CN" altLang="en-US"/>
              <a:t>，每层包含</a:t>
            </a:r>
            <a:r>
              <a:rPr lang="en-US" altLang="zh-CN"/>
              <a:t> 256 </a:t>
            </a:r>
            <a:r>
              <a:rPr lang="zh-CN" altLang="en-US"/>
              <a:t>个隐藏单元，总参数量约</a:t>
            </a:r>
            <a:r>
              <a:rPr lang="en-US" altLang="zh-CN"/>
              <a:t> ~2.6MB </a:t>
            </a:r>
            <a:r>
              <a:rPr lang="zh-CN" altLang="en-US"/>
              <a:t>。</a:t>
            </a:r>
            <a:r>
              <a:rPr lang="en-US" altLang="zh-CN"/>
              <a:t>  </a:t>
            </a:r>
            <a:endParaRPr lang="en-US" altLang="zh-CN"/>
          </a:p>
          <a:p>
            <a:r>
              <a:rPr lang="zh-CN" altLang="en-US"/>
              <a:t>系统解耦：</a:t>
            </a:r>
            <a:r>
              <a:rPr lang="en-US" altLang="zh-CN"/>
              <a:t> </a:t>
            </a:r>
            <a:r>
              <a:rPr lang="zh-CN" altLang="en-US"/>
              <a:t>智能体完全作为外置模块，无需修改</a:t>
            </a:r>
            <a:r>
              <a:rPr lang="en-US" altLang="zh-CN"/>
              <a:t> LLM </a:t>
            </a:r>
            <a:r>
              <a:rPr lang="zh-CN" altLang="en-US"/>
              <a:t>主干网络参数，具备极强的工程普适性。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45160" y="3814445"/>
            <a:ext cx="10864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采样策略</a:t>
            </a:r>
            <a:r>
              <a:rPr lang="zh-CN" altLang="en-US"/>
              <a:t>：</a:t>
            </a:r>
            <a:r>
              <a:rPr lang="en-US" altLang="zh-CN"/>
              <a:t>Gumbel-Sort </a:t>
            </a:r>
            <a:r>
              <a:rPr lang="zh-CN" altLang="en-US"/>
              <a:t>并行采样，对输出评分注入独立同分布的</a:t>
            </a:r>
            <a:r>
              <a:rPr lang="en-US" altLang="zh-CN"/>
              <a:t> Gumbel </a:t>
            </a:r>
            <a:r>
              <a:rPr lang="zh-CN" altLang="en-US"/>
              <a:t>噪声再排序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85920" y="4989830"/>
            <a:ext cx="4323715" cy="587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990" y="4438015"/>
            <a:ext cx="2954020" cy="2965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sym typeface="+mn-ea"/>
              </a:rPr>
              <a:t>KVP Policy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1231900"/>
            <a:ext cx="10968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奖励函数：评估全局排序质量的</a:t>
            </a:r>
            <a:r>
              <a:rPr lang="zh-CN" altLang="en-US"/>
              <a:t>奖励机制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430" y="1836420"/>
            <a:ext cx="10987405" cy="31121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090" y="4883785"/>
            <a:ext cx="5065395" cy="9544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09310" y="35642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被驱逐的</a:t>
            </a:r>
            <a:r>
              <a:rPr lang="en-US" altLang="zh-CN">
                <a:solidFill>
                  <a:srgbClr val="FF0000"/>
                </a:solidFill>
              </a:rPr>
              <a:t>tokens</a:t>
            </a:r>
            <a:r>
              <a:rPr lang="zh-CN" altLang="en-US">
                <a:solidFill>
                  <a:srgbClr val="FF0000"/>
                </a:solidFill>
              </a:rPr>
              <a:t>对未来的效用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909310" y="58381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适应各种</a:t>
            </a:r>
            <a:r>
              <a:rPr lang="en-US" altLang="zh-CN">
                <a:solidFill>
                  <a:srgbClr val="FF0000"/>
                </a:solidFill>
              </a:rPr>
              <a:t> cache size </a:t>
            </a:r>
            <a:r>
              <a:rPr lang="zh-CN" altLang="en-US">
                <a:solidFill>
                  <a:srgbClr val="FF0000"/>
                </a:solidFill>
              </a:rPr>
              <a:t>的</a:t>
            </a:r>
            <a:r>
              <a:rPr lang="en-US" altLang="zh-CN">
                <a:solidFill>
                  <a:srgbClr val="FF0000"/>
                </a:solidFill>
              </a:rPr>
              <a:t> budget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sym typeface="+mn-ea"/>
              </a:rPr>
              <a:t>KVP Policy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1067435"/>
            <a:ext cx="10863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离线数据准备</a:t>
            </a:r>
            <a:r>
              <a:rPr lang="zh-CN" altLang="en-US"/>
              <a:t>：在训练开始前，只需用基础大模型在训练语料上运行一次，预先计算并保存每个样本的完整</a:t>
            </a:r>
            <a:r>
              <a:rPr lang="en-US" altLang="zh-CN"/>
              <a:t> Query</a:t>
            </a:r>
            <a:r>
              <a:rPr lang="zh-CN" altLang="en-US"/>
              <a:t>、</a:t>
            </a:r>
            <a:r>
              <a:rPr lang="en-US" altLang="zh-CN"/>
              <a:t>Key</a:t>
            </a:r>
            <a:r>
              <a:rPr lang="zh-CN" altLang="en-US"/>
              <a:t>、</a:t>
            </a:r>
            <a:r>
              <a:rPr lang="en-US" altLang="zh-CN"/>
              <a:t>Value </a:t>
            </a:r>
            <a:r>
              <a:rPr lang="zh-CN" altLang="en-US"/>
              <a:t>序列。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46430" y="2433955"/>
            <a:ext cx="10863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策略梯度计算</a:t>
            </a:r>
            <a:r>
              <a:rPr lang="zh-CN" altLang="en-US"/>
              <a:t>：带</a:t>
            </a:r>
            <a:r>
              <a:rPr lang="en-US" altLang="zh-CN"/>
              <a:t> RLOO, Reinforce Leave-One-Out </a:t>
            </a:r>
            <a:r>
              <a:rPr lang="zh-CN" altLang="en-US"/>
              <a:t>基线的强化学习</a:t>
            </a:r>
            <a:r>
              <a:rPr lang="zh-CN" altLang="en-US"/>
              <a:t>算法。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430" y="3093720"/>
            <a:ext cx="10164445" cy="18186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600960" y="5120640"/>
            <a:ext cx="6256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让策略梯度更新倾向于相对于基线表现更好的</a:t>
            </a:r>
            <a:r>
              <a:rPr lang="zh-CN" altLang="en-US">
                <a:solidFill>
                  <a:srgbClr val="FF0000"/>
                </a:solidFill>
              </a:rPr>
              <a:t>采样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sym typeface="+mn-ea"/>
              </a:rPr>
              <a:t>KVP Policy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112839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强化学习算法</a:t>
            </a:r>
            <a:endParaRPr lang="zh-CN" altLang="en-US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430" y="1927860"/>
            <a:ext cx="10863580" cy="34296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65235" y="30607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取出数据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65235" y="3924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排序采样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65235" y="44062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计算</a:t>
            </a:r>
            <a:r>
              <a:rPr lang="en-US" altLang="zh-CN">
                <a:solidFill>
                  <a:srgbClr val="FF0000"/>
                </a:solidFill>
              </a:rPr>
              <a:t> reward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65235" y="47688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策略梯度更新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50000"/>
              <a:buFontTx/>
              <a:buNone/>
              <a:defRPr/>
            </a:pPr>
            <a:fld id="{3700298D-0D92-4BAD-A09B-BDA52E8803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6379" y="184532"/>
            <a:ext cx="10863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tLab Sans"/>
                <a:ea typeface="微软雅黑" panose="020B0503020204020204" pitchFamily="34" charset="-122"/>
                <a:cs typeface="+mn-cs"/>
              </a:rPr>
              <a:t>评估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tLab Sans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30580"/>
            <a:ext cx="11691620" cy="40944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52780" y="5371465"/>
            <a:ext cx="10856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在</a:t>
            </a:r>
            <a:r>
              <a:rPr lang="en-US" altLang="zh-CN"/>
              <a:t> RULER </a:t>
            </a:r>
            <a:r>
              <a:rPr lang="zh-CN" altLang="en-US"/>
              <a:t>基准（准确率）和</a:t>
            </a:r>
            <a:r>
              <a:rPr lang="en-US" altLang="zh-CN"/>
              <a:t>OASST2 </a:t>
            </a:r>
            <a:r>
              <a:rPr lang="zh-CN" altLang="en-US"/>
              <a:t>基准（困惑度</a:t>
            </a:r>
            <a:r>
              <a:rPr lang="en-US" altLang="zh-CN"/>
              <a:t> PPL</a:t>
            </a:r>
            <a:r>
              <a:rPr lang="zh-CN" altLang="en-US"/>
              <a:t>）</a:t>
            </a:r>
            <a:r>
              <a:rPr lang="zh-CN" altLang="en-US"/>
              <a:t>上均优于现有</a:t>
            </a:r>
            <a:r>
              <a:rPr lang="zh-CN" altLang="en-US"/>
              <a:t>方法。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消融</a:t>
            </a:r>
            <a:r>
              <a:rPr lang="zh-CN" altLang="en-US"/>
              <a:t>实验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945" y="876935"/>
            <a:ext cx="9102090" cy="47320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21385" y="5646420"/>
            <a:ext cx="86677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通过驱逐</a:t>
            </a:r>
            <a:r>
              <a:rPr lang="en-US" altLang="zh-CN"/>
              <a:t> tokens </a:t>
            </a:r>
            <a:r>
              <a:rPr lang="zh-CN" altLang="en-US"/>
              <a:t>的负奖励验证奖励函数的有效性和强化学习的</a:t>
            </a:r>
            <a:r>
              <a:rPr lang="zh-CN" altLang="en-US"/>
              <a:t>必要性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0</TotalTime>
  <Words>1588</Words>
  <Application>WPS 演示</Application>
  <PresentationFormat>宽屏</PresentationFormat>
  <Paragraphs>105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Tahoma</vt:lpstr>
      <vt:lpstr>Times New Roman</vt:lpstr>
      <vt:lpstr>Ping Fang SC</vt:lpstr>
      <vt:lpstr>Segoe Print</vt:lpstr>
      <vt:lpstr>Consolas</vt:lpstr>
      <vt:lpstr>Menlo</vt:lpstr>
      <vt:lpstr>GitLab Sans</vt:lpstr>
      <vt:lpstr>等线</vt:lpstr>
      <vt:lpstr>Inter</vt:lpstr>
      <vt:lpstr>KaTeX_Math</vt:lpstr>
      <vt:lpstr>KaTeX_Main</vt:lpstr>
      <vt:lpstr>var(--h4-font)</vt:lpstr>
      <vt:lpstr>??</vt:lpstr>
      <vt:lpstr>Microsoft YaHei UI</vt:lpstr>
      <vt:lpstr>Arial Unicode MS</vt:lpstr>
      <vt:lpstr>Calibri</vt:lpstr>
      <vt:lpstr>Wingdings 3</vt:lpstr>
      <vt:lpstr>Stencil</vt:lpstr>
      <vt:lpstr>Saturday Sans Regular</vt:lpstr>
      <vt:lpstr>Ink Free</vt:lpstr>
      <vt:lpstr>Cambria Math</vt:lpstr>
      <vt:lpstr>Rage Italic</vt:lpstr>
      <vt:lpstr>华康儿风体W4(P)</vt:lpstr>
      <vt:lpstr>黑体</vt:lpstr>
      <vt:lpstr>Arial Black</vt:lpstr>
      <vt:lpstr>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</dc:creator>
  <cp:lastModifiedBy>向红静</cp:lastModifiedBy>
  <cp:revision>119</cp:revision>
  <dcterms:created xsi:type="dcterms:W3CDTF">2023-03-13T01:09:00Z</dcterms:created>
  <dcterms:modified xsi:type="dcterms:W3CDTF">2026-03-04T08:56:08Z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7C02DC929ABC4DE29685654ABCBF5E2C_12</vt:lpwstr>
  </property>
  <property fmtid="{D5CDD505-2E9C-101B-9397-08002B2CF9AE}" pid="3" name="KSOProductBuildVer">
    <vt:lpwstr>2052-12.1.0.23542</vt:lpwstr>
  </property>
</Properties>
</file>