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7" r:id="rId2"/>
    <p:sldId id="1997" r:id="rId3"/>
    <p:sldId id="1998" r:id="rId4"/>
    <p:sldId id="1999" r:id="rId5"/>
    <p:sldId id="2000" r:id="rId6"/>
    <p:sldId id="2004" r:id="rId7"/>
    <p:sldId id="2002" r:id="rId8"/>
    <p:sldId id="2003" r:id="rId9"/>
    <p:sldId id="2001" r:id="rId10"/>
    <p:sldId id="2005" r:id="rId11"/>
    <p:sldId id="2006" r:id="rId12"/>
    <p:sldId id="2007" r:id="rId13"/>
    <p:sldId id="2008" r:id="rId14"/>
    <p:sldId id="2009" r:id="rId15"/>
    <p:sldId id="2010" r:id="rId16"/>
    <p:sldId id="2011" r:id="rId17"/>
    <p:sldId id="2012" r:id="rId1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李清伟" initials="李清伟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CB0"/>
    <a:srgbClr val="0033CC"/>
    <a:srgbClr val="0000FF"/>
    <a:srgbClr val="4472C4"/>
    <a:srgbClr val="FF9933"/>
    <a:srgbClr val="CC33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1360" autoAdjust="0"/>
  </p:normalViewPr>
  <p:slideViewPr>
    <p:cSldViewPr snapToGrid="0">
      <p:cViewPr varScale="1">
        <p:scale>
          <a:sx n="91" d="100"/>
          <a:sy n="91" d="100"/>
        </p:scale>
        <p:origin x="288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1B2568-D8A3-4FF4-BAA2-A310E3EDA64E}" type="datetimeFigureOut">
              <a:rPr lang="zh-CN" altLang="en-US" smtClean="0"/>
              <a:t>2026/6/10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6460B-A568-42EF-A9F3-45FAAC6AA7C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6460B-A568-42EF-A9F3-45FAAC6AA7C6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5290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606530"/>
            <a:chOff x="644126" y="141402"/>
            <a:chExt cx="9910991" cy="606530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 userDrawn="1"/>
          </p:nvSpPr>
          <p:spPr>
            <a:xfrm>
              <a:off x="2973989" y="148419"/>
              <a:ext cx="2914143" cy="59951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1" name="文本占位符 30"/>
          <p:cNvSpPr>
            <a:spLocks noGrp="1"/>
          </p:cNvSpPr>
          <p:nvPr>
            <p:ph type="body" sz="quarter" idx="14" hasCustomPrompt="1"/>
          </p:nvPr>
        </p:nvSpPr>
        <p:spPr>
          <a:xfrm>
            <a:off x="2978344" y="154126"/>
            <a:ext cx="2636403" cy="599513"/>
          </a:xfrm>
        </p:spPr>
        <p:txBody>
          <a:bodyPr anchor="ctr">
            <a:normAutofit/>
          </a:bodyPr>
          <a:lstStyle>
            <a:lvl1pPr marL="0" indent="0" algn="ctr">
              <a:buFont typeface="Arial" panose="020B0604020202090204" pitchFamily="34" charset="0"/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流程</a:t>
            </a:r>
            <a:r>
              <a:rPr lang="en-US" altLang="zh-CN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2</a:t>
            </a:r>
            <a:endParaRPr lang="zh-CN" altLang="en-US" dirty="0"/>
          </a:p>
        </p:txBody>
      </p:sp>
      <p:sp>
        <p:nvSpPr>
          <p:cNvPr id="33" name="内容占位符 32"/>
          <p:cNvSpPr>
            <a:spLocks noGrp="1"/>
          </p:cNvSpPr>
          <p:nvPr>
            <p:ph sz="quarter" idx="15" hasCustomPrompt="1"/>
          </p:nvPr>
        </p:nvSpPr>
        <p:spPr>
          <a:xfrm>
            <a:off x="5721534" y="2294009"/>
            <a:ext cx="2642210" cy="578250"/>
          </a:xfrm>
        </p:spPr>
        <p:txBody>
          <a:bodyPr anchor="ctr">
            <a:normAutofit/>
          </a:bodyPr>
          <a:lstStyle>
            <a:lvl1pPr marL="0" indent="0" algn="ctr"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90204" pitchFamily="34" charset="0"/>
              <a:buNone/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  <a:t>2026/6/10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" name="组合 10"/>
          <p:cNvGrpSpPr/>
          <p:nvPr/>
        </p:nvGrpSpPr>
        <p:grpSpPr>
          <a:xfrm>
            <a:off x="1860884" y="2269567"/>
            <a:ext cx="8470232" cy="964245"/>
            <a:chOff x="631309" y="1723634"/>
            <a:chExt cx="7153910" cy="964245"/>
          </a:xfrm>
        </p:grpSpPr>
        <p:cxnSp>
          <p:nvCxnSpPr>
            <p:cNvPr id="12" name="直接连接符 11"/>
            <p:cNvCxnSpPr/>
            <p:nvPr/>
          </p:nvCxnSpPr>
          <p:spPr>
            <a:xfrm>
              <a:off x="631309" y="1723634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>
              <a:off x="631309" y="2687879"/>
              <a:ext cx="7153910" cy="0"/>
            </a:xfrm>
            <a:prstGeom prst="line">
              <a:avLst/>
            </a:prstGeom>
            <a:gradFill>
              <a:gsLst>
                <a:gs pos="88000">
                  <a:srgbClr val="FFFFFF">
                    <a:alpha val="0"/>
                  </a:srgbClr>
                </a:gs>
                <a:gs pos="69000">
                  <a:schemeClr val="bg1"/>
                </a:gs>
              </a:gsLst>
              <a:lin ang="1800000" scaled="0"/>
            </a:gradFill>
            <a:ln w="25400">
              <a:gradFill flip="none" rotWithShape="1">
                <a:gsLst>
                  <a:gs pos="100000">
                    <a:schemeClr val="tx2">
                      <a:lumMod val="60000"/>
                      <a:lumOff val="40000"/>
                    </a:schemeClr>
                  </a:gs>
                  <a:gs pos="0">
                    <a:schemeClr val="tx2"/>
                  </a:gs>
                </a:gsLst>
                <a:lin ang="1800000" scaled="0"/>
                <a:tileRect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标题 2"/>
          <p:cNvSpPr>
            <a:spLocks noGrp="1"/>
          </p:cNvSpPr>
          <p:nvPr>
            <p:ph type="title"/>
          </p:nvPr>
        </p:nvSpPr>
        <p:spPr>
          <a:xfrm>
            <a:off x="2285223" y="2449758"/>
            <a:ext cx="7621554" cy="603864"/>
          </a:xfrm>
        </p:spPr>
        <p:txBody>
          <a:bodyPr>
            <a:noAutofit/>
          </a:bodyPr>
          <a:lstStyle>
            <a:lvl1pPr algn="ctr">
              <a:defRPr sz="4800" b="1"/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grpSp>
        <p:nvGrpSpPr>
          <p:cNvPr id="14" name="组合 13"/>
          <p:cNvGrpSpPr/>
          <p:nvPr userDrawn="1"/>
        </p:nvGrpSpPr>
        <p:grpSpPr>
          <a:xfrm>
            <a:off x="4466857" y="3680679"/>
            <a:ext cx="2953486" cy="617746"/>
            <a:chOff x="1091964" y="3852036"/>
            <a:chExt cx="2521321" cy="380488"/>
          </a:xfrm>
        </p:grpSpPr>
        <p:sp>
          <p:nvSpPr>
            <p:cNvPr id="15" name="矩形: 圆角 14"/>
            <p:cNvSpPr/>
            <p:nvPr/>
          </p:nvSpPr>
          <p:spPr>
            <a:xfrm>
              <a:off x="1404205" y="3852038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en-US" altLang="zh-CN" sz="2400" b="1" dirty="0">
                  <a:cs typeface="+mn-ea"/>
                  <a:sym typeface="+mn-lt"/>
                </a:rPr>
                <a:t>XX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6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17" name="组合 16"/>
          <p:cNvGrpSpPr/>
          <p:nvPr userDrawn="1"/>
        </p:nvGrpSpPr>
        <p:grpSpPr>
          <a:xfrm>
            <a:off x="3500680" y="4497624"/>
            <a:ext cx="5190641" cy="553998"/>
            <a:chOff x="2765844" y="4334928"/>
            <a:chExt cx="1391877" cy="907136"/>
          </a:xfrm>
        </p:grpSpPr>
        <p:sp>
          <p:nvSpPr>
            <p:cNvPr id="18" name="文本框 17"/>
            <p:cNvSpPr txBox="1"/>
            <p:nvPr/>
          </p:nvSpPr>
          <p:spPr>
            <a:xfrm flipH="1">
              <a:off x="4157656" y="4607328"/>
              <a:ext cx="65" cy="276999"/>
            </a:xfrm>
            <a:prstGeom prst="rect">
              <a:avLst/>
            </a:prstGeom>
            <a:noFill/>
          </p:spPr>
          <p:txBody>
            <a:bodyPr wrap="none" lIns="0" tIns="0" rIns="0" bIns="0" rtlCol="0" anchor="ctr">
              <a:spAutoFit/>
            </a:bodyPr>
            <a:lstStyle/>
            <a:p>
              <a:pPr defTabSz="914400" eaLnBrk="1" fontAlgn="auto" hangingPunct="1">
                <a:spcBef>
                  <a:spcPts val="0"/>
                </a:spcBef>
                <a:spcAft>
                  <a:spcPts val="600"/>
                </a:spcAft>
              </a:pPr>
              <a:endParaRPr lang="zh-CN" altLang="en-US" b="1" dirty="0">
                <a:solidFill>
                  <a:schemeClr val="tx2"/>
                </a:solidFill>
                <a:cs typeface="+mn-ea"/>
                <a:sym typeface="+mn-lt"/>
              </a:endParaRPr>
            </a:p>
          </p:txBody>
        </p:sp>
        <p:sp>
          <p:nvSpPr>
            <p:cNvPr id="19" name="文本框 18"/>
            <p:cNvSpPr txBox="1"/>
            <p:nvPr/>
          </p:nvSpPr>
          <p:spPr>
            <a:xfrm flipH="1">
              <a:off x="2765844" y="4334928"/>
              <a:ext cx="1355039" cy="907136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algn="ctr"/>
              <a:r>
                <a:rPr lang="zh-CN" altLang="en-US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张昱课题组</a:t>
              </a:r>
              <a:r>
                <a:rPr lang="en-US" altLang="zh-CN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(yuzhang@ustc.edu.cn)</a:t>
              </a:r>
            </a:p>
            <a:p>
              <a:pPr algn="ctr" defTabSz="914400">
                <a:spcAft>
                  <a:spcPts val="600"/>
                </a:spcAft>
              </a:pPr>
              <a:r>
                <a:rPr lang="zh-CN" altLang="en-US" dirty="0"/>
                <a:t>中国科学技术大学  计算机科学与技术学院</a:t>
              </a:r>
              <a:endParaRPr lang="en-US" altLang="zh-CN" dirty="0"/>
            </a:p>
          </p:txBody>
        </p:sp>
      </p:grpSp>
      <p:cxnSp>
        <p:nvCxnSpPr>
          <p:cNvPr id="20" name="直接连接符 19"/>
          <p:cNvCxnSpPr/>
          <p:nvPr userDrawn="1"/>
        </p:nvCxnSpPr>
        <p:spPr bwMode="auto">
          <a:xfrm flipV="1">
            <a:off x="1860884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Date Placeholder 3"/>
          <p:cNvSpPr>
            <a:spLocks noGrp="1"/>
          </p:cNvSpPr>
          <p:nvPr>
            <p:ph type="dt" sz="half" idx="10"/>
          </p:nvPr>
        </p:nvSpPr>
        <p:spPr>
          <a:xfrm>
            <a:off x="4655711" y="5258614"/>
            <a:ext cx="2743200" cy="365125"/>
          </a:xfrm>
        </p:spPr>
        <p:txBody>
          <a:bodyPr/>
          <a:lstStyle>
            <a:lvl1pPr algn="ctr">
              <a:defRPr sz="1600"/>
            </a:lvl1pPr>
          </a:lstStyle>
          <a:p>
            <a:fld id="{578D130A-B43A-4C76-A801-F16EA0958A3D}" type="datetime2">
              <a:rPr lang="zh-CN" altLang="en-US" smtClean="0"/>
              <a:t>2026年6月10日</a:t>
            </a:fld>
            <a:endParaRPr lang="zh-CN" altLang="en-US" dirty="0"/>
          </a:p>
        </p:txBody>
      </p:sp>
    </p:spTree>
  </p:cSld>
  <p:clrMapOvr>
    <a:masterClrMapping/>
  </p:clrMapOvr>
  <p:hf sldNum="0"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sp>
        <p:nvSpPr>
          <p:cNvPr id="7" name="网络方向"/>
          <p:cNvSpPr txBox="1">
            <a:spLocks noChangeArrowheads="1"/>
          </p:cNvSpPr>
          <p:nvPr userDrawn="1"/>
        </p:nvSpPr>
        <p:spPr bwMode="auto">
          <a:xfrm>
            <a:off x="761363" y="417287"/>
            <a:ext cx="3239999" cy="897682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200" i="0" u="none" strike="noStrike" kern="1200" cap="none" normalizeH="0" baseline="0" noProof="0" dirty="0">
                <a:ln>
                  <a:noFill/>
                </a:ln>
                <a:uLnTx/>
                <a:uFillTx/>
                <a:latin typeface="+mn-lt"/>
                <a:ea typeface="+mn-ea"/>
                <a:cs typeface="+mn-ea"/>
                <a:sym typeface="+mn-lt"/>
              </a:rPr>
              <a:t>课题</a:t>
            </a:r>
            <a:endParaRPr kumimoji="1" lang="en-US" altLang="zh-CN" sz="2200" i="0" u="none" strike="noStrike" kern="1200" cap="none" normalizeH="0" baseline="0" noProof="0" dirty="0">
              <a:ln>
                <a:noFill/>
              </a:ln>
              <a:uLnTx/>
              <a:uFillTx/>
              <a:latin typeface="+mn-lt"/>
              <a:ea typeface="+mn-ea"/>
              <a:cs typeface="+mn-ea"/>
              <a:sym typeface="+mn-lt"/>
            </a:endParaRPr>
          </a:p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kumimoji="1" lang="en-US" altLang="zh-CN" sz="2800" kern="2400" dirty="0">
                <a:latin typeface="+mn-lt"/>
                <a:ea typeface="+mn-ea"/>
                <a:cs typeface="+mn-ea"/>
                <a:sym typeface="+mn-lt"/>
              </a:rPr>
              <a:t>XX</a:t>
            </a:r>
            <a:r>
              <a:rPr kumimoji="1" lang="zh-CN" altLang="en-US" sz="2800" kern="2400" dirty="0">
                <a:latin typeface="+mn-lt"/>
                <a:ea typeface="+mn-ea"/>
                <a:cs typeface="+mn-ea"/>
                <a:sym typeface="+mn-lt"/>
              </a:rPr>
              <a:t>汇报</a:t>
            </a:r>
            <a:endParaRPr lang="en-US" altLang="zh-CN" sz="2800" kern="2400" dirty="0">
              <a:latin typeface="+mn-ea"/>
            </a:endParaRPr>
          </a:p>
        </p:txBody>
      </p:sp>
      <p:cxnSp>
        <p:nvCxnSpPr>
          <p:cNvPr id="8" name="直接连接符 7"/>
          <p:cNvCxnSpPr/>
          <p:nvPr userDrawn="1"/>
        </p:nvCxnSpPr>
        <p:spPr bwMode="auto">
          <a:xfrm>
            <a:off x="761362" y="808731"/>
            <a:ext cx="3240000" cy="0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099" y="259484"/>
            <a:ext cx="11329222" cy="2244565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331894" y="236669"/>
            <a:ext cx="11528213" cy="6384662"/>
          </a:xfrm>
          <a:prstGeom prst="roundRect">
            <a:avLst>
              <a:gd name="adj" fmla="val 2387"/>
            </a:avLst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79000">
                <a:schemeClr val="bg1"/>
              </a:gs>
            </a:gsLst>
            <a:lin ang="5400000" scaled="0"/>
            <a:tileRect/>
          </a:gradFill>
          <a:ln>
            <a:noFill/>
          </a:ln>
          <a:effectLst>
            <a:outerShdw blurRad="254000" dist="63500" sx="102000" sy="102000" algn="ctr" rotWithShape="0">
              <a:schemeClr val="bg1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 rotWithShape="1">
          <a:blip r:embed="rId2">
            <a:alphaModFix amt="2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-14426" t="-1960" r="-14426" b="81369"/>
          <a:stretch>
            <a:fillRect/>
          </a:stretch>
        </p:blipFill>
        <p:spPr>
          <a:xfrm>
            <a:off x="-2727118" y="4114800"/>
            <a:ext cx="17736548" cy="2743201"/>
          </a:xfrm>
          <a:prstGeom prst="rect">
            <a:avLst/>
          </a:prstGeom>
        </p:spPr>
      </p:pic>
      <p:sp>
        <p:nvSpPr>
          <p:cNvPr id="7" name="标题 3"/>
          <p:cNvSpPr txBox="1"/>
          <p:nvPr/>
        </p:nvSpPr>
        <p:spPr>
          <a:xfrm>
            <a:off x="436100" y="259484"/>
            <a:ext cx="3151162" cy="6361847"/>
          </a:xfrm>
          <a:prstGeom prst="rect">
            <a:avLst/>
          </a:prstGeom>
          <a:solidFill>
            <a:srgbClr val="005CB0"/>
          </a:solidFill>
          <a:ln>
            <a:noFill/>
          </a:ln>
          <a:effectLst/>
        </p:spPr>
        <p:txBody>
          <a:bodyPr tIns="0" bIns="0" anchor="ctr"/>
          <a:lstStyle/>
          <a:p>
            <a:pPr algn="ctr">
              <a:spcBef>
                <a:spcPct val="0"/>
              </a:spcBef>
              <a:defRPr/>
            </a:pPr>
            <a:endParaRPr lang="zh-CN" altLang="en-US" sz="4000" b="1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72" y="393122"/>
            <a:ext cx="2301507" cy="38550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alphaModFix amt="50000"/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rot="1007118" flipH="1">
            <a:off x="-4762466" y="-38208"/>
            <a:ext cx="10459919" cy="10624352"/>
          </a:xfrm>
          <a:prstGeom prst="rect">
            <a:avLst/>
          </a:prstGeom>
        </p:spPr>
      </p:pic>
      <p:grpSp>
        <p:nvGrpSpPr>
          <p:cNvPr id="17" name="组合 16"/>
          <p:cNvGrpSpPr/>
          <p:nvPr/>
        </p:nvGrpSpPr>
        <p:grpSpPr>
          <a:xfrm>
            <a:off x="2324028" y="2391132"/>
            <a:ext cx="1980000" cy="2160000"/>
            <a:chOff x="806121" y="2244419"/>
            <a:chExt cx="2095094" cy="2369160"/>
          </a:xfrm>
        </p:grpSpPr>
        <p:sp>
          <p:nvSpPr>
            <p:cNvPr id="18" name="图形 11"/>
            <p:cNvSpPr>
              <a:spLocks noChangeAspect="1"/>
            </p:cNvSpPr>
            <p:nvPr/>
          </p:nvSpPr>
          <p:spPr>
            <a:xfrm>
              <a:off x="806121" y="2244419"/>
              <a:ext cx="2095094" cy="2369160"/>
            </a:xfrm>
            <a:custGeom>
              <a:avLst/>
              <a:gdLst>
                <a:gd name="connsiteX0" fmla="*/ 0 w 1638300"/>
                <a:gd name="connsiteY0" fmla="*/ 526733 h 1852612"/>
                <a:gd name="connsiteX1" fmla="*/ 0 w 1638300"/>
                <a:gd name="connsiteY1" fmla="*/ 1325880 h 1852612"/>
                <a:gd name="connsiteX2" fmla="*/ 63818 w 1638300"/>
                <a:gd name="connsiteY2" fmla="*/ 1436370 h 1852612"/>
                <a:gd name="connsiteX3" fmla="*/ 755333 w 1638300"/>
                <a:gd name="connsiteY3" fmla="*/ 1835468 h 1852612"/>
                <a:gd name="connsiteX4" fmla="*/ 882968 w 1638300"/>
                <a:gd name="connsiteY4" fmla="*/ 1835468 h 1852612"/>
                <a:gd name="connsiteX5" fmla="*/ 1574483 w 1638300"/>
                <a:gd name="connsiteY5" fmla="*/ 1436370 h 1852612"/>
                <a:gd name="connsiteX6" fmla="*/ 1638300 w 1638300"/>
                <a:gd name="connsiteY6" fmla="*/ 1325880 h 1852612"/>
                <a:gd name="connsiteX7" fmla="*/ 1638300 w 1638300"/>
                <a:gd name="connsiteY7" fmla="*/ 526733 h 1852612"/>
                <a:gd name="connsiteX8" fmla="*/ 1574483 w 1638300"/>
                <a:gd name="connsiteY8" fmla="*/ 416243 h 1852612"/>
                <a:gd name="connsiteX9" fmla="*/ 882968 w 1638300"/>
                <a:gd name="connsiteY9" fmla="*/ 17145 h 1852612"/>
                <a:gd name="connsiteX10" fmla="*/ 755333 w 1638300"/>
                <a:gd name="connsiteY10" fmla="*/ 17145 h 1852612"/>
                <a:gd name="connsiteX11" fmla="*/ 63818 w 1638300"/>
                <a:gd name="connsiteY11" fmla="*/ 416243 h 1852612"/>
                <a:gd name="connsiteX12" fmla="*/ 0 w 1638300"/>
                <a:gd name="connsiteY12" fmla="*/ 526733 h 185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38300" h="1852612">
                  <a:moveTo>
                    <a:pt x="0" y="526733"/>
                  </a:moveTo>
                  <a:lnTo>
                    <a:pt x="0" y="1325880"/>
                  </a:lnTo>
                  <a:cubicBezTo>
                    <a:pt x="0" y="1371600"/>
                    <a:pt x="23813" y="1413510"/>
                    <a:pt x="63818" y="1436370"/>
                  </a:cubicBezTo>
                  <a:lnTo>
                    <a:pt x="755333" y="1835468"/>
                  </a:lnTo>
                  <a:cubicBezTo>
                    <a:pt x="794385" y="1858328"/>
                    <a:pt x="842963" y="1858328"/>
                    <a:pt x="882968" y="1835468"/>
                  </a:cubicBezTo>
                  <a:lnTo>
                    <a:pt x="1574483" y="1436370"/>
                  </a:lnTo>
                  <a:cubicBezTo>
                    <a:pt x="1613535" y="1413510"/>
                    <a:pt x="1638300" y="1371600"/>
                    <a:pt x="1638300" y="1325880"/>
                  </a:cubicBezTo>
                  <a:lnTo>
                    <a:pt x="1638300" y="526733"/>
                  </a:lnTo>
                  <a:cubicBezTo>
                    <a:pt x="1638300" y="481013"/>
                    <a:pt x="1614488" y="439103"/>
                    <a:pt x="1574483" y="416243"/>
                  </a:cubicBezTo>
                  <a:lnTo>
                    <a:pt x="882968" y="17145"/>
                  </a:lnTo>
                  <a:cubicBezTo>
                    <a:pt x="843915" y="-5715"/>
                    <a:pt x="795338" y="-5715"/>
                    <a:pt x="755333" y="17145"/>
                  </a:cubicBezTo>
                  <a:lnTo>
                    <a:pt x="63818" y="416243"/>
                  </a:lnTo>
                  <a:cubicBezTo>
                    <a:pt x="23813" y="439103"/>
                    <a:pt x="0" y="481013"/>
                    <a:pt x="0" y="526733"/>
                  </a:cubicBezTo>
                  <a:close/>
                </a:path>
              </a:pathLst>
            </a:custGeom>
            <a:gradFill>
              <a:gsLst>
                <a:gs pos="0">
                  <a:schemeClr val="bg2">
                    <a:alpha val="80000"/>
                  </a:schemeClr>
                </a:gs>
                <a:gs pos="100000">
                  <a:schemeClr val="tx2">
                    <a:alpha val="70000"/>
                  </a:schemeClr>
                </a:gs>
              </a:gsLst>
              <a:lin ang="16200000" scaled="1"/>
            </a:gradFill>
            <a:ln w="38100">
              <a:noFill/>
            </a:ln>
            <a:effectLst>
              <a:outerShdw blurRad="381000" dist="508000" dir="5400000" sx="80000" sy="80000" algn="t" rotWithShape="0">
                <a:schemeClr val="accent1">
                  <a:alpha val="4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zh-CN" alt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  <a:sym typeface="Arial" panose="020B0604020202090204" pitchFamily="34" charset="0"/>
              </a:endParaRPr>
            </a:p>
          </p:txBody>
        </p:sp>
        <p:grpSp>
          <p:nvGrpSpPr>
            <p:cNvPr id="19" name="组合 18"/>
            <p:cNvGrpSpPr/>
            <p:nvPr/>
          </p:nvGrpSpPr>
          <p:grpSpPr>
            <a:xfrm>
              <a:off x="1386392" y="2856393"/>
              <a:ext cx="934550" cy="1217733"/>
              <a:chOff x="2246666" y="3479316"/>
              <a:chExt cx="934550" cy="1217733"/>
            </a:xfrm>
          </p:grpSpPr>
          <p:sp>
            <p:nvSpPr>
              <p:cNvPr id="20" name="文本框 19"/>
              <p:cNvSpPr txBox="1"/>
              <p:nvPr/>
            </p:nvSpPr>
            <p:spPr>
              <a:xfrm>
                <a:off x="2384262" y="3479316"/>
                <a:ext cx="659361" cy="98523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spAutoFit/>
              </a:bodyPr>
              <a:lstStyle/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汇 报</a:t>
                </a:r>
                <a:endParaRPr kumimoji="1" lang="en-US" altLang="zh-CN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  <a:p>
                <a:pPr algn="ctr">
                  <a:spcAft>
                    <a:spcPts val="400"/>
                  </a:spcAft>
                  <a:buClr>
                    <a:schemeClr val="accent1"/>
                  </a:buClr>
                  <a:buSzPct val="70000"/>
                </a:pPr>
                <a:r>
                  <a:rPr kumimoji="1" lang="zh-CN" altLang="en-US" sz="2600" b="1" kern="1000" baseline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提 纲</a:t>
                </a:r>
                <a:endParaRPr kumimoji="1" lang="en-US" sz="2600" b="1" kern="1000" baseline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21" name="文本框 20"/>
              <p:cNvSpPr txBox="1"/>
              <p:nvPr/>
            </p:nvSpPr>
            <p:spPr>
              <a:xfrm>
                <a:off x="2246666" y="4481605"/>
                <a:ext cx="934550" cy="215444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ctr">
                <a:noAutofit/>
              </a:bodyPr>
              <a:lstStyle/>
              <a:p>
                <a:pPr algn="ctr">
                  <a:spcAft>
                    <a:spcPts val="600"/>
                  </a:spcAft>
                  <a:buClr>
                    <a:schemeClr val="accent1"/>
                  </a:buClr>
                  <a:buSzPct val="70000"/>
                </a:pPr>
                <a:r>
                  <a:rPr kumimoji="1" lang="en-US" altLang="zh-CN" sz="1100" b="0" dirty="0">
                    <a:solidFill>
                      <a:schemeClr val="bg1"/>
                    </a:solidFill>
                    <a:latin typeface="+mn-lt"/>
                    <a:ea typeface="+mn-ea"/>
                    <a:cs typeface="+mn-ea"/>
                    <a:sym typeface="+mn-lt"/>
                  </a:rPr>
                  <a:t>CONTENTS</a:t>
                </a:r>
                <a:endParaRPr kumimoji="1" lang="en-US" sz="1100" b="0" dirty="0">
                  <a:solidFill>
                    <a:schemeClr val="bg1"/>
                  </a:solidFill>
                  <a:latin typeface="+mn-lt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9" name="矩形: 圆角 15"/>
          <p:cNvSpPr/>
          <p:nvPr/>
        </p:nvSpPr>
        <p:spPr>
          <a:xfrm rot="2700000">
            <a:off x="11913636" y="6152955"/>
            <a:ext cx="890287" cy="890287"/>
          </a:xfrm>
          <a:prstGeom prst="roundRect">
            <a:avLst>
              <a:gd name="adj" fmla="val 20000"/>
            </a:avLst>
          </a:prstGeom>
          <a:gradFill flip="none" rotWithShape="1">
            <a:gsLst>
              <a:gs pos="0">
                <a:schemeClr val="tx2">
                  <a:alpha val="60000"/>
                </a:schemeClr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8100000" scaled="1"/>
            <a:tileRect/>
          </a:gradFill>
          <a:ln w="381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algn="ctr"/>
            <a:endParaRPr lang="en-US" sz="2000" b="1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内容占位符 6"/>
          <p:cNvSpPr>
            <a:spLocks noGrp="1"/>
          </p:cNvSpPr>
          <p:nvPr>
            <p:ph sz="quarter" idx="14"/>
          </p:nvPr>
        </p:nvSpPr>
        <p:spPr>
          <a:xfrm>
            <a:off x="6255167" y="914400"/>
            <a:ext cx="5523702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9596" y="0"/>
            <a:ext cx="12211189" cy="6858000"/>
          </a:xfrm>
          <a:prstGeom prst="rect">
            <a:avLst/>
          </a:prstGeom>
          <a:gradFill>
            <a:gsLst>
              <a:gs pos="54000">
                <a:srgbClr val="D7EFF5"/>
              </a:gs>
              <a:gs pos="100000">
                <a:schemeClr val="accent1">
                  <a:alpha val="54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zh-CN" altLang="en-US" sz="1800">
              <a:solidFill>
                <a:prstClr val="white"/>
              </a:solidFill>
              <a:cs typeface="+mn-ea"/>
              <a:sym typeface="+mn-lt"/>
            </a:endParaRPr>
          </a:p>
        </p:txBody>
      </p:sp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0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13" name="文本占位符 12"/>
          <p:cNvSpPr>
            <a:spLocks noGrp="1"/>
          </p:cNvSpPr>
          <p:nvPr>
            <p:ph type="body" sz="quarter" idx="10"/>
          </p:nvPr>
        </p:nvSpPr>
        <p:spPr>
          <a:xfrm>
            <a:off x="575734" y="189989"/>
            <a:ext cx="11040533" cy="44077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180000" tIns="0" rIns="0" bIns="0" numCol="1" spcCol="0" rtlCol="0" fromWordArt="0" anchor="ctr" anchorCtr="0" forceAA="0" compatLnSpc="1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lang="zh-CN" altLang="en-US" sz="2800" b="1" kern="1200" dirty="0">
                <a:solidFill>
                  <a:schemeClr val="bg1"/>
                </a:solidFill>
                <a:ea typeface="微软雅黑" pitchFamily="34" charset="-122"/>
              </a:defRPr>
            </a:lvl1pPr>
          </a:lstStyle>
          <a:p>
            <a:pPr lvl="0">
              <a:spcBef>
                <a:spcPct val="0"/>
              </a:spcBef>
              <a:buClr>
                <a:schemeClr val="bg1"/>
              </a:buClr>
              <a:buSzPct val="40000"/>
            </a:pPr>
            <a:r>
              <a:rPr lang="zh-CN" altLang="en-US"/>
              <a:t>单击此处编辑母版文本样式</a:t>
            </a: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146516" y="941696"/>
            <a:ext cx="11901001" cy="5360408"/>
          </a:xfrm>
          <a:prstGeom prst="rect">
            <a:avLst/>
          </a:prstGeom>
        </p:spPr>
        <p:txBody>
          <a:bodyPr/>
          <a:lstStyle>
            <a:lvl1pPr marL="273050" indent="-27305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2"/>
              </a:buBlip>
              <a:defRPr lang="zh-CN" altLang="en-US" sz="2800" b="1" kern="1200" dirty="0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1pPr>
            <a:lvl2pPr marL="627380" indent="-31623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n"/>
              <a:defRPr kumimoji="1" lang="en-US" altLang="zh-CN" sz="2400" b="1" kern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itchFamily="34" charset="-122"/>
                <a:ea typeface="微软雅黑" pitchFamily="34" charset="-122"/>
                <a:cs typeface="+mn-cs"/>
              </a:defRPr>
            </a:lvl2pPr>
            <a:lvl3pPr marL="900430" indent="-228600">
              <a:lnSpc>
                <a:spcPct val="120000"/>
              </a:lnSpc>
              <a:spcBef>
                <a:spcPts val="600"/>
              </a:spcBef>
              <a:buSzPct val="80000"/>
              <a:buFontTx/>
              <a:buBlip>
                <a:blip r:embed="rId3"/>
              </a:buBlip>
              <a:defRPr b="1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3pPr>
            <a:lvl4pPr marL="1160780" indent="-228600">
              <a:lnSpc>
                <a:spcPct val="120000"/>
              </a:lnSpc>
              <a:spcBef>
                <a:spcPts val="600"/>
              </a:spcBef>
              <a:buSzPct val="80000"/>
              <a:buFont typeface="Wingdings" panose="05000000000000000000" pitchFamily="2" charset="2"/>
              <a:buChar char="ü"/>
              <a:defRPr sz="2000">
                <a:solidFill>
                  <a:schemeClr val="tx1"/>
                </a:solidFill>
                <a:latin typeface="微软雅黑" pitchFamily="34" charset="-122"/>
                <a:ea typeface="微软雅黑" pitchFamily="34" charset="-122"/>
              </a:defRPr>
            </a:lvl4pPr>
            <a:lvl5pPr marL="1403985" indent="-2286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Ø"/>
              <a:defRPr sz="2000">
                <a:solidFill>
                  <a:schemeClr val="tx2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defRPr>
            </a:lvl5pPr>
          </a:lstStyle>
          <a:p>
            <a:r>
              <a:rPr kumimoji="1" lang="zh-CN" altLang="en-US" dirty="0"/>
              <a:t>编辑母版文本样式</a:t>
            </a:r>
            <a:endParaRPr kumimoji="1" lang="en-US" altLang="zh-CN" dirty="0"/>
          </a:p>
          <a:p>
            <a:pPr lvl="1"/>
            <a:r>
              <a:rPr kumimoji="1" lang="zh-CN" altLang="en-US" dirty="0"/>
              <a:t>第二级</a:t>
            </a:r>
            <a:endParaRPr kumimoji="1" lang="en-US" altLang="zh-CN" dirty="0"/>
          </a:p>
          <a:p>
            <a:pPr lvl="2"/>
            <a:r>
              <a:rPr kumimoji="1" lang="zh-CN" altLang="en-US" dirty="0"/>
              <a:t>第三级</a:t>
            </a:r>
            <a:endParaRPr kumimoji="1" lang="en-US" altLang="zh-CN" dirty="0"/>
          </a:p>
          <a:p>
            <a:pPr lvl="3"/>
            <a:r>
              <a:rPr kumimoji="1" lang="zh-CN" altLang="en-US" dirty="0"/>
              <a:t>第四级 </a:t>
            </a:r>
            <a:endParaRPr kumimoji="1" lang="en-US" altLang="zh-CN" dirty="0"/>
          </a:p>
          <a:p>
            <a:pPr lvl="4"/>
            <a:r>
              <a:rPr kumimoji="1" lang="zh-CN" altLang="en-US" dirty="0"/>
              <a:t>第五级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95066" y="136525"/>
            <a:ext cx="9672834" cy="614913"/>
          </a:xfrm>
        </p:spPr>
        <p:txBody>
          <a:bodyPr/>
          <a:lstStyle>
            <a:lvl1pPr>
              <a:defRPr sz="3600"/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kumimoji="1" lang="zh-CN" altLang="en-US"/>
              <a:t>张昱：项目结题验收汇报概述</a:t>
            </a:r>
            <a:endParaRPr kumimoji="1" lang="zh-CN" altLang="en-US" dirty="0"/>
          </a:p>
        </p:txBody>
      </p:sp>
      <p:sp>
        <p:nvSpPr>
          <p:cNvPr id="7" name="矩形: 圆角 22"/>
          <p:cNvSpPr/>
          <p:nvPr userDrawn="1"/>
        </p:nvSpPr>
        <p:spPr>
          <a:xfrm>
            <a:off x="11556957" y="6292872"/>
            <a:ext cx="455007" cy="45500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fld id="{2587977E-2C10-420F-BE86-C0F891FE5212}" type="slidenum">
              <a:rPr lang="zh-CN" altLang="en-US" sz="1200" b="1" smtClean="0">
                <a:latin typeface="微软雅黑" pitchFamily="34" charset="-122"/>
                <a:ea typeface="微软雅黑" pitchFamily="34" charset="-122"/>
              </a:rPr>
              <a:t>‹#›</a:t>
            </a:fld>
            <a:endParaRPr lang="zh-CN" altLang="en-US" b="1" dirty="0"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0" name="平行四边形 9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圆角 4"/>
          <p:cNvSpPr/>
          <p:nvPr/>
        </p:nvSpPr>
        <p:spPr>
          <a:xfrm>
            <a:off x="575734" y="134952"/>
            <a:ext cx="11040533" cy="550848"/>
          </a:xfrm>
          <a:prstGeom prst="roundRect">
            <a:avLst>
              <a:gd name="adj" fmla="val 16673"/>
            </a:avLst>
          </a:prstGeom>
          <a:gradFill flip="none" rotWithShape="1">
            <a:gsLst>
              <a:gs pos="56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0" scaled="1"/>
            <a:tileRect/>
          </a:gradFill>
          <a:ln w="38100">
            <a:noFill/>
          </a:ln>
          <a:effectLst>
            <a:outerShdw blurRad="381000" dist="63500" dir="5400000" sx="90000" sy="90000" algn="t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/>
          <a:p>
            <a:pPr lvl="0" algn="ctr"/>
            <a:endParaRPr lang="zh-CN" altLang="en-US" sz="2800" kern="0" dirty="0">
              <a:solidFill>
                <a:srgbClr val="FFFFFF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pSp>
        <p:nvGrpSpPr>
          <p:cNvPr id="10" name="组合 9"/>
          <p:cNvGrpSpPr/>
          <p:nvPr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5441953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sp>
        <p:nvSpPr>
          <p:cNvPr id="16" name="平行四边形 15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平行四边形 16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5733" y="134952"/>
            <a:ext cx="10515600" cy="550848"/>
          </a:xfrm>
        </p:spPr>
        <p:txBody>
          <a:bodyPr>
            <a:no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4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28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29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/>
        </p:nvGrpSpPr>
        <p:grpSpPr>
          <a:xfrm>
            <a:off x="0" y="83920"/>
            <a:ext cx="479291" cy="648455"/>
            <a:chOff x="0" y="7719"/>
            <a:chExt cx="359468" cy="648455"/>
          </a:xfrm>
        </p:grpSpPr>
        <p:sp>
          <p:nvSpPr>
            <p:cNvPr id="11" name="任意多边形: 形状 10"/>
            <p:cNvSpPr/>
            <p:nvPr/>
          </p:nvSpPr>
          <p:spPr bwMode="auto">
            <a:xfrm>
              <a:off x="0" y="7719"/>
              <a:ext cx="359468" cy="648455"/>
            </a:xfrm>
            <a:custGeom>
              <a:avLst/>
              <a:gdLst>
                <a:gd name="connsiteX0" fmla="*/ 0 w 359468"/>
                <a:gd name="connsiteY0" fmla="*/ 0 h 648455"/>
                <a:gd name="connsiteX1" fmla="*/ 8446 w 359468"/>
                <a:gd name="connsiteY1" fmla="*/ 41836 h 648455"/>
                <a:gd name="connsiteX2" fmla="*/ 107502 w 359468"/>
                <a:gd name="connsiteY2" fmla="*/ 107494 h 648455"/>
                <a:gd name="connsiteX3" fmla="*/ 144455 w 359468"/>
                <a:gd name="connsiteY3" fmla="*/ 107494 h 648455"/>
                <a:gd name="connsiteX4" fmla="*/ 359468 w 359468"/>
                <a:gd name="connsiteY4" fmla="*/ 322938 h 648455"/>
                <a:gd name="connsiteX5" fmla="*/ 144455 w 359468"/>
                <a:gd name="connsiteY5" fmla="*/ 538382 h 648455"/>
                <a:gd name="connsiteX6" fmla="*/ 94727 w 359468"/>
                <a:gd name="connsiteY6" fmla="*/ 538382 h 648455"/>
                <a:gd name="connsiteX7" fmla="*/ 107502 w 359468"/>
                <a:gd name="connsiteY7" fmla="*/ 540961 h 648455"/>
                <a:gd name="connsiteX8" fmla="*/ 8446 w 359468"/>
                <a:gd name="connsiteY8" fmla="*/ 606620 h 648455"/>
                <a:gd name="connsiteX9" fmla="*/ 0 w 359468"/>
                <a:gd name="connsiteY9" fmla="*/ 648455 h 648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59468" h="648455">
                  <a:moveTo>
                    <a:pt x="0" y="0"/>
                  </a:moveTo>
                  <a:lnTo>
                    <a:pt x="8446" y="41836"/>
                  </a:lnTo>
                  <a:cubicBezTo>
                    <a:pt x="24766" y="80420"/>
                    <a:pt x="62972" y="107494"/>
                    <a:pt x="107502" y="107494"/>
                  </a:cubicBezTo>
                  <a:lnTo>
                    <a:pt x="144455" y="107494"/>
                  </a:lnTo>
                  <a:cubicBezTo>
                    <a:pt x="263203" y="107494"/>
                    <a:pt x="359468" y="203952"/>
                    <a:pt x="359468" y="322938"/>
                  </a:cubicBezTo>
                  <a:cubicBezTo>
                    <a:pt x="359468" y="441924"/>
                    <a:pt x="263203" y="538382"/>
                    <a:pt x="144455" y="538382"/>
                  </a:cubicBezTo>
                  <a:lnTo>
                    <a:pt x="94727" y="538382"/>
                  </a:lnTo>
                  <a:lnTo>
                    <a:pt x="107502" y="540961"/>
                  </a:lnTo>
                  <a:cubicBezTo>
                    <a:pt x="62972" y="540961"/>
                    <a:pt x="24766" y="568035"/>
                    <a:pt x="8446" y="606620"/>
                  </a:cubicBezTo>
                  <a:lnTo>
                    <a:pt x="0" y="648455"/>
                  </a:lnTo>
                  <a:close/>
                </a:path>
              </a:pathLst>
            </a:custGeom>
            <a:gradFill>
              <a:gsLst>
                <a:gs pos="0">
                  <a:schemeClr val="tx2"/>
                </a:gs>
                <a:gs pos="100000">
                  <a:schemeClr val="tx2">
                    <a:lumMod val="75000"/>
                  </a:schemeClr>
                </a:gs>
              </a:gsLst>
              <a:lin ang="2700000" scaled="1"/>
            </a:gra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  <p:sp>
          <p:nvSpPr>
            <p:cNvPr id="12" name="等腰三角形 11"/>
            <p:cNvSpPr/>
            <p:nvPr/>
          </p:nvSpPr>
          <p:spPr bwMode="auto">
            <a:xfrm rot="5400000">
              <a:off x="138848" y="295601"/>
              <a:ext cx="81328" cy="70110"/>
            </a:xfrm>
            <a:prstGeom prst="triangle">
              <a:avLst/>
            </a:prstGeom>
            <a:solidFill>
              <a:schemeClr val="bg1"/>
            </a:solidFill>
            <a:ln w="38100">
              <a:noFill/>
            </a:ln>
            <a:effectLst>
              <a:outerShdw blurRad="381000" dist="63500" dir="5400000" sx="90000" sy="90000" algn="t" rotWithShape="0">
                <a:schemeClr val="accent1">
                  <a:alpha val="2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lvl="0" algn="ctr"/>
              <a:endParaRPr lang="en-US" sz="2000" kern="0">
                <a:solidFill>
                  <a:srgbClr val="FFFFFF"/>
                </a:solidFill>
                <a:latin typeface="微软雅黑" pitchFamily="34" charset="-122"/>
                <a:ea typeface="微软雅黑" pitchFamily="34" charset="-122"/>
              </a:endParaRPr>
            </a:p>
          </p:txBody>
        </p:sp>
      </p:grpSp>
      <p:sp>
        <p:nvSpPr>
          <p:cNvPr id="7" name="内容占位符 6"/>
          <p:cNvSpPr>
            <a:spLocks noGrp="1"/>
          </p:cNvSpPr>
          <p:nvPr>
            <p:ph sz="quarter" idx="11"/>
          </p:nvPr>
        </p:nvSpPr>
        <p:spPr>
          <a:xfrm>
            <a:off x="479291" y="993589"/>
            <a:ext cx="11136976" cy="5362764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p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algn="l" defTabSz="914400" rtl="0" eaLnBrk="1" latinLnBrk="0" hangingPunct="1">
              <a:lnSpc>
                <a:spcPct val="120000"/>
              </a:lnSpc>
              <a:buClr>
                <a:schemeClr val="accent1">
                  <a:lumMod val="60000"/>
                  <a:lumOff val="40000"/>
                </a:schemeClr>
              </a:buClr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defTabSz="914400" rtl="0" eaLnBrk="1" latinLnBrk="0" hangingPunct="1">
              <a:lnSpc>
                <a:spcPct val="120000"/>
              </a:lnSpc>
              <a:buClr>
                <a:schemeClr val="tx2">
                  <a:lumMod val="60000"/>
                  <a:lumOff val="40000"/>
                </a:schemeClr>
              </a:buClr>
              <a:defRPr lang="zh-CN" alt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9" name="灯片编号占位符 15"/>
          <p:cNvSpPr>
            <a:spLocks noGrp="1"/>
          </p:cNvSpPr>
          <p:nvPr>
            <p:ph type="sldNum" sz="quarter" idx="13"/>
          </p:nvPr>
        </p:nvSpPr>
        <p:spPr>
          <a:xfrm>
            <a:off x="11616267" y="6515100"/>
            <a:ext cx="325205" cy="243904"/>
          </a:xfrm>
          <a:prstGeom prst="round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noAutofit/>
          </a:bodyPr>
          <a:lstStyle>
            <a:lvl1pPr algn="ctr">
              <a:defRPr lang="zh-CN" altLang="en-US" sz="1000" i="0" u="none" strike="noStrike" cap="none" normalizeH="0" baseline="0" smtClean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90204" pitchFamily="34" charset="0"/>
                <a:ea typeface="微软雅黑" pitchFamily="34" charset="-122"/>
              </a:defRPr>
            </a:lvl1pPr>
          </a:lstStyle>
          <a:p>
            <a:pPr marL="342900" indent="-342900">
              <a:lnSpc>
                <a:spcPct val="110000"/>
              </a:lnSpc>
              <a:spcBef>
                <a:spcPct val="20000"/>
              </a:spcBef>
              <a:buClr>
                <a:schemeClr val="hlink"/>
              </a:buClr>
              <a:buSzPct val="50000"/>
            </a:pPr>
            <a:fld id="{3700298D-0D92-4BAD-A09B-BDA52E8803D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张昱：现代编译原理与实验体系的建设探索</a:t>
            </a:r>
            <a:endParaRPr lang="zh-CN" altLang="en-US" dirty="0"/>
          </a:p>
        </p:txBody>
      </p:sp>
      <p:sp>
        <p:nvSpPr>
          <p:cNvPr id="15" name="Footer Placeholder 4"/>
          <p:cNvSpPr txBox="1"/>
          <p:nvPr userDrawn="1"/>
        </p:nvSpPr>
        <p:spPr>
          <a:xfrm>
            <a:off x="192609" y="6356351"/>
            <a:ext cx="16703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dirty="0"/>
              <a:t>S4Plus-USTC</a:t>
            </a:r>
            <a:r>
              <a:rPr lang="zh-CN" altLang="en-US" dirty="0"/>
              <a:t>研究组</a:t>
            </a:r>
          </a:p>
        </p:txBody>
      </p:sp>
      <p:grpSp>
        <p:nvGrpSpPr>
          <p:cNvPr id="19" name="组合 18"/>
          <p:cNvGrpSpPr/>
          <p:nvPr/>
        </p:nvGrpSpPr>
        <p:grpSpPr>
          <a:xfrm>
            <a:off x="644126" y="141402"/>
            <a:ext cx="9910991" cy="590973"/>
            <a:chOff x="644126" y="141402"/>
            <a:chExt cx="9910991" cy="590973"/>
          </a:xfrm>
        </p:grpSpPr>
        <p:sp>
          <p:nvSpPr>
            <p:cNvPr id="20" name="任意多边形: 形状 19"/>
            <p:cNvSpPr/>
            <p:nvPr/>
          </p:nvSpPr>
          <p:spPr>
            <a:xfrm>
              <a:off x="644126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0 w 2914143"/>
                <a:gd name="connsiteY5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22682" tIns="61341" rIns="178414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b="0" kern="1200" dirty="0"/>
            </a:p>
          </p:txBody>
        </p:sp>
        <p:sp>
          <p:nvSpPr>
            <p:cNvPr id="21" name="任意多边形: 形状 20"/>
            <p:cNvSpPr/>
            <p:nvPr/>
          </p:nvSpPr>
          <p:spPr>
            <a:xfrm>
              <a:off x="2978345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2" name="任意多边形: 形状 21"/>
            <p:cNvSpPr/>
            <p:nvPr/>
          </p:nvSpPr>
          <p:spPr>
            <a:xfrm>
              <a:off x="5309659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FACE8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  <p:sp>
          <p:nvSpPr>
            <p:cNvPr id="23" name="任意多边形: 形状 22"/>
            <p:cNvSpPr/>
            <p:nvPr/>
          </p:nvSpPr>
          <p:spPr>
            <a:xfrm>
              <a:off x="7640974" y="141402"/>
              <a:ext cx="2914143" cy="590973"/>
            </a:xfrm>
            <a:custGeom>
              <a:avLst/>
              <a:gdLst>
                <a:gd name="connsiteX0" fmla="*/ 0 w 2914143"/>
                <a:gd name="connsiteY0" fmla="*/ 0 h 590973"/>
                <a:gd name="connsiteX1" fmla="*/ 2618657 w 2914143"/>
                <a:gd name="connsiteY1" fmla="*/ 0 h 590973"/>
                <a:gd name="connsiteX2" fmla="*/ 2914143 w 2914143"/>
                <a:gd name="connsiteY2" fmla="*/ 295487 h 590973"/>
                <a:gd name="connsiteX3" fmla="*/ 2618657 w 2914143"/>
                <a:gd name="connsiteY3" fmla="*/ 590973 h 590973"/>
                <a:gd name="connsiteX4" fmla="*/ 0 w 2914143"/>
                <a:gd name="connsiteY4" fmla="*/ 590973 h 590973"/>
                <a:gd name="connsiteX5" fmla="*/ 295487 w 2914143"/>
                <a:gd name="connsiteY5" fmla="*/ 295487 h 590973"/>
                <a:gd name="connsiteX6" fmla="*/ 0 w 2914143"/>
                <a:gd name="connsiteY6" fmla="*/ 0 h 590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14143" h="590973">
                  <a:moveTo>
                    <a:pt x="0" y="0"/>
                  </a:moveTo>
                  <a:lnTo>
                    <a:pt x="2618657" y="0"/>
                  </a:lnTo>
                  <a:lnTo>
                    <a:pt x="2914143" y="295487"/>
                  </a:lnTo>
                  <a:lnTo>
                    <a:pt x="2618657" y="590973"/>
                  </a:lnTo>
                  <a:lnTo>
                    <a:pt x="0" y="590973"/>
                  </a:lnTo>
                  <a:lnTo>
                    <a:pt x="295487" y="2954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57CB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87499" tIns="61341" rIns="326157" bIns="61341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zh-CN" altLang="en-US" sz="2300" kern="1200" dirty="0"/>
            </a:p>
          </p:txBody>
        </p:sp>
      </p:grpSp>
      <p:sp>
        <p:nvSpPr>
          <p:cNvPr id="26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endParaRPr lang="zh-CN" altLang="en-US" dirty="0"/>
          </a:p>
        </p:txBody>
      </p:sp>
      <p:sp>
        <p:nvSpPr>
          <p:cNvPr id="18" name="平行四边形 17"/>
          <p:cNvSpPr/>
          <p:nvPr userDrawn="1"/>
        </p:nvSpPr>
        <p:spPr>
          <a:xfrm>
            <a:off x="8056339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平行四边形 24"/>
          <p:cNvSpPr/>
          <p:nvPr userDrawn="1"/>
        </p:nvSpPr>
        <p:spPr>
          <a:xfrm>
            <a:off x="4068223" y="6426743"/>
            <a:ext cx="78730" cy="212350"/>
          </a:xfrm>
          <a:prstGeom prst="parallelogram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标题 23"/>
          <p:cNvSpPr txBox="1"/>
          <p:nvPr userDrawn="1"/>
        </p:nvSpPr>
        <p:spPr>
          <a:xfrm>
            <a:off x="2978343" y="145588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2</a:t>
            </a:r>
            <a:endParaRPr lang="zh-CN" altLang="en-US" dirty="0"/>
          </a:p>
        </p:txBody>
      </p:sp>
      <p:sp>
        <p:nvSpPr>
          <p:cNvPr id="34" name="标题 23"/>
          <p:cNvSpPr txBox="1"/>
          <p:nvPr userDrawn="1"/>
        </p:nvSpPr>
        <p:spPr>
          <a:xfrm>
            <a:off x="5312559" y="145587"/>
            <a:ext cx="2636403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3</a:t>
            </a:r>
            <a:endParaRPr lang="zh-CN" altLang="en-US" dirty="0"/>
          </a:p>
        </p:txBody>
      </p:sp>
      <p:sp>
        <p:nvSpPr>
          <p:cNvPr id="35" name="标题 23"/>
          <p:cNvSpPr txBox="1"/>
          <p:nvPr userDrawn="1"/>
        </p:nvSpPr>
        <p:spPr>
          <a:xfrm>
            <a:off x="7640975" y="154127"/>
            <a:ext cx="2914142" cy="586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algn="ctr" defTabSz="1022350">
              <a:spcAft>
                <a:spcPct val="35000"/>
              </a:spcAft>
            </a:pPr>
            <a:r>
              <a:rPr lang="zh-CN" altLang="en-US" dirty="0"/>
              <a:t>流程</a:t>
            </a:r>
            <a:r>
              <a:rPr lang="en-US" altLang="zh-CN" dirty="0"/>
              <a:t>4</a:t>
            </a:r>
            <a:endParaRPr lang="zh-CN" altLang="en-US" dirty="0"/>
          </a:p>
        </p:txBody>
      </p:sp>
      <p:sp>
        <p:nvSpPr>
          <p:cNvPr id="36" name="标题 23"/>
          <p:cNvSpPr>
            <a:spLocks noGrp="1"/>
          </p:cNvSpPr>
          <p:nvPr>
            <p:ph type="title" hasCustomPrompt="1"/>
          </p:nvPr>
        </p:nvSpPr>
        <p:spPr>
          <a:xfrm>
            <a:off x="644127" y="145589"/>
            <a:ext cx="2636402" cy="586786"/>
          </a:xfrm>
        </p:spPr>
        <p:txBody>
          <a:bodyPr>
            <a:normAutofit/>
          </a:bodyPr>
          <a:lstStyle>
            <a:lvl1pPr>
              <a:defRPr lang="zh-CN" altLang="en-US" sz="2300" kern="1200" dirty="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ctr" defTabSz="1022350" rtl="0" eaLnBrk="1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zh-CN" altLang="en-US" dirty="0"/>
              <a:t>流程</a:t>
            </a:r>
            <a:r>
              <a:rPr lang="en-US" altLang="zh-CN" dirty="0"/>
              <a:t>1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grpSp>
          <p:nvGrpSpPr>
            <p:cNvPr id="13" name="组合 12"/>
            <p:cNvGrpSpPr/>
            <p:nvPr/>
          </p:nvGrpSpPr>
          <p:grpSpPr>
            <a:xfrm>
              <a:off x="-1" y="-1"/>
              <a:ext cx="12192001" cy="6858001"/>
              <a:chOff x="-1" y="-1"/>
              <a:chExt cx="12192001" cy="6858001"/>
            </a:xfrm>
          </p:grpSpPr>
          <p:sp>
            <p:nvSpPr>
              <p:cNvPr id="27" name="任意多边形: 形状 26"/>
              <p:cNvSpPr>
                <a:spLocks noChangeAspect="1"/>
              </p:cNvSpPr>
              <p:nvPr/>
            </p:nvSpPr>
            <p:spPr>
              <a:xfrm flipH="1" flipV="1">
                <a:off x="-1" y="-1"/>
                <a:ext cx="4551827" cy="1080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  <p:sp>
            <p:nvSpPr>
              <p:cNvPr id="23" name="矩形: 圆角 22"/>
              <p:cNvSpPr/>
              <p:nvPr/>
            </p:nvSpPr>
            <p:spPr>
              <a:xfrm>
                <a:off x="660400" y="693000"/>
                <a:ext cx="10872000" cy="5472000"/>
              </a:xfrm>
              <a:prstGeom prst="roundRect">
                <a:avLst>
                  <a:gd name="adj" fmla="val 2916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254000" sx="101000" sy="101000" algn="ctr" rotWithShape="0">
                  <a:schemeClr val="tx1">
                    <a:lumMod val="75000"/>
                    <a:lumOff val="25000"/>
                    <a:alpha val="2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任意多边形: 形状 11"/>
              <p:cNvSpPr>
                <a:spLocks noChangeAspect="1"/>
              </p:cNvSpPr>
              <p:nvPr/>
            </p:nvSpPr>
            <p:spPr>
              <a:xfrm>
                <a:off x="7943629" y="5850000"/>
                <a:ext cx="4248371" cy="1008000"/>
              </a:xfrm>
              <a:custGeom>
                <a:avLst/>
                <a:gdLst>
                  <a:gd name="connsiteX0" fmla="*/ 1126933 w 3482177"/>
                  <a:gd name="connsiteY0" fmla="*/ 0 h 826207"/>
                  <a:gd name="connsiteX1" fmla="*/ 3482177 w 3482177"/>
                  <a:gd name="connsiteY1" fmla="*/ 0 h 826207"/>
                  <a:gd name="connsiteX2" fmla="*/ 3482177 w 3482177"/>
                  <a:gd name="connsiteY2" fmla="*/ 826207 h 826207"/>
                  <a:gd name="connsiteX3" fmla="*/ 0 w 3482177"/>
                  <a:gd name="connsiteY3" fmla="*/ 826207 h 826207"/>
                  <a:gd name="connsiteX4" fmla="*/ 73380 w 3482177"/>
                  <a:gd name="connsiteY4" fmla="*/ 800570 h 826207"/>
                  <a:gd name="connsiteX5" fmla="*/ 309246 w 3482177"/>
                  <a:gd name="connsiteY5" fmla="*/ 613266 h 826207"/>
                  <a:gd name="connsiteX6" fmla="*/ 597519 w 3482177"/>
                  <a:gd name="connsiteY6" fmla="*/ 254038 h 826207"/>
                  <a:gd name="connsiteX7" fmla="*/ 1126933 w 3482177"/>
                  <a:gd name="connsiteY7" fmla="*/ 0 h 826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3482177" h="826207">
                    <a:moveTo>
                      <a:pt x="1126933" y="0"/>
                    </a:moveTo>
                    <a:lnTo>
                      <a:pt x="3482177" y="0"/>
                    </a:lnTo>
                    <a:lnTo>
                      <a:pt x="3482177" y="826207"/>
                    </a:lnTo>
                    <a:lnTo>
                      <a:pt x="0" y="826207"/>
                    </a:lnTo>
                    <a:lnTo>
                      <a:pt x="73380" y="800570"/>
                    </a:lnTo>
                    <a:cubicBezTo>
                      <a:pt x="163870" y="757154"/>
                      <a:pt x="244745" y="693644"/>
                      <a:pt x="309246" y="613266"/>
                    </a:cubicBezTo>
                    <a:lnTo>
                      <a:pt x="597519" y="254038"/>
                    </a:lnTo>
                    <a:cubicBezTo>
                      <a:pt x="726524" y="93280"/>
                      <a:pt x="921022" y="0"/>
                      <a:pt x="1126933" y="0"/>
                    </a:cubicBezTo>
                    <a:close/>
                  </a:path>
                </a:pathLst>
              </a:custGeom>
              <a:solidFill>
                <a:srgbClr val="005CB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zh-CN" altLang="en-US"/>
              </a:p>
            </p:txBody>
          </p:sp>
        </p:grpSp>
        <p:grpSp>
          <p:nvGrpSpPr>
            <p:cNvPr id="11" name="组合 10"/>
            <p:cNvGrpSpPr/>
            <p:nvPr/>
          </p:nvGrpSpPr>
          <p:grpSpPr>
            <a:xfrm>
              <a:off x="6432918" y="4634414"/>
              <a:ext cx="540000" cy="540000"/>
              <a:chOff x="7460376" y="5269978"/>
              <a:chExt cx="540000" cy="540000"/>
            </a:xfrm>
          </p:grpSpPr>
          <p:sp>
            <p:nvSpPr>
              <p:cNvPr id="2" name="椭圆 1"/>
              <p:cNvSpPr/>
              <p:nvPr/>
            </p:nvSpPr>
            <p:spPr>
              <a:xfrm>
                <a:off x="7460376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3" name="任意多边形: 形状 2"/>
              <p:cNvSpPr>
                <a:spLocks noChangeAspect="1"/>
              </p:cNvSpPr>
              <p:nvPr/>
            </p:nvSpPr>
            <p:spPr>
              <a:xfrm>
                <a:off x="7586376" y="5429743"/>
                <a:ext cx="288000" cy="220470"/>
              </a:xfrm>
              <a:custGeom>
                <a:avLst/>
                <a:gdLst>
                  <a:gd name="connsiteX0" fmla="*/ 20136 w 608415"/>
                  <a:gd name="connsiteY0" fmla="*/ 282073 h 465755"/>
                  <a:gd name="connsiteX1" fmla="*/ 40152 w 608415"/>
                  <a:gd name="connsiteY1" fmla="*/ 302063 h 465755"/>
                  <a:gd name="connsiteX2" fmla="*/ 40152 w 608415"/>
                  <a:gd name="connsiteY2" fmla="*/ 326389 h 465755"/>
                  <a:gd name="connsiteX3" fmla="*/ 20136 w 608415"/>
                  <a:gd name="connsiteY3" fmla="*/ 346499 h 465755"/>
                  <a:gd name="connsiteX4" fmla="*/ 0 w 608415"/>
                  <a:gd name="connsiteY4" fmla="*/ 326389 h 465755"/>
                  <a:gd name="connsiteX5" fmla="*/ 0 w 608415"/>
                  <a:gd name="connsiteY5" fmla="*/ 302063 h 465755"/>
                  <a:gd name="connsiteX6" fmla="*/ 20136 w 608415"/>
                  <a:gd name="connsiteY6" fmla="*/ 282073 h 465755"/>
                  <a:gd name="connsiteX7" fmla="*/ 123517 w 608415"/>
                  <a:gd name="connsiteY7" fmla="*/ 243643 h 465755"/>
                  <a:gd name="connsiteX8" fmla="*/ 123517 w 608415"/>
                  <a:gd name="connsiteY8" fmla="*/ 374935 h 465755"/>
                  <a:gd name="connsiteX9" fmla="*/ 304208 w 608415"/>
                  <a:gd name="connsiteY9" fmla="*/ 425645 h 465755"/>
                  <a:gd name="connsiteX10" fmla="*/ 484899 w 608415"/>
                  <a:gd name="connsiteY10" fmla="*/ 374935 h 465755"/>
                  <a:gd name="connsiteX11" fmla="*/ 484899 w 608415"/>
                  <a:gd name="connsiteY11" fmla="*/ 243643 h 465755"/>
                  <a:gd name="connsiteX12" fmla="*/ 313495 w 608415"/>
                  <a:gd name="connsiteY12" fmla="*/ 332536 h 465755"/>
                  <a:gd name="connsiteX13" fmla="*/ 304208 w 608415"/>
                  <a:gd name="connsiteY13" fmla="*/ 334704 h 465755"/>
                  <a:gd name="connsiteX14" fmla="*/ 294920 w 608415"/>
                  <a:gd name="connsiteY14" fmla="*/ 332536 h 465755"/>
                  <a:gd name="connsiteX15" fmla="*/ 304208 w 608415"/>
                  <a:gd name="connsiteY15" fmla="*/ 42730 h 465755"/>
                  <a:gd name="connsiteX16" fmla="*/ 63688 w 608415"/>
                  <a:gd name="connsiteY16" fmla="*/ 167397 h 465755"/>
                  <a:gd name="connsiteX17" fmla="*/ 304208 w 608415"/>
                  <a:gd name="connsiteY17" fmla="*/ 292064 h 465755"/>
                  <a:gd name="connsiteX18" fmla="*/ 544727 w 608415"/>
                  <a:gd name="connsiteY18" fmla="*/ 167397 h 465755"/>
                  <a:gd name="connsiteX19" fmla="*/ 294920 w 608415"/>
                  <a:gd name="connsiteY19" fmla="*/ 2258 h 465755"/>
                  <a:gd name="connsiteX20" fmla="*/ 313495 w 608415"/>
                  <a:gd name="connsiteY20" fmla="*/ 2258 h 465755"/>
                  <a:gd name="connsiteX21" fmla="*/ 597559 w 608415"/>
                  <a:gd name="connsiteY21" fmla="*/ 149570 h 465755"/>
                  <a:gd name="connsiteX22" fmla="*/ 608415 w 608415"/>
                  <a:gd name="connsiteY22" fmla="*/ 167397 h 465755"/>
                  <a:gd name="connsiteX23" fmla="*/ 597559 w 608415"/>
                  <a:gd name="connsiteY23" fmla="*/ 185224 h 465755"/>
                  <a:gd name="connsiteX24" fmla="*/ 525066 w 608415"/>
                  <a:gd name="connsiteY24" fmla="*/ 222804 h 465755"/>
                  <a:gd name="connsiteX25" fmla="*/ 525066 w 608415"/>
                  <a:gd name="connsiteY25" fmla="*/ 382644 h 465755"/>
                  <a:gd name="connsiteX26" fmla="*/ 521326 w 608415"/>
                  <a:gd name="connsiteY26" fmla="*/ 394328 h 465755"/>
                  <a:gd name="connsiteX27" fmla="*/ 304208 w 608415"/>
                  <a:gd name="connsiteY27" fmla="*/ 465755 h 465755"/>
                  <a:gd name="connsiteX28" fmla="*/ 87089 w 608415"/>
                  <a:gd name="connsiteY28" fmla="*/ 394328 h 465755"/>
                  <a:gd name="connsiteX29" fmla="*/ 83350 w 608415"/>
                  <a:gd name="connsiteY29" fmla="*/ 382644 h 465755"/>
                  <a:gd name="connsiteX30" fmla="*/ 83350 w 608415"/>
                  <a:gd name="connsiteY30" fmla="*/ 222804 h 465755"/>
                  <a:gd name="connsiteX31" fmla="*/ 40167 w 608415"/>
                  <a:gd name="connsiteY31" fmla="*/ 200400 h 465755"/>
                  <a:gd name="connsiteX32" fmla="*/ 40167 w 608415"/>
                  <a:gd name="connsiteY32" fmla="*/ 244245 h 465755"/>
                  <a:gd name="connsiteX33" fmla="*/ 20144 w 608415"/>
                  <a:gd name="connsiteY33" fmla="*/ 264360 h 465755"/>
                  <a:gd name="connsiteX34" fmla="*/ 0 w 608415"/>
                  <a:gd name="connsiteY34" fmla="*/ 244245 h 465755"/>
                  <a:gd name="connsiteX35" fmla="*/ 0 w 608415"/>
                  <a:gd name="connsiteY35" fmla="*/ 167397 h 465755"/>
                  <a:gd name="connsiteX36" fmla="*/ 10856 w 608415"/>
                  <a:gd name="connsiteY36" fmla="*/ 149570 h 465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608415" h="465755">
                    <a:moveTo>
                      <a:pt x="20136" y="282073"/>
                    </a:moveTo>
                    <a:cubicBezTo>
                      <a:pt x="31229" y="282073"/>
                      <a:pt x="40152" y="290985"/>
                      <a:pt x="40152" y="302063"/>
                    </a:cubicBezTo>
                    <a:lnTo>
                      <a:pt x="40152" y="326389"/>
                    </a:lnTo>
                    <a:cubicBezTo>
                      <a:pt x="40152" y="337468"/>
                      <a:pt x="31229" y="346499"/>
                      <a:pt x="20136" y="346499"/>
                    </a:cubicBezTo>
                    <a:cubicBezTo>
                      <a:pt x="9043" y="346499"/>
                      <a:pt x="0" y="337468"/>
                      <a:pt x="0" y="326389"/>
                    </a:cubicBezTo>
                    <a:lnTo>
                      <a:pt x="0" y="302063"/>
                    </a:lnTo>
                    <a:cubicBezTo>
                      <a:pt x="0" y="290985"/>
                      <a:pt x="9043" y="282073"/>
                      <a:pt x="20136" y="282073"/>
                    </a:cubicBezTo>
                    <a:close/>
                    <a:moveTo>
                      <a:pt x="123517" y="243643"/>
                    </a:moveTo>
                    <a:lnTo>
                      <a:pt x="123517" y="374935"/>
                    </a:lnTo>
                    <a:cubicBezTo>
                      <a:pt x="136906" y="387703"/>
                      <a:pt x="186360" y="425645"/>
                      <a:pt x="304208" y="425645"/>
                    </a:cubicBezTo>
                    <a:cubicBezTo>
                      <a:pt x="422055" y="425645"/>
                      <a:pt x="471510" y="387703"/>
                      <a:pt x="484899" y="374935"/>
                    </a:cubicBezTo>
                    <a:lnTo>
                      <a:pt x="484899" y="243643"/>
                    </a:lnTo>
                    <a:lnTo>
                      <a:pt x="313495" y="332536"/>
                    </a:lnTo>
                    <a:cubicBezTo>
                      <a:pt x="310601" y="333981"/>
                      <a:pt x="307344" y="334704"/>
                      <a:pt x="304208" y="334704"/>
                    </a:cubicBezTo>
                    <a:cubicBezTo>
                      <a:pt x="301071" y="334704"/>
                      <a:pt x="297815" y="333981"/>
                      <a:pt x="294920" y="332536"/>
                    </a:cubicBezTo>
                    <a:close/>
                    <a:moveTo>
                      <a:pt x="304208" y="42730"/>
                    </a:moveTo>
                    <a:lnTo>
                      <a:pt x="63688" y="167397"/>
                    </a:lnTo>
                    <a:lnTo>
                      <a:pt x="304208" y="292064"/>
                    </a:lnTo>
                    <a:lnTo>
                      <a:pt x="544727" y="167397"/>
                    </a:lnTo>
                    <a:close/>
                    <a:moveTo>
                      <a:pt x="294920" y="2258"/>
                    </a:moveTo>
                    <a:cubicBezTo>
                      <a:pt x="300710" y="-753"/>
                      <a:pt x="307706" y="-753"/>
                      <a:pt x="313495" y="2258"/>
                    </a:cubicBezTo>
                    <a:lnTo>
                      <a:pt x="597559" y="149570"/>
                    </a:lnTo>
                    <a:cubicBezTo>
                      <a:pt x="604193" y="153063"/>
                      <a:pt x="608415" y="159929"/>
                      <a:pt x="608415" y="167397"/>
                    </a:cubicBezTo>
                    <a:cubicBezTo>
                      <a:pt x="608415" y="174865"/>
                      <a:pt x="604193" y="181731"/>
                      <a:pt x="597559" y="185224"/>
                    </a:cubicBezTo>
                    <a:lnTo>
                      <a:pt x="525066" y="222804"/>
                    </a:lnTo>
                    <a:lnTo>
                      <a:pt x="525066" y="382644"/>
                    </a:lnTo>
                    <a:cubicBezTo>
                      <a:pt x="525066" y="386860"/>
                      <a:pt x="523859" y="390955"/>
                      <a:pt x="521326" y="394328"/>
                    </a:cubicBezTo>
                    <a:cubicBezTo>
                      <a:pt x="519276" y="397218"/>
                      <a:pt x="468253" y="465755"/>
                      <a:pt x="304208" y="465755"/>
                    </a:cubicBezTo>
                    <a:cubicBezTo>
                      <a:pt x="140162" y="465755"/>
                      <a:pt x="89139" y="397218"/>
                      <a:pt x="87089" y="394328"/>
                    </a:cubicBezTo>
                    <a:cubicBezTo>
                      <a:pt x="84556" y="390955"/>
                      <a:pt x="83350" y="386860"/>
                      <a:pt x="83350" y="382644"/>
                    </a:cubicBezTo>
                    <a:lnTo>
                      <a:pt x="83350" y="222804"/>
                    </a:lnTo>
                    <a:lnTo>
                      <a:pt x="40167" y="200400"/>
                    </a:lnTo>
                    <a:lnTo>
                      <a:pt x="40167" y="244245"/>
                    </a:lnTo>
                    <a:cubicBezTo>
                      <a:pt x="40167" y="255326"/>
                      <a:pt x="31241" y="264360"/>
                      <a:pt x="20144" y="264360"/>
                    </a:cubicBezTo>
                    <a:cubicBezTo>
                      <a:pt x="9047" y="264360"/>
                      <a:pt x="0" y="255326"/>
                      <a:pt x="0" y="244245"/>
                    </a:cubicBezTo>
                    <a:lnTo>
                      <a:pt x="0" y="167397"/>
                    </a:lnTo>
                    <a:cubicBezTo>
                      <a:pt x="0" y="159929"/>
                      <a:pt x="4222" y="153063"/>
                      <a:pt x="10856" y="14957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  <p:grpSp>
          <p:nvGrpSpPr>
            <p:cNvPr id="10" name="组合 9"/>
            <p:cNvGrpSpPr/>
            <p:nvPr/>
          </p:nvGrpSpPr>
          <p:grpSpPr>
            <a:xfrm>
              <a:off x="3073375" y="4634414"/>
              <a:ext cx="540000" cy="540000"/>
              <a:chOff x="4437200" y="5269978"/>
              <a:chExt cx="540000" cy="540000"/>
            </a:xfrm>
          </p:grpSpPr>
          <p:sp>
            <p:nvSpPr>
              <p:cNvPr id="6" name="椭圆 5"/>
              <p:cNvSpPr/>
              <p:nvPr/>
            </p:nvSpPr>
            <p:spPr>
              <a:xfrm>
                <a:off x="4437200" y="5269978"/>
                <a:ext cx="540000" cy="540000"/>
              </a:xfrm>
              <a:prstGeom prst="ellipse">
                <a:avLst/>
              </a:prstGeom>
              <a:solidFill>
                <a:schemeClr val="accent1"/>
              </a:solidFill>
              <a:ln w="25400"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/>
              </a:p>
            </p:txBody>
          </p:sp>
          <p:sp>
            <p:nvSpPr>
              <p:cNvPr id="8" name="任意多边形: 形状 7"/>
              <p:cNvSpPr>
                <a:spLocks noChangeAspect="1"/>
              </p:cNvSpPr>
              <p:nvPr/>
            </p:nvSpPr>
            <p:spPr>
              <a:xfrm>
                <a:off x="4593936" y="5426880"/>
                <a:ext cx="226528" cy="226197"/>
              </a:xfrm>
              <a:custGeom>
                <a:avLst/>
                <a:gdLst>
                  <a:gd name="connsiteX0" fmla="*/ 373273 h 605239"/>
                  <a:gd name="connsiteY0" fmla="*/ 373273 h 605239"/>
                  <a:gd name="connsiteX1" fmla="*/ 373273 h 605239"/>
                  <a:gd name="connsiteY1" fmla="*/ 373273 h 605239"/>
                  <a:gd name="connsiteX2" fmla="*/ 373273 h 605239"/>
                  <a:gd name="connsiteY2" fmla="*/ 373273 h 605239"/>
                  <a:gd name="connsiteX3" fmla="*/ 373273 h 605239"/>
                  <a:gd name="connsiteY3" fmla="*/ 373273 h 605239"/>
                  <a:gd name="connsiteX4" fmla="*/ 373273 h 605239"/>
                  <a:gd name="connsiteY4" fmla="*/ 373273 h 605239"/>
                  <a:gd name="connsiteX5" fmla="*/ 373273 h 605239"/>
                  <a:gd name="connsiteY5" fmla="*/ 373273 h 605239"/>
                  <a:gd name="connsiteX6" fmla="*/ 373273 h 605239"/>
                  <a:gd name="connsiteY6" fmla="*/ 373273 h 605239"/>
                  <a:gd name="connsiteX7" fmla="*/ 373273 h 605239"/>
                  <a:gd name="connsiteY7" fmla="*/ 373273 h 605239"/>
                  <a:gd name="connsiteX8" fmla="*/ 373273 h 605239"/>
                  <a:gd name="connsiteY8" fmla="*/ 373273 h 605239"/>
                  <a:gd name="connsiteX9" fmla="*/ 373273 h 605239"/>
                  <a:gd name="connsiteY9" fmla="*/ 373273 h 605239"/>
                  <a:gd name="connsiteX10" fmla="*/ 373273 h 605239"/>
                  <a:gd name="connsiteY10" fmla="*/ 373273 h 605239"/>
                  <a:gd name="connsiteX11" fmla="*/ 373273 h 605239"/>
                  <a:gd name="connsiteY11" fmla="*/ 373273 h 605239"/>
                  <a:gd name="connsiteX12" fmla="*/ 373273 h 605239"/>
                  <a:gd name="connsiteY12" fmla="*/ 373273 h 605239"/>
                  <a:gd name="connsiteX13" fmla="*/ 373273 h 605239"/>
                  <a:gd name="connsiteY13" fmla="*/ 373273 h 605239"/>
                  <a:gd name="connsiteX14" fmla="*/ 373273 h 605239"/>
                  <a:gd name="connsiteY14" fmla="*/ 373273 h 605239"/>
                  <a:gd name="connsiteX15" fmla="*/ 373273 h 605239"/>
                  <a:gd name="connsiteY15" fmla="*/ 373273 h 605239"/>
                  <a:gd name="connsiteX16" fmla="*/ 373273 h 605239"/>
                  <a:gd name="connsiteY16" fmla="*/ 373273 h 605239"/>
                  <a:gd name="connsiteX17" fmla="*/ 373273 h 605239"/>
                  <a:gd name="connsiteY17" fmla="*/ 373273 h 605239"/>
                  <a:gd name="connsiteX18" fmla="*/ 373273 h 605239"/>
                  <a:gd name="connsiteY18" fmla="*/ 373273 h 605239"/>
                  <a:gd name="connsiteX19" fmla="*/ 373273 h 605239"/>
                  <a:gd name="connsiteY19" fmla="*/ 373273 h 605239"/>
                  <a:gd name="connsiteX20" fmla="*/ 373273 h 605239"/>
                  <a:gd name="connsiteY20" fmla="*/ 373273 h 605239"/>
                  <a:gd name="connsiteX21" fmla="*/ 373273 h 605239"/>
                  <a:gd name="connsiteY21" fmla="*/ 373273 h 605239"/>
                  <a:gd name="connsiteX22" fmla="*/ 373273 h 605239"/>
                  <a:gd name="connsiteY22" fmla="*/ 373273 h 605239"/>
                  <a:gd name="connsiteX23" fmla="*/ 373273 h 605239"/>
                  <a:gd name="connsiteY23" fmla="*/ 373273 h 605239"/>
                  <a:gd name="connsiteX24" fmla="*/ 373273 h 605239"/>
                  <a:gd name="connsiteY24" fmla="*/ 373273 h 605239"/>
                  <a:gd name="connsiteX25" fmla="*/ 373273 h 605239"/>
                  <a:gd name="connsiteY25" fmla="*/ 373273 h 605239"/>
                  <a:gd name="connsiteX26" fmla="*/ 373273 h 605239"/>
                  <a:gd name="connsiteY26" fmla="*/ 373273 h 605239"/>
                  <a:gd name="connsiteX27" fmla="*/ 373273 h 605239"/>
                  <a:gd name="connsiteY27" fmla="*/ 373273 h 605239"/>
                  <a:gd name="connsiteX28" fmla="*/ 373273 h 605239"/>
                  <a:gd name="connsiteY28" fmla="*/ 373273 h 605239"/>
                  <a:gd name="connsiteX29" fmla="*/ 373273 h 605239"/>
                  <a:gd name="connsiteY29" fmla="*/ 373273 h 605239"/>
                  <a:gd name="connsiteX30" fmla="*/ 373273 h 605239"/>
                  <a:gd name="connsiteY30" fmla="*/ 373273 h 605239"/>
                  <a:gd name="connsiteX31" fmla="*/ 373273 h 605239"/>
                  <a:gd name="connsiteY31" fmla="*/ 373273 h 605239"/>
                  <a:gd name="connsiteX32" fmla="*/ 373273 h 605239"/>
                  <a:gd name="connsiteY32" fmla="*/ 373273 h 605239"/>
                  <a:gd name="connsiteX33" fmla="*/ 373273 h 605239"/>
                  <a:gd name="connsiteY33" fmla="*/ 373273 h 605239"/>
                  <a:gd name="connsiteX34" fmla="*/ 373273 h 605239"/>
                  <a:gd name="connsiteY34" fmla="*/ 373273 h 605239"/>
                  <a:gd name="connsiteX35" fmla="*/ 373273 h 605239"/>
                  <a:gd name="connsiteY35" fmla="*/ 373273 h 605239"/>
                  <a:gd name="connsiteX36" fmla="*/ 373273 h 605239"/>
                  <a:gd name="connsiteY36" fmla="*/ 373273 h 605239"/>
                  <a:gd name="connsiteX37" fmla="*/ 373273 h 605239"/>
                  <a:gd name="connsiteY37" fmla="*/ 373273 h 605239"/>
                  <a:gd name="connsiteX38" fmla="*/ 373273 h 605239"/>
                  <a:gd name="connsiteY38" fmla="*/ 373273 h 605239"/>
                  <a:gd name="connsiteX39" fmla="*/ 373273 h 605239"/>
                  <a:gd name="connsiteY39" fmla="*/ 373273 h 605239"/>
                  <a:gd name="connsiteX40" fmla="*/ 373273 h 605239"/>
                  <a:gd name="connsiteY40" fmla="*/ 373273 h 605239"/>
                  <a:gd name="connsiteX41" fmla="*/ 373273 h 605239"/>
                  <a:gd name="connsiteY41" fmla="*/ 373273 h 6052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581459" h="580612">
                    <a:moveTo>
                      <a:pt x="283975" y="371116"/>
                    </a:moveTo>
                    <a:lnTo>
                      <a:pt x="263239" y="486746"/>
                    </a:lnTo>
                    <a:lnTo>
                      <a:pt x="291629" y="500700"/>
                    </a:lnTo>
                    <a:lnTo>
                      <a:pt x="318507" y="487013"/>
                    </a:lnTo>
                    <a:lnTo>
                      <a:pt x="297770" y="371116"/>
                    </a:lnTo>
                    <a:close/>
                    <a:moveTo>
                      <a:pt x="263595" y="322766"/>
                    </a:moveTo>
                    <a:lnTo>
                      <a:pt x="317973" y="322766"/>
                    </a:lnTo>
                    <a:cubicBezTo>
                      <a:pt x="329720" y="322766"/>
                      <a:pt x="339777" y="331121"/>
                      <a:pt x="341824" y="342675"/>
                    </a:cubicBezTo>
                    <a:lnTo>
                      <a:pt x="369235" y="496078"/>
                    </a:lnTo>
                    <a:cubicBezTo>
                      <a:pt x="371104" y="506655"/>
                      <a:pt x="365853" y="517054"/>
                      <a:pt x="356420" y="521942"/>
                    </a:cubicBezTo>
                    <a:lnTo>
                      <a:pt x="302754" y="549405"/>
                    </a:lnTo>
                    <a:cubicBezTo>
                      <a:pt x="294833" y="553938"/>
                      <a:pt x="289226" y="553494"/>
                      <a:pt x="280949" y="549583"/>
                    </a:cubicBezTo>
                    <a:lnTo>
                      <a:pt x="225237" y="522031"/>
                    </a:lnTo>
                    <a:cubicBezTo>
                      <a:pt x="215625" y="517320"/>
                      <a:pt x="210285" y="506655"/>
                      <a:pt x="212243" y="496078"/>
                    </a:cubicBezTo>
                    <a:lnTo>
                      <a:pt x="239744" y="342675"/>
                    </a:lnTo>
                    <a:cubicBezTo>
                      <a:pt x="241790" y="331121"/>
                      <a:pt x="251847" y="322766"/>
                      <a:pt x="263595" y="322766"/>
                    </a:cubicBezTo>
                    <a:close/>
                    <a:moveTo>
                      <a:pt x="175403" y="294638"/>
                    </a:moveTo>
                    <a:cubicBezTo>
                      <a:pt x="181311" y="296493"/>
                      <a:pt x="186518" y="300581"/>
                      <a:pt x="189588" y="306446"/>
                    </a:cubicBezTo>
                    <a:cubicBezTo>
                      <a:pt x="195819" y="318266"/>
                      <a:pt x="191279" y="332930"/>
                      <a:pt x="179441" y="339151"/>
                    </a:cubicBezTo>
                    <a:cubicBezTo>
                      <a:pt x="98621" y="381453"/>
                      <a:pt x="48420" y="464725"/>
                      <a:pt x="48420" y="556439"/>
                    </a:cubicBezTo>
                    <a:cubicBezTo>
                      <a:pt x="48420" y="569859"/>
                      <a:pt x="37561" y="580612"/>
                      <a:pt x="24210" y="580612"/>
                    </a:cubicBezTo>
                    <a:cubicBezTo>
                      <a:pt x="10770" y="580612"/>
                      <a:pt x="0" y="569859"/>
                      <a:pt x="0" y="556439"/>
                    </a:cubicBezTo>
                    <a:cubicBezTo>
                      <a:pt x="0" y="446595"/>
                      <a:pt x="60170" y="346971"/>
                      <a:pt x="157011" y="296226"/>
                    </a:cubicBezTo>
                    <a:cubicBezTo>
                      <a:pt x="162886" y="293160"/>
                      <a:pt x="169495" y="292782"/>
                      <a:pt x="175403" y="294638"/>
                    </a:cubicBezTo>
                    <a:close/>
                    <a:moveTo>
                      <a:pt x="403384" y="293390"/>
                    </a:moveTo>
                    <a:cubicBezTo>
                      <a:pt x="409291" y="291490"/>
                      <a:pt x="415922" y="291846"/>
                      <a:pt x="421885" y="294868"/>
                    </a:cubicBezTo>
                    <a:cubicBezTo>
                      <a:pt x="520228" y="344995"/>
                      <a:pt x="581459" y="445250"/>
                      <a:pt x="581459" y="556437"/>
                    </a:cubicBezTo>
                    <a:cubicBezTo>
                      <a:pt x="581459" y="569858"/>
                      <a:pt x="570690" y="580612"/>
                      <a:pt x="557252" y="580612"/>
                    </a:cubicBezTo>
                    <a:cubicBezTo>
                      <a:pt x="543813" y="580612"/>
                      <a:pt x="533044" y="569858"/>
                      <a:pt x="533044" y="556437"/>
                    </a:cubicBezTo>
                    <a:cubicBezTo>
                      <a:pt x="533044" y="463648"/>
                      <a:pt x="482048" y="379836"/>
                      <a:pt x="399813" y="338063"/>
                    </a:cubicBezTo>
                    <a:cubicBezTo>
                      <a:pt x="387887" y="331841"/>
                      <a:pt x="383170" y="317265"/>
                      <a:pt x="389222" y="305444"/>
                    </a:cubicBezTo>
                    <a:cubicBezTo>
                      <a:pt x="392293" y="299445"/>
                      <a:pt x="397477" y="295290"/>
                      <a:pt x="403384" y="293390"/>
                    </a:cubicBezTo>
                    <a:close/>
                    <a:moveTo>
                      <a:pt x="290694" y="48348"/>
                    </a:moveTo>
                    <a:cubicBezTo>
                      <a:pt x="233195" y="48348"/>
                      <a:pt x="186376" y="95629"/>
                      <a:pt x="186376" y="153753"/>
                    </a:cubicBezTo>
                    <a:cubicBezTo>
                      <a:pt x="186376" y="211966"/>
                      <a:pt x="233195" y="259247"/>
                      <a:pt x="290694" y="259247"/>
                    </a:cubicBezTo>
                    <a:cubicBezTo>
                      <a:pt x="348283" y="259247"/>
                      <a:pt x="395012" y="211966"/>
                      <a:pt x="395012" y="153753"/>
                    </a:cubicBezTo>
                    <a:cubicBezTo>
                      <a:pt x="395012" y="95629"/>
                      <a:pt x="348283" y="48348"/>
                      <a:pt x="290694" y="48348"/>
                    </a:cubicBezTo>
                    <a:close/>
                    <a:moveTo>
                      <a:pt x="290694" y="0"/>
                    </a:moveTo>
                    <a:cubicBezTo>
                      <a:pt x="374986" y="0"/>
                      <a:pt x="443433" y="68967"/>
                      <a:pt x="443433" y="153753"/>
                    </a:cubicBezTo>
                    <a:cubicBezTo>
                      <a:pt x="443433" y="238628"/>
                      <a:pt x="374986" y="307595"/>
                      <a:pt x="290694" y="307595"/>
                    </a:cubicBezTo>
                    <a:cubicBezTo>
                      <a:pt x="206491" y="307595"/>
                      <a:pt x="137955" y="238628"/>
                      <a:pt x="137955" y="153753"/>
                    </a:cubicBezTo>
                    <a:cubicBezTo>
                      <a:pt x="137955" y="68967"/>
                      <a:pt x="206491" y="0"/>
                      <a:pt x="290694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/>
              </a:p>
            </p:txBody>
          </p:sp>
        </p:grpSp>
      </p:grpSp>
      <p:sp>
        <p:nvSpPr>
          <p:cNvPr id="5" name="标题 4"/>
          <p:cNvSpPr>
            <a:spLocks noGrp="1"/>
          </p:cNvSpPr>
          <p:nvPr>
            <p:ph type="ctrTitle" hasCustomPrompt="1"/>
          </p:nvPr>
        </p:nvSpPr>
        <p:spPr>
          <a:xfrm>
            <a:off x="1229651" y="1130300"/>
            <a:ext cx="9720000" cy="2232000"/>
          </a:xfrm>
          <a:prstGeom prst="rect">
            <a:avLst/>
          </a:prstGeom>
        </p:spPr>
        <p:txBody>
          <a:bodyPr wrap="square" anchor="b">
            <a:normAutofit/>
          </a:bodyPr>
          <a:lstStyle>
            <a:lvl1pPr algn="ctr">
              <a:lnSpc>
                <a:spcPct val="100000"/>
              </a:lnSpc>
              <a:defRPr sz="7200" b="1">
                <a:ln w="19050"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9" name="副标题 8"/>
          <p:cNvSpPr>
            <a:spLocks noGrp="1"/>
          </p:cNvSpPr>
          <p:nvPr>
            <p:ph type="subTitle" sz="quarter" idx="1" hasCustomPrompt="1"/>
          </p:nvPr>
        </p:nvSpPr>
        <p:spPr>
          <a:xfrm>
            <a:off x="1229650" y="3445908"/>
            <a:ext cx="9720000" cy="72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lang="en-US" sz="28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3" hasCustomPrompt="1"/>
          </p:nvPr>
        </p:nvSpPr>
        <p:spPr>
          <a:xfrm>
            <a:off x="3701079" y="4688414"/>
            <a:ext cx="2340000" cy="432000"/>
          </a:xfrm>
          <a:prstGeom prst="rect">
            <a:avLst/>
          </a:prstGeom>
        </p:spPr>
        <p:txBody>
          <a:bodyPr wrap="square" lIns="90000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Presenter name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4" hasCustomPrompt="1"/>
          </p:nvPr>
        </p:nvSpPr>
        <p:spPr>
          <a:xfrm>
            <a:off x="7054692" y="4688414"/>
            <a:ext cx="2340000" cy="432000"/>
          </a:xfrm>
          <a:prstGeom prst="rect">
            <a:avLst/>
          </a:prstGeom>
        </p:spPr>
        <p:txBody>
          <a:bodyPr wrap="none"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www.officeplus.cn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18" name="任意多边形: 形状 17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  <p:sp>
          <p:nvSpPr>
            <p:cNvPr id="19" name="矩形: 圆角 18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任意多边形: 形状 19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049649" y="1028700"/>
            <a:ext cx="9161013" cy="998523"/>
          </a:xfrm>
          <a:prstGeom prst="rect">
            <a:avLst/>
          </a:prstGeom>
          <a:noFill/>
        </p:spPr>
        <p:txBody>
          <a:bodyPr anchor="ctr" anchorCtr="0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Agenda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 hasCustomPrompt="1"/>
          </p:nvPr>
        </p:nvSpPr>
        <p:spPr>
          <a:xfrm>
            <a:off x="1049650" y="2278903"/>
            <a:ext cx="10080000" cy="3240000"/>
          </a:xfrm>
        </p:spPr>
        <p:txBody>
          <a:bodyPr numCol="2"/>
          <a:lstStyle>
            <a:lvl1pPr marL="342900" indent="-342900">
              <a:lnSpc>
                <a:spcPct val="100000"/>
              </a:lnSpc>
              <a:buFont typeface="+mj-lt"/>
              <a:buAutoNum type="arabicPeriod"/>
              <a:defRPr/>
            </a:lvl1pPr>
            <a:lvl2pPr marL="800100" indent="-342900">
              <a:lnSpc>
                <a:spcPct val="100000"/>
              </a:lnSpc>
              <a:buFont typeface="+mj-ea"/>
              <a:buAutoNum type="circleNumDbPlain"/>
              <a:defRPr/>
            </a:lvl2pPr>
            <a:lvl3pPr marL="1257300" indent="-342900">
              <a:lnSpc>
                <a:spcPct val="100000"/>
              </a:lnSpc>
              <a:buFont typeface="+mj-lt"/>
              <a:buAutoNum type="alphaLcParenR"/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直接连接符 6"/>
          <p:cNvCxnSpPr/>
          <p:nvPr/>
        </p:nvCxnSpPr>
        <p:spPr>
          <a:xfrm>
            <a:off x="5337278" y="2368903"/>
            <a:ext cx="0" cy="3060000"/>
          </a:xfrm>
          <a:prstGeom prst="line">
            <a:avLst/>
          </a:prstGeom>
          <a:solidFill>
            <a:srgbClr val="FFCC00"/>
          </a:solidFill>
          <a:ln w="317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任意多边形: 形状 7"/>
          <p:cNvSpPr>
            <a:spLocks noChangeAspect="1"/>
          </p:cNvSpPr>
          <p:nvPr/>
        </p:nvSpPr>
        <p:spPr bwMode="auto">
          <a:xfrm>
            <a:off x="10510427" y="1281055"/>
            <a:ext cx="619223" cy="651347"/>
          </a:xfrm>
          <a:custGeom>
            <a:avLst/>
            <a:gdLst>
              <a:gd name="T0" fmla="*/ 3353 w 5127"/>
              <a:gd name="T1" fmla="*/ 1728 h 5401"/>
              <a:gd name="T2" fmla="*/ 2183 w 5127"/>
              <a:gd name="T3" fmla="*/ 1608 h 5401"/>
              <a:gd name="T4" fmla="*/ 3353 w 5127"/>
              <a:gd name="T5" fmla="*/ 1488 h 5401"/>
              <a:gd name="T6" fmla="*/ 3103 w 5127"/>
              <a:gd name="T7" fmla="*/ 2231 h 5401"/>
              <a:gd name="T8" fmla="*/ 3103 w 5127"/>
              <a:gd name="T9" fmla="*/ 1991 h 5401"/>
              <a:gd name="T10" fmla="*/ 2432 w 5127"/>
              <a:gd name="T11" fmla="*/ 2111 h 5401"/>
              <a:gd name="T12" fmla="*/ 3103 w 5127"/>
              <a:gd name="T13" fmla="*/ 2231 h 5401"/>
              <a:gd name="T14" fmla="*/ 3353 w 5127"/>
              <a:gd name="T15" fmla="*/ 2648 h 5401"/>
              <a:gd name="T16" fmla="*/ 2183 w 5127"/>
              <a:gd name="T17" fmla="*/ 2768 h 5401"/>
              <a:gd name="T18" fmla="*/ 3353 w 5127"/>
              <a:gd name="T19" fmla="*/ 2888 h 5401"/>
              <a:gd name="T20" fmla="*/ 2552 w 5127"/>
              <a:gd name="T21" fmla="*/ 3151 h 5401"/>
              <a:gd name="T22" fmla="*/ 2552 w 5127"/>
              <a:gd name="T23" fmla="*/ 3391 h 5401"/>
              <a:gd name="T24" fmla="*/ 3223 w 5127"/>
              <a:gd name="T25" fmla="*/ 3271 h 5401"/>
              <a:gd name="T26" fmla="*/ 2552 w 5127"/>
              <a:gd name="T27" fmla="*/ 3151 h 5401"/>
              <a:gd name="T28" fmla="*/ 4448 w 5127"/>
              <a:gd name="T29" fmla="*/ 1442 h 5401"/>
              <a:gd name="T30" fmla="*/ 4688 w 5127"/>
              <a:gd name="T31" fmla="*/ 1442 h 5401"/>
              <a:gd name="T32" fmla="*/ 3988 w 5127"/>
              <a:gd name="T33" fmla="*/ 0 h 5401"/>
              <a:gd name="T34" fmla="*/ 0 w 5127"/>
              <a:gd name="T35" fmla="*/ 604 h 5401"/>
              <a:gd name="T36" fmla="*/ 120 w 5127"/>
              <a:gd name="T37" fmla="*/ 1792 h 5401"/>
              <a:gd name="T38" fmla="*/ 686 w 5127"/>
              <a:gd name="T39" fmla="*/ 1672 h 5401"/>
              <a:gd name="T40" fmla="*/ 240 w 5127"/>
              <a:gd name="T41" fmla="*/ 1552 h 5401"/>
              <a:gd name="T42" fmla="*/ 604 w 5127"/>
              <a:gd name="T43" fmla="*/ 240 h 5401"/>
              <a:gd name="T44" fmla="*/ 968 w 5127"/>
              <a:gd name="T45" fmla="*/ 4179 h 5401"/>
              <a:gd name="T46" fmla="*/ 3904 w 5127"/>
              <a:gd name="T47" fmla="*/ 4879 h 5401"/>
              <a:gd name="T48" fmla="*/ 3904 w 5127"/>
              <a:gd name="T49" fmla="*/ 4639 h 5401"/>
              <a:gd name="T50" fmla="*/ 1208 w 5127"/>
              <a:gd name="T51" fmla="*/ 4179 h 5401"/>
              <a:gd name="T52" fmla="*/ 1086 w 5127"/>
              <a:gd name="T53" fmla="*/ 240 h 5401"/>
              <a:gd name="T54" fmla="*/ 4448 w 5127"/>
              <a:gd name="T55" fmla="*/ 700 h 5401"/>
              <a:gd name="T56" fmla="*/ 4568 w 5127"/>
              <a:gd name="T57" fmla="*/ 2000 h 5401"/>
              <a:gd name="T58" fmla="*/ 4568 w 5127"/>
              <a:gd name="T59" fmla="*/ 2240 h 5401"/>
              <a:gd name="T60" fmla="*/ 4887 w 5127"/>
              <a:gd name="T61" fmla="*/ 2340 h 5401"/>
              <a:gd name="T62" fmla="*/ 5007 w 5127"/>
              <a:gd name="T63" fmla="*/ 3838 h 5401"/>
              <a:gd name="T64" fmla="*/ 5127 w 5127"/>
              <a:gd name="T65" fmla="*/ 2340 h 5401"/>
              <a:gd name="T66" fmla="*/ 4568 w 5127"/>
              <a:gd name="T67" fmla="*/ 5139 h 5401"/>
              <a:gd name="T68" fmla="*/ 4448 w 5127"/>
              <a:gd name="T69" fmla="*/ 5281 h 5401"/>
              <a:gd name="T70" fmla="*/ 4688 w 5127"/>
              <a:gd name="T71" fmla="*/ 5281 h 5401"/>
              <a:gd name="T72" fmla="*/ 4568 w 5127"/>
              <a:gd name="T73" fmla="*/ 5139 h 5401"/>
              <a:gd name="T74" fmla="*/ 4448 w 5127"/>
              <a:gd name="T75" fmla="*/ 2559 h 5401"/>
              <a:gd name="T76" fmla="*/ 4568 w 5127"/>
              <a:gd name="T77" fmla="*/ 4974 h 5401"/>
              <a:gd name="T78" fmla="*/ 4688 w 5127"/>
              <a:gd name="T79" fmla="*/ 2559 h 5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5127" h="5401">
                <a:moveTo>
                  <a:pt x="3473" y="1608"/>
                </a:moveTo>
                <a:cubicBezTo>
                  <a:pt x="3473" y="1674"/>
                  <a:pt x="3419" y="1728"/>
                  <a:pt x="3353" y="1728"/>
                </a:cubicBezTo>
                <a:lnTo>
                  <a:pt x="2303" y="1728"/>
                </a:lnTo>
                <a:cubicBezTo>
                  <a:pt x="2236" y="1728"/>
                  <a:pt x="2183" y="1674"/>
                  <a:pt x="2183" y="1608"/>
                </a:cubicBezTo>
                <a:cubicBezTo>
                  <a:pt x="2183" y="1542"/>
                  <a:pt x="2236" y="1488"/>
                  <a:pt x="2303" y="1488"/>
                </a:cubicBezTo>
                <a:lnTo>
                  <a:pt x="3353" y="1488"/>
                </a:lnTo>
                <a:cubicBezTo>
                  <a:pt x="3419" y="1488"/>
                  <a:pt x="3473" y="1542"/>
                  <a:pt x="3473" y="1608"/>
                </a:cubicBezTo>
                <a:close/>
                <a:moveTo>
                  <a:pt x="3103" y="2231"/>
                </a:moveTo>
                <a:cubicBezTo>
                  <a:pt x="3170" y="2231"/>
                  <a:pt x="3223" y="2178"/>
                  <a:pt x="3223" y="2111"/>
                </a:cubicBezTo>
                <a:cubicBezTo>
                  <a:pt x="3223" y="2045"/>
                  <a:pt x="3170" y="1991"/>
                  <a:pt x="3103" y="1991"/>
                </a:cubicBezTo>
                <a:lnTo>
                  <a:pt x="2552" y="1991"/>
                </a:lnTo>
                <a:cubicBezTo>
                  <a:pt x="2486" y="1991"/>
                  <a:pt x="2432" y="2045"/>
                  <a:pt x="2432" y="2111"/>
                </a:cubicBezTo>
                <a:cubicBezTo>
                  <a:pt x="2432" y="2178"/>
                  <a:pt x="2486" y="2231"/>
                  <a:pt x="2552" y="2231"/>
                </a:cubicBezTo>
                <a:lnTo>
                  <a:pt x="3103" y="2231"/>
                </a:lnTo>
                <a:close/>
                <a:moveTo>
                  <a:pt x="3473" y="2768"/>
                </a:moveTo>
                <a:cubicBezTo>
                  <a:pt x="3473" y="2701"/>
                  <a:pt x="3419" y="2648"/>
                  <a:pt x="3353" y="2648"/>
                </a:cubicBezTo>
                <a:lnTo>
                  <a:pt x="2303" y="2648"/>
                </a:lnTo>
                <a:cubicBezTo>
                  <a:pt x="2236" y="2648"/>
                  <a:pt x="2183" y="2701"/>
                  <a:pt x="2183" y="2768"/>
                </a:cubicBezTo>
                <a:cubicBezTo>
                  <a:pt x="2183" y="2834"/>
                  <a:pt x="2236" y="2888"/>
                  <a:pt x="2303" y="2888"/>
                </a:cubicBezTo>
                <a:lnTo>
                  <a:pt x="3353" y="2888"/>
                </a:lnTo>
                <a:cubicBezTo>
                  <a:pt x="3419" y="2888"/>
                  <a:pt x="3473" y="2834"/>
                  <a:pt x="3473" y="2768"/>
                </a:cubicBezTo>
                <a:close/>
                <a:moveTo>
                  <a:pt x="2552" y="3151"/>
                </a:moveTo>
                <a:cubicBezTo>
                  <a:pt x="2486" y="3151"/>
                  <a:pt x="2432" y="3205"/>
                  <a:pt x="2432" y="3271"/>
                </a:cubicBezTo>
                <a:cubicBezTo>
                  <a:pt x="2432" y="3338"/>
                  <a:pt x="2486" y="3391"/>
                  <a:pt x="2552" y="3391"/>
                </a:cubicBezTo>
                <a:lnTo>
                  <a:pt x="3103" y="3391"/>
                </a:lnTo>
                <a:cubicBezTo>
                  <a:pt x="3170" y="3391"/>
                  <a:pt x="3223" y="3338"/>
                  <a:pt x="3223" y="3271"/>
                </a:cubicBezTo>
                <a:cubicBezTo>
                  <a:pt x="3223" y="3205"/>
                  <a:pt x="3170" y="3151"/>
                  <a:pt x="3103" y="3151"/>
                </a:cubicBezTo>
                <a:lnTo>
                  <a:pt x="2552" y="3151"/>
                </a:lnTo>
                <a:close/>
                <a:moveTo>
                  <a:pt x="4448" y="700"/>
                </a:moveTo>
                <a:lnTo>
                  <a:pt x="4448" y="1442"/>
                </a:lnTo>
                <a:cubicBezTo>
                  <a:pt x="4448" y="1509"/>
                  <a:pt x="4501" y="1562"/>
                  <a:pt x="4568" y="1562"/>
                </a:cubicBezTo>
                <a:cubicBezTo>
                  <a:pt x="4634" y="1562"/>
                  <a:pt x="4688" y="1509"/>
                  <a:pt x="4688" y="1442"/>
                </a:cubicBezTo>
                <a:lnTo>
                  <a:pt x="4688" y="700"/>
                </a:lnTo>
                <a:cubicBezTo>
                  <a:pt x="4688" y="314"/>
                  <a:pt x="4374" y="0"/>
                  <a:pt x="3988" y="0"/>
                </a:cubicBezTo>
                <a:lnTo>
                  <a:pt x="604" y="0"/>
                </a:lnTo>
                <a:cubicBezTo>
                  <a:pt x="271" y="0"/>
                  <a:pt x="0" y="271"/>
                  <a:pt x="0" y="604"/>
                </a:cubicBezTo>
                <a:lnTo>
                  <a:pt x="0" y="1672"/>
                </a:lnTo>
                <a:cubicBezTo>
                  <a:pt x="0" y="1738"/>
                  <a:pt x="53" y="1792"/>
                  <a:pt x="120" y="1792"/>
                </a:cubicBezTo>
                <a:lnTo>
                  <a:pt x="566" y="1792"/>
                </a:lnTo>
                <a:cubicBezTo>
                  <a:pt x="632" y="1792"/>
                  <a:pt x="686" y="1738"/>
                  <a:pt x="686" y="1672"/>
                </a:cubicBezTo>
                <a:cubicBezTo>
                  <a:pt x="686" y="1606"/>
                  <a:pt x="632" y="1552"/>
                  <a:pt x="566" y="1552"/>
                </a:cubicBezTo>
                <a:lnTo>
                  <a:pt x="240" y="1552"/>
                </a:lnTo>
                <a:lnTo>
                  <a:pt x="240" y="604"/>
                </a:lnTo>
                <a:cubicBezTo>
                  <a:pt x="240" y="403"/>
                  <a:pt x="403" y="240"/>
                  <a:pt x="604" y="240"/>
                </a:cubicBezTo>
                <a:cubicBezTo>
                  <a:pt x="805" y="240"/>
                  <a:pt x="968" y="403"/>
                  <a:pt x="968" y="604"/>
                </a:cubicBezTo>
                <a:lnTo>
                  <a:pt x="968" y="4179"/>
                </a:lnTo>
                <a:cubicBezTo>
                  <a:pt x="968" y="4565"/>
                  <a:pt x="1282" y="4879"/>
                  <a:pt x="1668" y="4879"/>
                </a:cubicBezTo>
                <a:lnTo>
                  <a:pt x="3904" y="4879"/>
                </a:lnTo>
                <a:cubicBezTo>
                  <a:pt x="3970" y="4879"/>
                  <a:pt x="4024" y="4825"/>
                  <a:pt x="4024" y="4759"/>
                </a:cubicBezTo>
                <a:cubicBezTo>
                  <a:pt x="4024" y="4693"/>
                  <a:pt x="3970" y="4639"/>
                  <a:pt x="3904" y="4639"/>
                </a:cubicBezTo>
                <a:lnTo>
                  <a:pt x="1668" y="4639"/>
                </a:lnTo>
                <a:cubicBezTo>
                  <a:pt x="1415" y="4639"/>
                  <a:pt x="1208" y="4433"/>
                  <a:pt x="1208" y="4179"/>
                </a:cubicBezTo>
                <a:lnTo>
                  <a:pt x="1208" y="604"/>
                </a:lnTo>
                <a:cubicBezTo>
                  <a:pt x="1208" y="468"/>
                  <a:pt x="1163" y="341"/>
                  <a:pt x="1086" y="240"/>
                </a:cubicBezTo>
                <a:lnTo>
                  <a:pt x="3988" y="240"/>
                </a:lnTo>
                <a:cubicBezTo>
                  <a:pt x="4241" y="240"/>
                  <a:pt x="4448" y="446"/>
                  <a:pt x="4448" y="700"/>
                </a:cubicBezTo>
                <a:close/>
                <a:moveTo>
                  <a:pt x="4787" y="2000"/>
                </a:moveTo>
                <a:lnTo>
                  <a:pt x="4568" y="2000"/>
                </a:lnTo>
                <a:cubicBezTo>
                  <a:pt x="4501" y="2000"/>
                  <a:pt x="4448" y="2054"/>
                  <a:pt x="4448" y="2120"/>
                </a:cubicBezTo>
                <a:cubicBezTo>
                  <a:pt x="4448" y="2187"/>
                  <a:pt x="4501" y="2240"/>
                  <a:pt x="4568" y="2240"/>
                </a:cubicBezTo>
                <a:lnTo>
                  <a:pt x="4787" y="2240"/>
                </a:lnTo>
                <a:cubicBezTo>
                  <a:pt x="4842" y="2240"/>
                  <a:pt x="4887" y="2285"/>
                  <a:pt x="4887" y="2340"/>
                </a:cubicBezTo>
                <a:lnTo>
                  <a:pt x="4887" y="3718"/>
                </a:lnTo>
                <a:cubicBezTo>
                  <a:pt x="4887" y="3785"/>
                  <a:pt x="4941" y="3838"/>
                  <a:pt x="5007" y="3838"/>
                </a:cubicBezTo>
                <a:cubicBezTo>
                  <a:pt x="5073" y="3838"/>
                  <a:pt x="5127" y="3785"/>
                  <a:pt x="5127" y="3718"/>
                </a:cubicBezTo>
                <a:lnTo>
                  <a:pt x="5127" y="2340"/>
                </a:lnTo>
                <a:cubicBezTo>
                  <a:pt x="5127" y="2153"/>
                  <a:pt x="4975" y="2000"/>
                  <a:pt x="4787" y="2000"/>
                </a:cubicBezTo>
                <a:close/>
                <a:moveTo>
                  <a:pt x="4568" y="5139"/>
                </a:moveTo>
                <a:cubicBezTo>
                  <a:pt x="4501" y="5139"/>
                  <a:pt x="4448" y="5193"/>
                  <a:pt x="4448" y="5259"/>
                </a:cubicBezTo>
                <a:lnTo>
                  <a:pt x="4448" y="5281"/>
                </a:lnTo>
                <a:cubicBezTo>
                  <a:pt x="4448" y="5347"/>
                  <a:pt x="4501" y="5401"/>
                  <a:pt x="4568" y="5401"/>
                </a:cubicBezTo>
                <a:cubicBezTo>
                  <a:pt x="4634" y="5401"/>
                  <a:pt x="4688" y="5347"/>
                  <a:pt x="4688" y="5281"/>
                </a:cubicBezTo>
                <a:lnTo>
                  <a:pt x="4688" y="5259"/>
                </a:lnTo>
                <a:cubicBezTo>
                  <a:pt x="4688" y="5193"/>
                  <a:pt x="4634" y="5139"/>
                  <a:pt x="4568" y="5139"/>
                </a:cubicBezTo>
                <a:close/>
                <a:moveTo>
                  <a:pt x="4568" y="2439"/>
                </a:moveTo>
                <a:cubicBezTo>
                  <a:pt x="4501" y="2439"/>
                  <a:pt x="4448" y="2492"/>
                  <a:pt x="4448" y="2559"/>
                </a:cubicBezTo>
                <a:lnTo>
                  <a:pt x="4448" y="4854"/>
                </a:lnTo>
                <a:cubicBezTo>
                  <a:pt x="4448" y="4920"/>
                  <a:pt x="4501" y="4974"/>
                  <a:pt x="4568" y="4974"/>
                </a:cubicBezTo>
                <a:cubicBezTo>
                  <a:pt x="4634" y="4974"/>
                  <a:pt x="4688" y="4920"/>
                  <a:pt x="4688" y="4854"/>
                </a:cubicBezTo>
                <a:lnTo>
                  <a:pt x="4688" y="2559"/>
                </a:lnTo>
                <a:cubicBezTo>
                  <a:pt x="4688" y="2492"/>
                  <a:pt x="4634" y="2439"/>
                  <a:pt x="4568" y="2439"/>
                </a:cubicBezTo>
                <a:close/>
              </a:path>
            </a:pathLst>
          </a:custGeom>
          <a:solidFill>
            <a:schemeClr val="accent1">
              <a:alpha val="50000"/>
            </a:schemeClr>
          </a:solidFill>
          <a:ln>
            <a:noFill/>
          </a:ln>
        </p:spPr>
        <p:txBody>
          <a:bodyPr/>
          <a:lstStyle/>
          <a:p>
            <a:endParaRPr lang="zh-CN" altLang="en-US">
              <a:cs typeface="+mn-ea"/>
              <a:sym typeface="+mn-l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1_Section Header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组合 19"/>
          <p:cNvGrpSpPr/>
          <p:nvPr/>
        </p:nvGrpSpPr>
        <p:grpSpPr>
          <a:xfrm flipH="1"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任意多边形: 形状 20"/>
            <p:cNvSpPr>
              <a:spLocks noChangeAspect="1"/>
            </p:cNvSpPr>
            <p:nvPr/>
          </p:nvSpPr>
          <p:spPr>
            <a:xfrm flipH="1" flipV="1">
              <a:off x="-1" y="-1"/>
              <a:ext cx="4551827" cy="1080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 dirty="0"/>
            </a:p>
          </p:txBody>
        </p:sp>
        <p:sp>
          <p:nvSpPr>
            <p:cNvPr id="22" name="矩形: 圆角 21"/>
            <p:cNvSpPr/>
            <p:nvPr/>
          </p:nvSpPr>
          <p:spPr>
            <a:xfrm>
              <a:off x="660400" y="693000"/>
              <a:ext cx="10872000" cy="5472000"/>
            </a:xfrm>
            <a:prstGeom prst="roundRect">
              <a:avLst>
                <a:gd name="adj" fmla="val 2916"/>
              </a:avLst>
            </a:prstGeom>
            <a:solidFill>
              <a:schemeClr val="bg1"/>
            </a:solidFill>
            <a:ln>
              <a:noFill/>
            </a:ln>
            <a:effectLst>
              <a:outerShdw blurRad="254000" sx="101000" sy="101000" algn="ctr" rotWithShape="0">
                <a:schemeClr val="tx1">
                  <a:lumMod val="75000"/>
                  <a:lumOff val="25000"/>
                  <a:alpha val="20000"/>
                </a:scheme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任意多边形: 形状 22"/>
            <p:cNvSpPr>
              <a:spLocks noChangeAspect="1"/>
            </p:cNvSpPr>
            <p:nvPr/>
          </p:nvSpPr>
          <p:spPr>
            <a:xfrm>
              <a:off x="7943629" y="5850000"/>
              <a:ext cx="4248371" cy="1008000"/>
            </a:xfrm>
            <a:custGeom>
              <a:avLst/>
              <a:gdLst>
                <a:gd name="connsiteX0" fmla="*/ 1126933 w 3482177"/>
                <a:gd name="connsiteY0" fmla="*/ 0 h 826207"/>
                <a:gd name="connsiteX1" fmla="*/ 3482177 w 3482177"/>
                <a:gd name="connsiteY1" fmla="*/ 0 h 826207"/>
                <a:gd name="connsiteX2" fmla="*/ 3482177 w 3482177"/>
                <a:gd name="connsiteY2" fmla="*/ 826207 h 826207"/>
                <a:gd name="connsiteX3" fmla="*/ 0 w 3482177"/>
                <a:gd name="connsiteY3" fmla="*/ 826207 h 826207"/>
                <a:gd name="connsiteX4" fmla="*/ 73380 w 3482177"/>
                <a:gd name="connsiteY4" fmla="*/ 800570 h 826207"/>
                <a:gd name="connsiteX5" fmla="*/ 309246 w 3482177"/>
                <a:gd name="connsiteY5" fmla="*/ 613266 h 826207"/>
                <a:gd name="connsiteX6" fmla="*/ 597519 w 3482177"/>
                <a:gd name="connsiteY6" fmla="*/ 254038 h 826207"/>
                <a:gd name="connsiteX7" fmla="*/ 1126933 w 3482177"/>
                <a:gd name="connsiteY7" fmla="*/ 0 h 826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82177" h="826207">
                  <a:moveTo>
                    <a:pt x="1126933" y="0"/>
                  </a:moveTo>
                  <a:lnTo>
                    <a:pt x="3482177" y="0"/>
                  </a:lnTo>
                  <a:lnTo>
                    <a:pt x="3482177" y="826207"/>
                  </a:lnTo>
                  <a:lnTo>
                    <a:pt x="0" y="826207"/>
                  </a:lnTo>
                  <a:lnTo>
                    <a:pt x="73380" y="800570"/>
                  </a:lnTo>
                  <a:cubicBezTo>
                    <a:pt x="163870" y="757154"/>
                    <a:pt x="244745" y="693644"/>
                    <a:pt x="309246" y="613266"/>
                  </a:cubicBezTo>
                  <a:lnTo>
                    <a:pt x="597519" y="254038"/>
                  </a:lnTo>
                  <a:cubicBezTo>
                    <a:pt x="726524" y="93280"/>
                    <a:pt x="921022" y="0"/>
                    <a:pt x="1126933" y="0"/>
                  </a:cubicBezTo>
                  <a:close/>
                </a:path>
              </a:pathLst>
            </a:custGeom>
            <a:solidFill>
              <a:srgbClr val="005CB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zh-CN" altLang="en-US"/>
            </a:p>
          </p:txBody>
        </p:sp>
      </p:grp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1589650" y="1628620"/>
            <a:ext cx="9000000" cy="21600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defRPr sz="5400" b="1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25" name="文本占位符 24"/>
          <p:cNvSpPr>
            <a:spLocks noGrp="1"/>
          </p:cNvSpPr>
          <p:nvPr>
            <p:ph type="body" sz="quarter" idx="1" hasCustomPrompt="1"/>
          </p:nvPr>
        </p:nvSpPr>
        <p:spPr>
          <a:xfrm>
            <a:off x="1589650" y="3904456"/>
            <a:ext cx="9000000" cy="1104991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lnSpc>
                <a:spcPct val="120000"/>
              </a:lnSpc>
              <a:buFont typeface="+mj-lt"/>
              <a:buNone/>
              <a:defRPr sz="2000" b="0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7A813-B2FD-42E1-9222-83B574E99074}" type="datetime1">
              <a:rPr lang="zh-CN" altLang="en-US" smtClean="0"/>
              <a:t>2026/6/10</a:t>
            </a:fld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CN"/>
              <a:t>OfficePLUS</a:t>
            </a:r>
            <a:endParaRPr lang="zh-CN" altLang="en-US"/>
          </a:p>
        </p:txBody>
      </p:sp>
      <p:sp>
        <p:nvSpPr>
          <p:cNvPr id="8" name="灯片编号占位符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5B630-C7FF-41C0-9923-C5E5E29EED81}" type="slidenum">
              <a:rPr lang="en-US" altLang="zh-CN" smtClean="0"/>
              <a:t>‹#›</a:t>
            </a:fld>
            <a:endParaRPr lang="en-US" altLang="zh-CN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BB1146-E542-4D4E-B8E9-6919A11DDD4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8"/>
            <a:ext cx="10515600" cy="603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32764"/>
            <a:ext cx="10515600" cy="50441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zh-CN" altLang="en-US" sz="2800" dirty="0"/>
              <a:t>出版</a:t>
            </a:r>
            <a:endParaRPr lang="en-US" altLang="zh-CN" sz="2800" dirty="0"/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itchFamily="34" charset="-122"/>
              </a:rPr>
              <a:t>XX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Clr>
                <a:srgbClr val="005AD2"/>
              </a:buClr>
              <a:buSzPct val="80000"/>
              <a:buFont typeface="Wingdings" panose="05000000000000000000" pitchFamily="2" charset="2"/>
              <a:buChar char="q"/>
            </a:pPr>
            <a:r>
              <a:rPr lang="en-US" altLang="zh-CN" sz="2800" b="1" dirty="0">
                <a:solidFill>
                  <a:srgbClr val="262626"/>
                </a:solidFill>
                <a:sym typeface="微软雅黑" pitchFamily="34" charset="-122"/>
              </a:rPr>
              <a:t>YY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zh-CN" altLang="en-US"/>
              <a:t>张昱：项目结题验收汇报概述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71A84-A18C-41AE-AACC-0B3972D6D19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971550" indent="-51435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灯片编号占位符 4"/>
          <p:cNvSpPr>
            <a:spLocks noGrp="1"/>
          </p:cNvSpPr>
          <p:nvPr>
            <p:ph type="sldNum" sz="quarter" idx="4294967295"/>
          </p:nvPr>
        </p:nvSpPr>
        <p:spPr>
          <a:xfrm>
            <a:off x="9448800" y="6356350"/>
            <a:ext cx="2743200" cy="365125"/>
          </a:xfrm>
        </p:spPr>
        <p:txBody>
          <a:bodyPr/>
          <a:lstStyle/>
          <a:p>
            <a:fld id="{CC471A84-A18C-41AE-AACC-0B3972D6D193}" type="slidenum">
              <a:rPr lang="zh-CN" altLang="en-US" smtClean="0"/>
              <a:t>1</a:t>
            </a:fld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09" y="515462"/>
            <a:ext cx="3506728" cy="587376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1860884" y="2269567"/>
            <a:ext cx="8470232" cy="1099562"/>
            <a:chOff x="995045" y="1856477"/>
            <a:chExt cx="7153910" cy="964245"/>
          </a:xfrm>
        </p:grpSpPr>
        <p:sp>
          <p:nvSpPr>
            <p:cNvPr id="4" name="矩形: 圆角 4"/>
            <p:cNvSpPr/>
            <p:nvPr/>
          </p:nvSpPr>
          <p:spPr>
            <a:xfrm>
              <a:off x="995045" y="2184933"/>
              <a:ext cx="7153910" cy="307339"/>
            </a:xfrm>
            <a:prstGeom prst="roundRect">
              <a:avLst>
                <a:gd name="adj" fmla="val 0"/>
              </a:avLst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CC"/>
                </a:buClr>
                <a:buSzTx/>
                <a:buFontTx/>
                <a:buNone/>
                <a:defRPr/>
              </a:pPr>
              <a:endParaRPr lang="en-US" altLang="zh-CN" sz="2000" b="1" kern="0" spc="600" dirty="0">
                <a:ln>
                  <a:prstDash val="solid"/>
                </a:ln>
                <a:solidFill>
                  <a:schemeClr val="tx1"/>
                </a:solidFill>
                <a:uFillTx/>
                <a:cs typeface="+mn-ea"/>
                <a:sym typeface="+mn-lt"/>
              </a:endParaRPr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995045" y="1856477"/>
              <a:ext cx="7153910" cy="964245"/>
              <a:chOff x="631309" y="1723634"/>
              <a:chExt cx="7153910" cy="964245"/>
            </a:xfrm>
          </p:grpSpPr>
          <p:cxnSp>
            <p:nvCxnSpPr>
              <p:cNvPr id="7" name="直接连接符 6"/>
              <p:cNvCxnSpPr/>
              <p:nvPr/>
            </p:nvCxnSpPr>
            <p:spPr>
              <a:xfrm>
                <a:off x="631309" y="1723634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8" name="直接连接符 7"/>
              <p:cNvCxnSpPr/>
              <p:nvPr/>
            </p:nvCxnSpPr>
            <p:spPr>
              <a:xfrm>
                <a:off x="631309" y="2687879"/>
                <a:ext cx="7153910" cy="0"/>
              </a:xfrm>
              <a:prstGeom prst="line">
                <a:avLst/>
              </a:prstGeom>
              <a:gradFill>
                <a:gsLst>
                  <a:gs pos="88000">
                    <a:srgbClr val="FFFFFF">
                      <a:alpha val="0"/>
                    </a:srgbClr>
                  </a:gs>
                  <a:gs pos="69000">
                    <a:schemeClr val="bg1"/>
                  </a:gs>
                </a:gsLst>
                <a:lin ang="1800000" scaled="0"/>
              </a:gradFill>
              <a:ln w="25400">
                <a:gradFill flip="none" rotWithShape="1">
                  <a:gsLst>
                    <a:gs pos="100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/>
                    </a:gs>
                  </a:gsLst>
                  <a:lin ang="1800000" scaled="0"/>
                  <a:tileRect/>
                </a:gra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grpSp>
        <p:nvGrpSpPr>
          <p:cNvPr id="9" name="组合 8"/>
          <p:cNvGrpSpPr/>
          <p:nvPr/>
        </p:nvGrpSpPr>
        <p:grpSpPr>
          <a:xfrm>
            <a:off x="4466856" y="3680682"/>
            <a:ext cx="2953487" cy="617743"/>
            <a:chOff x="1091964" y="3852036"/>
            <a:chExt cx="2521322" cy="380486"/>
          </a:xfrm>
        </p:grpSpPr>
        <p:sp>
          <p:nvSpPr>
            <p:cNvPr id="10" name="矩形: 圆角 14"/>
            <p:cNvSpPr/>
            <p:nvPr/>
          </p:nvSpPr>
          <p:spPr>
            <a:xfrm>
              <a:off x="1404205" y="3852036"/>
              <a:ext cx="2209080" cy="380486"/>
            </a:xfrm>
            <a:prstGeom prst="roundRect">
              <a:avLst>
                <a:gd name="adj" fmla="val 18829"/>
              </a:avLst>
            </a:prstGeom>
            <a:solidFill>
              <a:schemeClr val="bg1"/>
            </a:solidFill>
            <a:ln w="31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381000" dist="63500" dir="5400000" algn="t" rotWithShape="0">
                <a:schemeClr val="tx1">
                  <a:alpha val="5000"/>
                </a:schemeClr>
              </a:outerShdw>
            </a:effectLst>
          </p:spPr>
          <p:txBody>
            <a:bodyPr rot="0" spcFirstLastPara="0" vertOverflow="overflow" horzOverflow="overflow" vert="horz" wrap="square" lIns="972000" tIns="0" rIns="0" bIns="0" numCol="1" spcCol="0" rtlCol="0" fromWordArt="0" anchor="ctr" anchorCtr="0" forceAA="0" compatLnSpc="1">
              <a:noAutofit/>
            </a:bodyPr>
            <a:lstStyle/>
            <a:p>
              <a:pPr algn="ctr">
                <a:spcBef>
                  <a:spcPts val="0"/>
                </a:spcBef>
                <a:buClr>
                  <a:srgbClr val="FFCC00"/>
                </a:buClr>
                <a:buSzPct val="80000"/>
              </a:pPr>
              <a:r>
                <a:rPr lang="zh-CN" altLang="en-US" sz="2400" b="1">
                  <a:cs typeface="+mn-ea"/>
                  <a:sym typeface="+mn-lt"/>
                </a:rPr>
                <a:t>季扬</a:t>
              </a:r>
              <a:endParaRPr lang="zh-CN" altLang="en-US" sz="2400" b="1" dirty="0">
                <a:cs typeface="+mn-ea"/>
                <a:sym typeface="+mn-lt"/>
              </a:endParaRPr>
            </a:p>
          </p:txBody>
        </p:sp>
        <p:sp>
          <p:nvSpPr>
            <p:cNvPr id="11" name="矩形: 圆角 13"/>
            <p:cNvSpPr/>
            <p:nvPr/>
          </p:nvSpPr>
          <p:spPr>
            <a:xfrm>
              <a:off x="1091964" y="3852036"/>
              <a:ext cx="1171175" cy="380486"/>
            </a:xfrm>
            <a:prstGeom prst="roundRect">
              <a:avLst>
                <a:gd name="adj" fmla="val 24497"/>
              </a:avLst>
            </a:prstGeom>
            <a:gradFill flip="none" rotWithShape="1">
              <a:gsLst>
                <a:gs pos="41000">
                  <a:schemeClr val="tx2"/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ln w="38100">
              <a:noFill/>
            </a:ln>
            <a:effectLst>
              <a:outerShdw blurRad="254000" dist="190500" dir="5400000" sx="80000" sy="80000" algn="t" rotWithShape="0">
                <a:schemeClr val="tx2">
                  <a:alpha val="10000"/>
                </a:scheme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noAutofit/>
            </a:bodyPr>
            <a:lstStyle/>
            <a:p>
              <a:pPr algn="ctr"/>
              <a:r>
                <a:rPr lang="zh-CN" altLang="en-US" sz="2400" kern="0" dirty="0">
                  <a:solidFill>
                    <a:schemeClr val="bg1"/>
                  </a:solidFill>
                  <a:cs typeface="+mn-ea"/>
                  <a:sym typeface="+mn-lt"/>
                </a:rPr>
                <a:t>报告人</a:t>
              </a:r>
              <a:endParaRPr 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cxnSp>
        <p:nvCxnSpPr>
          <p:cNvPr id="15" name="直接连接符 14"/>
          <p:cNvCxnSpPr/>
          <p:nvPr/>
        </p:nvCxnSpPr>
        <p:spPr bwMode="auto">
          <a:xfrm flipV="1">
            <a:off x="1860883" y="5152873"/>
            <a:ext cx="8380800" cy="36748"/>
          </a:xfrm>
          <a:prstGeom prst="line">
            <a:avLst/>
          </a:prstGeom>
          <a:noFill/>
          <a:ln w="9525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6" name="文本框 15"/>
          <p:cNvSpPr txBox="1"/>
          <p:nvPr/>
        </p:nvSpPr>
        <p:spPr>
          <a:xfrm flipH="1">
            <a:off x="4466855" y="5312547"/>
            <a:ext cx="2953485" cy="276860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 defTabSz="914400" eaLnBrk="1" fontAlgn="auto" hangingPunct="1">
              <a:spcBef>
                <a:spcPts val="0"/>
              </a:spcBef>
              <a:spcAft>
                <a:spcPts val="600"/>
              </a:spcAft>
            </a:pPr>
            <a:r>
              <a:rPr lang="en-US" altLang="zh-CN" dirty="0">
                <a:cs typeface="+mn-ea"/>
                <a:sym typeface="+mn-lt"/>
              </a:rPr>
              <a:t>2026</a:t>
            </a:r>
            <a:r>
              <a:rPr lang="zh-CN" altLang="en-US" dirty="0">
                <a:cs typeface="+mn-ea"/>
                <a:sym typeface="+mn-lt"/>
              </a:rPr>
              <a:t>年</a:t>
            </a:r>
            <a:r>
              <a:rPr lang="en-US" altLang="zh-CN" dirty="0">
                <a:cs typeface="+mn-ea"/>
                <a:sym typeface="+mn-lt"/>
              </a:rPr>
              <a:t>6</a:t>
            </a:r>
            <a:r>
              <a:rPr lang="zh-CN" altLang="en-US" dirty="0">
                <a:cs typeface="+mn-ea"/>
                <a:sym typeface="+mn-lt"/>
              </a:rPr>
              <a:t>月</a:t>
            </a:r>
            <a:r>
              <a:rPr lang="en-US" altLang="zh-CN" dirty="0">
                <a:cs typeface="+mn-ea"/>
                <a:sym typeface="+mn-lt"/>
              </a:rPr>
              <a:t>10</a:t>
            </a:r>
            <a:r>
              <a:rPr lang="zh-CN" altLang="en-US" dirty="0">
                <a:cs typeface="+mn-ea"/>
                <a:sym typeface="+mn-lt"/>
              </a:rPr>
              <a:t>日</a:t>
            </a:r>
          </a:p>
        </p:txBody>
      </p:sp>
      <p:sp>
        <p:nvSpPr>
          <p:cNvPr id="19" name="网络方向"/>
          <p:cNvSpPr txBox="1">
            <a:spLocks noChangeArrowheads="1"/>
          </p:cNvSpPr>
          <p:nvPr/>
        </p:nvSpPr>
        <p:spPr bwMode="auto">
          <a:xfrm>
            <a:off x="493393" y="401412"/>
            <a:ext cx="3239999" cy="3385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>
            <a:spAutoFit/>
          </a:bodyPr>
          <a:lstStyle>
            <a:lvl1pPr marL="342900" indent="-3429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ahoma" panose="020B0604030504040204" pitchFamily="34" charset="0"/>
                <a:ea typeface="宋体" pitchFamily="2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1000"/>
              </a:spcBef>
              <a:spcAft>
                <a:spcPct val="0"/>
              </a:spcAft>
              <a:buClr>
                <a:srgbClr val="0000FF"/>
              </a:buClr>
              <a:buSzPct val="110000"/>
              <a:buFont typeface="Wingdings" panose="05000000000000000000" pitchFamily="2" charset="2"/>
              <a:buNone/>
              <a:defRPr/>
            </a:pPr>
            <a:r>
              <a:rPr lang="en-US" altLang="zh-CN" sz="2200" dirty="0">
                <a:latin typeface="Arial" panose="020B0604020202090204" pitchFamily="34" charset="0"/>
                <a:cs typeface="Arial" panose="020B0604020202090204" pitchFamily="34" charset="0"/>
                <a:sym typeface="+mn-ea"/>
              </a:rPr>
              <a:t>ASPLOS '24</a:t>
            </a:r>
            <a:endParaRPr lang="en-US" altLang="zh-CN" sz="2800" kern="2400" dirty="0">
              <a:latin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360295" y="2428875"/>
            <a:ext cx="73393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>
                <a:latin typeface="Arial" panose="020B0604020202090204" pitchFamily="34" charset="0"/>
                <a:cs typeface="Arial" panose="020B0604020202090204" pitchFamily="34" charset="0"/>
              </a:rPr>
              <a:t>TCCL: Discovering Better Communication Paths  for PCIe GPU Clusters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6063F-6DC4-82F7-1B38-DFF0EA200E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E1D07D4D-F718-1EE5-0EA3-2D37A9467C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zh-CN" dirty="0"/>
              <a:t>Profiler</a:t>
            </a:r>
            <a:endParaRPr lang="zh-CN" altLang="en-US" dirty="0"/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2F59ED96-DF2C-5B07-1BDC-E809D3DD4C0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4834759"/>
          </a:xfrm>
        </p:spPr>
        <p:txBody>
          <a:bodyPr>
            <a:normAutofit/>
          </a:bodyPr>
          <a:lstStyle/>
          <a:p>
            <a:r>
              <a:rPr lang="zh-CN" altLang="en-US" sz="2000" dirty="0"/>
              <a:t>现有评测方法</a:t>
            </a:r>
            <a:endParaRPr lang="en-US" altLang="zh-CN" sz="2000" dirty="0"/>
          </a:p>
          <a:p>
            <a:pPr lvl="1"/>
            <a:r>
              <a:rPr lang="zh-CN" altLang="en-US" sz="1600" dirty="0"/>
              <a:t>无法保证多个传输同时开始，导致传输间重叠不一致，从而产生不准确的测量结果</a:t>
            </a:r>
            <a:endParaRPr lang="en-US" altLang="zh-CN" sz="1600" dirty="0"/>
          </a:p>
          <a:p>
            <a:r>
              <a:rPr lang="en-US" altLang="zh-CN" sz="2000" dirty="0"/>
              <a:t>TCCL</a:t>
            </a:r>
          </a:p>
          <a:p>
            <a:pPr lvl="1"/>
            <a:r>
              <a:rPr lang="zh-CN" altLang="en-US" sz="1600" dirty="0"/>
              <a:t>确保所有传输同时开始，尽可能重叠，性能更准确</a:t>
            </a:r>
            <a:endParaRPr lang="zh-CN" altLang="zh-CN" sz="16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3F7DC4-3430-5B65-BF8D-8D6BA4FFCE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2371" y="2824583"/>
            <a:ext cx="8050927" cy="3265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497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FC773-65EF-ECEB-483D-F3B4CD5EB8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93BB011-605B-5B69-262B-5E7BE5DA50A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zh-CN" dirty="0"/>
              <a:t>Pathfinder</a:t>
            </a:r>
            <a:r>
              <a:rPr lang="zh-CN" altLang="en-US" dirty="0"/>
              <a:t>：找到性能最优的通信路径</a:t>
            </a:r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8B81A707-6DC2-1178-74C9-701D26E1422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5034456" cy="4834759"/>
          </a:xfrm>
        </p:spPr>
        <p:txBody>
          <a:bodyPr>
            <a:normAutofit/>
          </a:bodyPr>
          <a:lstStyle/>
          <a:p>
            <a:r>
              <a:rPr lang="zh-CN" altLang="en-US" sz="2000" dirty="0"/>
              <a:t>输入：</a:t>
            </a:r>
            <a:r>
              <a:rPr lang="zh-CN" altLang="zh-CN" sz="2000" dirty="0"/>
              <a:t>Bandwidth Database</a:t>
            </a:r>
            <a:endParaRPr lang="en-US" altLang="zh-CN" sz="2000" dirty="0"/>
          </a:p>
          <a:p>
            <a:r>
              <a:rPr lang="zh-CN" altLang="en-US" sz="2000" dirty="0"/>
              <a:t>输出：最优的通信路径</a:t>
            </a:r>
            <a:endParaRPr lang="en-US" altLang="zh-CN" sz="2000" dirty="0"/>
          </a:p>
          <a:p>
            <a:r>
              <a:rPr lang="zh-CN" altLang="en-US" sz="2000" dirty="0"/>
              <a:t>设计：</a:t>
            </a:r>
            <a:endParaRPr lang="en-US" altLang="zh-CN" sz="2000" dirty="0"/>
          </a:p>
          <a:p>
            <a:pPr lvl="1"/>
            <a:r>
              <a:rPr lang="zh-CN" altLang="en-US" sz="1800" dirty="0"/>
              <a:t>先</a:t>
            </a:r>
            <a:r>
              <a:rPr lang="zh-CN" altLang="zh-CN" sz="1800" b="1" dirty="0">
                <a:latin typeface="quote-cjk-patch"/>
              </a:rPr>
              <a:t>Intra-Node</a:t>
            </a:r>
            <a:endParaRPr lang="en-US" altLang="zh-CN" sz="1800" b="1" dirty="0">
              <a:latin typeface="quote-cjk-patch"/>
            </a:endParaRPr>
          </a:p>
          <a:p>
            <a:pPr lvl="2"/>
            <a:r>
              <a:rPr lang="zh-CN" altLang="zh-CN" sz="1800" dirty="0">
                <a:latin typeface="quote-cjk-patch"/>
              </a:rPr>
              <a:t>类似Dijkstra的优先队列搜索</a:t>
            </a:r>
            <a:r>
              <a:rPr lang="zh-CN" altLang="en-US" sz="1800" dirty="0">
                <a:latin typeface="quote-cjk-patch"/>
              </a:rPr>
              <a:t>，</a:t>
            </a:r>
            <a:r>
              <a:rPr lang="zh-CN" altLang="zh-CN" sz="1800" dirty="0"/>
              <a:t>先搜索Node内部最佳Chain</a:t>
            </a:r>
            <a:endParaRPr lang="zh-CN" altLang="zh-CN" sz="1800" dirty="0">
              <a:latin typeface="quote-cjk-patch"/>
            </a:endParaRPr>
          </a:p>
          <a:p>
            <a:pPr lvl="1"/>
            <a:r>
              <a:rPr lang="zh-CN" altLang="en-US" sz="1800" dirty="0"/>
              <a:t>再</a:t>
            </a:r>
            <a:r>
              <a:rPr lang="zh-CN" altLang="zh-CN" sz="1800" b="1" dirty="0">
                <a:latin typeface="quote-cjk-patch"/>
              </a:rPr>
              <a:t>Inter-Node</a:t>
            </a:r>
            <a:endParaRPr lang="zh-CN" altLang="zh-CN" sz="1800" dirty="0">
              <a:latin typeface="quote-cjk-patch"/>
            </a:endParaRPr>
          </a:p>
          <a:p>
            <a:pPr lvl="2"/>
            <a:r>
              <a:rPr lang="zh-CN" altLang="en-US" sz="1800" dirty="0"/>
              <a:t>将节点内最优路径作为子问题，通过</a:t>
            </a:r>
            <a:r>
              <a:rPr lang="zh-CN" altLang="zh-CN" sz="1800" dirty="0">
                <a:latin typeface="quote-cjk-patch"/>
              </a:rPr>
              <a:t>动态规划（DP）</a:t>
            </a:r>
            <a:r>
              <a:rPr lang="zh-CN" altLang="en-US" sz="1800" dirty="0"/>
              <a:t>合并跨节点路径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EC76C1C-9A96-119B-D3D1-DF4B7E18C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38" r="17242" b="24269"/>
          <a:stretch>
            <a:fillRect/>
          </a:stretch>
        </p:blipFill>
        <p:spPr>
          <a:xfrm>
            <a:off x="5715241" y="2666234"/>
            <a:ext cx="6243145" cy="2245922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1D5649D9-2F43-5589-5512-B4EF5DD888A3}"/>
              </a:ext>
            </a:extLst>
          </p:cNvPr>
          <p:cNvSpPr txBox="1"/>
          <p:nvPr/>
        </p:nvSpPr>
        <p:spPr>
          <a:xfrm>
            <a:off x="6755232" y="4951162"/>
            <a:ext cx="486103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600" dirty="0"/>
              <a:t>合并两条线性链的示例；T2 的尾部与 T3 的头部是相同的节点间数据传输过程 G</a:t>
            </a:r>
            <a:r>
              <a:rPr lang="zh-CN" altLang="en-US" sz="1600" baseline="-25000" dirty="0"/>
              <a:t>2,1</a:t>
            </a:r>
            <a:r>
              <a:rPr lang="zh-CN" altLang="en-US" sz="1600" dirty="0"/>
              <a:t>→M</a:t>
            </a:r>
            <a:r>
              <a:rPr lang="zh-CN" altLang="en-US" sz="1600" baseline="-25000" dirty="0"/>
              <a:t>3,1</a:t>
            </a:r>
            <a:r>
              <a:rPr lang="zh-CN" altLang="en-US" sz="1600" dirty="0"/>
              <a:t>，可以合并</a:t>
            </a:r>
          </a:p>
        </p:txBody>
      </p:sp>
    </p:spTree>
    <p:extLst>
      <p:ext uri="{BB962C8B-B14F-4D97-AF65-F5344CB8AC3E}">
        <p14:creationId xmlns:p14="http://schemas.microsoft.com/office/powerpoint/2010/main" val="245797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C94E03-0272-5508-2A89-67A200C3C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56FA18C-ADCB-3D30-C9A1-0CE9A87618B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Evaluation</a:t>
            </a:r>
            <a:endParaRPr lang="zh-CN" altLang="en-US" dirty="0"/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2FC7FE68-D01F-200A-DB77-BD1BBCE19EB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4834759"/>
          </a:xfrm>
        </p:spPr>
        <p:txBody>
          <a:bodyPr>
            <a:normAutofit/>
          </a:bodyPr>
          <a:lstStyle/>
          <a:p>
            <a:r>
              <a:rPr lang="en-US" altLang="zh-CN" sz="2000" dirty="0"/>
              <a:t>Evaluation Environment</a:t>
            </a:r>
            <a:endParaRPr lang="zh-CN" altLang="zh-CN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AC41CC3-D9E8-45E6-32C3-9A43DED898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5627"/>
            <a:ext cx="12192000" cy="1029973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0D1E0973-F4CC-720B-6918-1079B97B69C0}"/>
              </a:ext>
            </a:extLst>
          </p:cNvPr>
          <p:cNvSpPr txBox="1"/>
          <p:nvPr/>
        </p:nvSpPr>
        <p:spPr>
          <a:xfrm>
            <a:off x="5549463" y="2680138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V100</a:t>
            </a:r>
            <a:r>
              <a:rPr lang="zh-CN" altLang="en-US" dirty="0"/>
              <a:t>支持</a:t>
            </a:r>
            <a:r>
              <a:rPr lang="en-US" altLang="zh-CN" dirty="0"/>
              <a:t>P2P</a:t>
            </a:r>
            <a:r>
              <a:rPr lang="zh-CN" altLang="en-US" dirty="0"/>
              <a:t>，</a:t>
            </a:r>
            <a:r>
              <a:rPr lang="en-US" altLang="zh-CN" dirty="0"/>
              <a:t>3090</a:t>
            </a:r>
            <a:r>
              <a:rPr lang="zh-CN" altLang="en-US" dirty="0"/>
              <a:t>不支持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F21F8C6C-C8DE-74CB-2962-C71884F40C94}"/>
              </a:ext>
            </a:extLst>
          </p:cNvPr>
          <p:cNvSpPr txBox="1"/>
          <p:nvPr/>
        </p:nvSpPr>
        <p:spPr>
          <a:xfrm>
            <a:off x="2154621" y="2680138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覆盖不同</a:t>
            </a:r>
            <a:r>
              <a:rPr lang="en-US" altLang="zh-CN" dirty="0"/>
              <a:t>CPU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2680377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5C7D0-5CDF-179C-EC60-D4F7778D4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9C4B8BFC-D1A9-EC63-0713-6D818AF1E8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集体通信原语性能对比</a:t>
            </a:r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864BB612-CB28-DFCE-C0F8-DA70C0953DF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3477854" cy="5376041"/>
          </a:xfrm>
        </p:spPr>
        <p:txBody>
          <a:bodyPr>
            <a:noAutofit/>
          </a:bodyPr>
          <a:lstStyle/>
          <a:p>
            <a:r>
              <a:rPr lang="zh-CN" altLang="zh-CN" sz="1800" b="1" dirty="0"/>
              <a:t>测试条件</a:t>
            </a:r>
            <a:r>
              <a:rPr lang="zh-CN" altLang="zh-CN" sz="1800" dirty="0"/>
              <a:t>：1GB数据，10次迭代平均（1次预热）</a:t>
            </a:r>
            <a:endParaRPr lang="en-US" altLang="zh-CN" sz="1800" dirty="0"/>
          </a:p>
          <a:p>
            <a:r>
              <a:rPr lang="en-US" altLang="zh-CN" sz="1800" dirty="0"/>
              <a:t>AMD-V100</a:t>
            </a:r>
            <a:r>
              <a:rPr lang="zh-CN" altLang="en-US" sz="1800" dirty="0"/>
              <a:t>（支持</a:t>
            </a:r>
            <a:r>
              <a:rPr lang="en-US" altLang="zh-CN" sz="1800" dirty="0"/>
              <a:t>P2P</a:t>
            </a:r>
            <a:r>
              <a:rPr lang="zh-CN" altLang="en-US" sz="1800" dirty="0"/>
              <a:t>）</a:t>
            </a:r>
            <a:endParaRPr lang="en-US" altLang="zh-CN" sz="1800" dirty="0"/>
          </a:p>
          <a:p>
            <a:pPr lvl="1"/>
            <a:r>
              <a:rPr lang="zh-CN" altLang="zh-CN" sz="1400" dirty="0"/>
              <a:t>加速比：×1.51 ~ ×2.06</a:t>
            </a:r>
            <a:endParaRPr lang="en-US" altLang="zh-CN" sz="1400" dirty="0"/>
          </a:p>
          <a:p>
            <a:r>
              <a:rPr lang="en-US" altLang="zh-CN" sz="1800" dirty="0"/>
              <a:t>AMD-3090</a:t>
            </a:r>
            <a:r>
              <a:rPr lang="zh-CN" altLang="en-US" sz="1800" dirty="0"/>
              <a:t>（不支持</a:t>
            </a:r>
            <a:r>
              <a:rPr lang="en-US" altLang="zh-CN" sz="1800" dirty="0"/>
              <a:t>P2P)</a:t>
            </a:r>
          </a:p>
          <a:p>
            <a:pPr lvl="1"/>
            <a:r>
              <a:rPr lang="zh-CN" altLang="en-US" sz="1400" dirty="0"/>
              <a:t>加速比：最高 </a:t>
            </a:r>
            <a:r>
              <a:rPr lang="en-US" altLang="zh-CN" sz="1400" dirty="0"/>
              <a:t>×1.82</a:t>
            </a:r>
          </a:p>
          <a:p>
            <a:pPr lvl="1"/>
            <a:r>
              <a:rPr lang="en-US" altLang="zh-CN" sz="1400" dirty="0"/>
              <a:t>NCCL</a:t>
            </a:r>
            <a:r>
              <a:rPr lang="zh-CN" altLang="en-US" sz="1400" dirty="0"/>
              <a:t>问题：默认将缓冲放在接收</a:t>
            </a:r>
            <a:r>
              <a:rPr lang="en-US" altLang="zh-CN" sz="1400" dirty="0"/>
              <a:t>GPU</a:t>
            </a:r>
            <a:r>
              <a:rPr lang="zh-CN" altLang="en-US" sz="1400" dirty="0"/>
              <a:t>所在的</a:t>
            </a:r>
            <a:r>
              <a:rPr lang="en-US" altLang="zh-CN" sz="1400" dirty="0"/>
              <a:t>NUMA</a:t>
            </a:r>
            <a:r>
              <a:rPr lang="zh-CN" altLang="en-US" sz="1400" dirty="0"/>
              <a:t>节点，导致多个</a:t>
            </a:r>
            <a:r>
              <a:rPr lang="en-US" altLang="zh-CN" sz="1400" dirty="0"/>
              <a:t>GPU</a:t>
            </a:r>
            <a:r>
              <a:rPr lang="zh-CN" altLang="en-US" sz="1400" dirty="0"/>
              <a:t>争抢同一节点内存（如 </a:t>
            </a:r>
            <a:r>
              <a:rPr lang="en-US" altLang="zh-CN" sz="1400" dirty="0"/>
              <a:t>G1</a:t>
            </a:r>
            <a:r>
              <a:rPr lang="zh-CN" altLang="en-US" sz="1400" dirty="0"/>
              <a:t>、</a:t>
            </a:r>
            <a:r>
              <a:rPr lang="en-US" altLang="zh-CN" sz="1400" dirty="0"/>
              <a:t>G2 </a:t>
            </a:r>
            <a:r>
              <a:rPr lang="zh-CN" altLang="en-US" sz="1400" dirty="0"/>
              <a:t>共用 </a:t>
            </a:r>
            <a:r>
              <a:rPr lang="en-US" altLang="zh-CN" sz="1400" dirty="0"/>
              <a:t>NUMA 1</a:t>
            </a:r>
            <a:r>
              <a:rPr lang="zh-CN" altLang="en-US" sz="1400" dirty="0"/>
              <a:t>）</a:t>
            </a:r>
            <a:endParaRPr lang="en-US" altLang="zh-CN" sz="1400" dirty="0"/>
          </a:p>
          <a:p>
            <a:r>
              <a:rPr lang="en-US" altLang="zh-CN" sz="1800" dirty="0"/>
              <a:t>Intel-V100</a:t>
            </a:r>
            <a:r>
              <a:rPr lang="zh-CN" altLang="en-US" sz="1800" dirty="0"/>
              <a:t>（跨</a:t>
            </a:r>
            <a:r>
              <a:rPr lang="en-US" altLang="zh-CN" sz="1800" dirty="0"/>
              <a:t>NUMA</a:t>
            </a:r>
            <a:r>
              <a:rPr lang="zh-CN" altLang="en-US" sz="1800" dirty="0"/>
              <a:t>直接</a:t>
            </a:r>
            <a:r>
              <a:rPr lang="en-US" altLang="zh-CN" sz="1800" dirty="0"/>
              <a:t>P2P</a:t>
            </a:r>
            <a:r>
              <a:rPr lang="zh-CN" altLang="en-US" sz="1800" dirty="0"/>
              <a:t>慢）</a:t>
            </a:r>
            <a:endParaRPr lang="en-US" altLang="zh-CN" sz="1800" dirty="0"/>
          </a:p>
          <a:p>
            <a:pPr lvl="1"/>
            <a:r>
              <a:rPr lang="zh-CN" altLang="zh-CN" sz="1400" dirty="0"/>
              <a:t>加速比：最高 ×1.40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E0842A96-F2DA-14F7-A214-AF7CA18019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0509" y="1166262"/>
            <a:ext cx="8234239" cy="5176732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93DCCD0E-9CD8-3DBA-C2B8-895E608C4487}"/>
              </a:ext>
            </a:extLst>
          </p:cNvPr>
          <p:cNvSpPr txBox="1"/>
          <p:nvPr/>
        </p:nvSpPr>
        <p:spPr>
          <a:xfrm>
            <a:off x="719958" y="6042701"/>
            <a:ext cx="62746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i="0" dirty="0">
                <a:effectLst/>
                <a:latin typeface="quote-cjk-patch"/>
              </a:rPr>
              <a:t>TCCL通过在三种PCIe依赖集群上显著优于NCCL/MSCCL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279041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ACC4E5A-7DE2-77DC-38D7-747129F756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E2D02C6-DB36-FE5C-0412-16FEC14FB9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模型训练效率对比</a:t>
            </a:r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5755D671-070B-5487-7FB7-A14B85989BC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5201550" cy="2409497"/>
          </a:xfrm>
        </p:spPr>
        <p:txBody>
          <a:bodyPr>
            <a:normAutofit/>
          </a:bodyPr>
          <a:lstStyle/>
          <a:p>
            <a:r>
              <a:rPr lang="en-US" altLang="zh-CN" sz="1200" dirty="0"/>
              <a:t>TP=1</a:t>
            </a:r>
            <a:r>
              <a:rPr lang="zh-CN" altLang="en-US" sz="1200" dirty="0"/>
              <a:t>，数据并行</a:t>
            </a:r>
            <a:endParaRPr lang="en-US" altLang="zh-CN" sz="1200" dirty="0"/>
          </a:p>
          <a:p>
            <a:pPr lvl="1"/>
            <a:r>
              <a:rPr lang="zh-CN" altLang="en-US" sz="1200" dirty="0"/>
              <a:t>切分方式：将输入数据切分成多个小批量（</a:t>
            </a:r>
            <a:r>
              <a:rPr lang="en-US" altLang="zh-CN" sz="1200" dirty="0"/>
              <a:t>micro-batch</a:t>
            </a:r>
            <a:r>
              <a:rPr lang="zh-CN" altLang="en-US" sz="1200" dirty="0"/>
              <a:t>），每个</a:t>
            </a:r>
            <a:r>
              <a:rPr lang="en-US" altLang="zh-CN" sz="1200" dirty="0"/>
              <a:t>GPU</a:t>
            </a:r>
            <a:r>
              <a:rPr lang="zh-CN" altLang="en-US" sz="1200" dirty="0"/>
              <a:t>持有完整的模型副本</a:t>
            </a:r>
            <a:endParaRPr lang="en-US" altLang="zh-CN" sz="1200" dirty="0"/>
          </a:p>
          <a:p>
            <a:pPr lvl="1"/>
            <a:r>
              <a:rPr lang="zh-CN" altLang="en-US" sz="1200" dirty="0"/>
              <a:t>通信模式：</a:t>
            </a:r>
            <a:endParaRPr lang="en-US" altLang="zh-CN" sz="1200" dirty="0"/>
          </a:p>
          <a:p>
            <a:pPr lvl="2"/>
            <a:r>
              <a:rPr lang="zh-CN" altLang="en-US" sz="1200" dirty="0"/>
              <a:t>前向传播：各</a:t>
            </a:r>
            <a:r>
              <a:rPr lang="en-US" altLang="zh-CN" sz="1200" dirty="0"/>
              <a:t>GPU</a:t>
            </a:r>
            <a:r>
              <a:rPr lang="zh-CN" altLang="en-US" sz="1200" dirty="0"/>
              <a:t>独立计算，无需通信</a:t>
            </a:r>
            <a:endParaRPr lang="en-US" altLang="zh-CN" sz="1200" dirty="0"/>
          </a:p>
          <a:p>
            <a:pPr lvl="2"/>
            <a:r>
              <a:rPr lang="zh-CN" altLang="en-US" sz="1200" dirty="0"/>
              <a:t>反向传播：各自计算梯度，然后通过 </a:t>
            </a:r>
            <a:r>
              <a:rPr lang="en-US" altLang="zh-CN" sz="1200" dirty="0" err="1"/>
              <a:t>AllReduce</a:t>
            </a:r>
            <a:r>
              <a:rPr lang="en-US" altLang="zh-CN" sz="1200" dirty="0"/>
              <a:t> </a:t>
            </a:r>
            <a:r>
              <a:rPr lang="zh-CN" altLang="en-US" sz="1200" dirty="0"/>
              <a:t>聚合所有</a:t>
            </a:r>
            <a:r>
              <a:rPr lang="en-US" altLang="zh-CN" sz="1200" dirty="0"/>
              <a:t>GPU</a:t>
            </a:r>
            <a:r>
              <a:rPr lang="zh-CN" altLang="en-US" sz="1200" dirty="0"/>
              <a:t>的梯度，更新模型参数</a:t>
            </a:r>
            <a:endParaRPr lang="en-US" altLang="zh-CN" sz="12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C188494-50E8-BFB0-41A5-178E4996FA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34" y="3291868"/>
            <a:ext cx="11040533" cy="300505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D87C70EE-9C0E-1CED-5DBF-4B94B3A01D29}"/>
              </a:ext>
            </a:extLst>
          </p:cNvPr>
          <p:cNvSpPr txBox="1"/>
          <p:nvPr/>
        </p:nvSpPr>
        <p:spPr>
          <a:xfrm>
            <a:off x="194441" y="59436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dirty="0"/>
              <a:t>张量并行度(TP)</a:t>
            </a:r>
            <a:endParaRPr lang="zh-CN" altLang="en-US" dirty="0"/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3E55DAE1-D835-25AB-6AAE-7E5FCC5825CC}"/>
              </a:ext>
            </a:extLst>
          </p:cNvPr>
          <p:cNvCxnSpPr>
            <a:endCxn id="6" idx="0"/>
          </p:cNvCxnSpPr>
          <p:nvPr/>
        </p:nvCxnSpPr>
        <p:spPr>
          <a:xfrm flipH="1">
            <a:off x="1088276" y="4913586"/>
            <a:ext cx="356896" cy="1030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A6F52851-C57C-678E-CD6F-345E8E510C3A}"/>
              </a:ext>
            </a:extLst>
          </p:cNvPr>
          <p:cNvCxnSpPr>
            <a:endCxn id="6" idx="0"/>
          </p:cNvCxnSpPr>
          <p:nvPr/>
        </p:nvCxnSpPr>
        <p:spPr>
          <a:xfrm flipH="1">
            <a:off x="1088276" y="4945117"/>
            <a:ext cx="714248" cy="998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15110C6A-5842-AF5E-A3A6-10436E1E1996}"/>
              </a:ext>
            </a:extLst>
          </p:cNvPr>
          <p:cNvCxnSpPr>
            <a:endCxn id="6" idx="0"/>
          </p:cNvCxnSpPr>
          <p:nvPr/>
        </p:nvCxnSpPr>
        <p:spPr>
          <a:xfrm flipH="1">
            <a:off x="1140372" y="4966138"/>
            <a:ext cx="1019504" cy="977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2787A3AD-3D3A-BEFE-EBE5-627B009812E2}"/>
              </a:ext>
            </a:extLst>
          </p:cNvPr>
          <p:cNvSpPr txBox="1"/>
          <p:nvPr/>
        </p:nvSpPr>
        <p:spPr>
          <a:xfrm>
            <a:off x="1307613" y="2844225"/>
            <a:ext cx="83347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dirty="0"/>
              <a:t>TP越大，张量并行产生的频繁、大量通信远超PCIe承载能力，TCCL的路径优化无法弥补通信量的爆炸式增长，因此加速比越来越低</a:t>
            </a:r>
            <a:endParaRPr lang="zh-CN" altLang="en-US" sz="1400" dirty="0"/>
          </a:p>
        </p:txBody>
      </p:sp>
      <p:sp>
        <p:nvSpPr>
          <p:cNvPr id="15" name="箭头: 右 14">
            <a:extLst>
              <a:ext uri="{FF2B5EF4-FFF2-40B4-BE49-F238E27FC236}">
                <a16:creationId xmlns:a16="http://schemas.microsoft.com/office/drawing/2014/main" id="{B87A734B-1581-63A7-5342-AF9102FF0CF2}"/>
              </a:ext>
            </a:extLst>
          </p:cNvPr>
          <p:cNvSpPr/>
          <p:nvPr/>
        </p:nvSpPr>
        <p:spPr>
          <a:xfrm>
            <a:off x="1445172" y="3567196"/>
            <a:ext cx="767255" cy="10510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内容占位符 5">
            <a:extLst>
              <a:ext uri="{FF2B5EF4-FFF2-40B4-BE49-F238E27FC236}">
                <a16:creationId xmlns:a16="http://schemas.microsoft.com/office/drawing/2014/main" id="{ECA249E4-BAC3-D109-96E7-6600A0E09789}"/>
              </a:ext>
            </a:extLst>
          </p:cNvPr>
          <p:cNvSpPr txBox="1">
            <a:spLocks/>
          </p:cNvSpPr>
          <p:nvPr/>
        </p:nvSpPr>
        <p:spPr>
          <a:xfrm>
            <a:off x="5777284" y="914400"/>
            <a:ext cx="5201550" cy="2409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"/>
              <a:defRPr lang="zh-CN" altLang="en-US" sz="2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71550" indent="-51435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>
                  <a:lumMod val="60000"/>
                  <a:lumOff val="40000"/>
                </a:schemeClr>
              </a:buClr>
              <a:buFont typeface="Wingdings" panose="05000000000000000000" pitchFamily="2" charset="2"/>
              <a:buChar char="n"/>
              <a:defRPr lang="zh-CN" altLang="en-US" sz="24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indent="-4572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ü"/>
              <a:defRPr lang="zh-CN" altLang="en-US" sz="2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2">
                  <a:lumMod val="60000"/>
                  <a:lumOff val="40000"/>
                </a:schemeClr>
              </a:buClr>
              <a:buFont typeface="Arial" panose="020B0604020202090204" pitchFamily="34" charset="0"/>
              <a:buChar char="•"/>
              <a:defRPr lang="zh-CN" alt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1200" dirty="0"/>
              <a:t>张量并行（</a:t>
            </a:r>
            <a:r>
              <a:rPr lang="en-US" altLang="zh-CN" sz="1200" dirty="0"/>
              <a:t>TP=2 </a:t>
            </a:r>
            <a:r>
              <a:rPr lang="zh-CN" altLang="en-US" sz="1200" dirty="0"/>
              <a:t>或 </a:t>
            </a:r>
            <a:r>
              <a:rPr lang="en-US" altLang="zh-CN" sz="1200" dirty="0"/>
              <a:t>4</a:t>
            </a:r>
            <a:r>
              <a:rPr lang="zh-CN" altLang="en-US" sz="1200" dirty="0"/>
              <a:t>）</a:t>
            </a:r>
            <a:endParaRPr lang="en-US" altLang="zh-CN" sz="1200" dirty="0"/>
          </a:p>
          <a:p>
            <a:pPr lvl="1"/>
            <a:r>
              <a:rPr lang="zh-CN" altLang="en-US" sz="1200" dirty="0"/>
              <a:t>切分方式：将单个模型层内部的参数矩阵（按行或列切分到多个</a:t>
            </a:r>
            <a:r>
              <a:rPr lang="en-US" altLang="zh-CN" sz="1200" dirty="0"/>
              <a:t>GPU</a:t>
            </a:r>
            <a:r>
              <a:rPr lang="zh-CN" altLang="en-US" sz="1200" dirty="0"/>
              <a:t>上。每个</a:t>
            </a:r>
            <a:r>
              <a:rPr lang="en-US" altLang="zh-CN" sz="1200" dirty="0"/>
              <a:t>GPU</a:t>
            </a:r>
            <a:r>
              <a:rPr lang="zh-CN" altLang="en-US" sz="1200" dirty="0"/>
              <a:t>只拥有模型的一部分参数</a:t>
            </a:r>
            <a:endParaRPr lang="en-US" altLang="zh-CN" sz="1200" dirty="0"/>
          </a:p>
          <a:p>
            <a:pPr lvl="1"/>
            <a:r>
              <a:rPr lang="zh-CN" altLang="en-US" sz="1200" dirty="0"/>
              <a:t>通信模式：</a:t>
            </a:r>
          </a:p>
          <a:p>
            <a:pPr lvl="2"/>
            <a:r>
              <a:rPr lang="zh-CN" altLang="en-US" sz="1200" dirty="0"/>
              <a:t>前向传播：每个</a:t>
            </a:r>
            <a:r>
              <a:rPr lang="en-US" altLang="zh-CN" sz="1200" dirty="0"/>
              <a:t>GPU</a:t>
            </a:r>
            <a:r>
              <a:rPr lang="zh-CN" altLang="en-US" sz="1200" dirty="0"/>
              <a:t>计算部分结果后，需要通过 </a:t>
            </a:r>
            <a:r>
              <a:rPr lang="en-US" altLang="zh-CN" sz="1200" dirty="0" err="1"/>
              <a:t>AllGather</a:t>
            </a:r>
            <a:r>
              <a:rPr lang="en-US" altLang="zh-CN" sz="1200" dirty="0"/>
              <a:t> </a:t>
            </a:r>
            <a:r>
              <a:rPr lang="zh-CN" altLang="en-US" sz="1200" dirty="0"/>
              <a:t>或 </a:t>
            </a:r>
            <a:r>
              <a:rPr lang="en-US" altLang="zh-CN" sz="1200" dirty="0" err="1"/>
              <a:t>AllReduce</a:t>
            </a:r>
            <a:r>
              <a:rPr lang="en-US" altLang="zh-CN" sz="1200" dirty="0"/>
              <a:t> </a:t>
            </a:r>
            <a:r>
              <a:rPr lang="zh-CN" altLang="en-US" sz="1200" dirty="0"/>
              <a:t>与其他</a:t>
            </a:r>
            <a:r>
              <a:rPr lang="en-US" altLang="zh-CN" sz="1200" dirty="0"/>
              <a:t>GPU</a:t>
            </a:r>
            <a:r>
              <a:rPr lang="zh-CN" altLang="en-US" sz="1200" dirty="0"/>
              <a:t>交换中间激活值，才能得到完整输出</a:t>
            </a:r>
          </a:p>
          <a:p>
            <a:pPr lvl="2"/>
            <a:r>
              <a:rPr lang="zh-CN" altLang="en-US" sz="1200" dirty="0"/>
              <a:t>反向传播：类似地需要 </a:t>
            </a:r>
            <a:r>
              <a:rPr lang="en-US" altLang="zh-CN" sz="1200" dirty="0" err="1"/>
              <a:t>ReduceScatter</a:t>
            </a:r>
            <a:r>
              <a:rPr lang="en-US" altLang="zh-CN" sz="1200" dirty="0"/>
              <a:t> </a:t>
            </a:r>
            <a:r>
              <a:rPr lang="zh-CN" altLang="en-US" sz="1200" dirty="0"/>
              <a:t>交换梯度</a:t>
            </a:r>
          </a:p>
          <a:p>
            <a:pPr lvl="2"/>
            <a:endParaRPr lang="zh-CN" altLang="en-US" sz="1200" dirty="0"/>
          </a:p>
          <a:p>
            <a:pPr lvl="2"/>
            <a:endParaRPr lang="zh-CN" altLang="en-US" sz="1200" dirty="0"/>
          </a:p>
        </p:txBody>
      </p:sp>
    </p:spTree>
    <p:extLst>
      <p:ext uri="{BB962C8B-B14F-4D97-AF65-F5344CB8AC3E}">
        <p14:creationId xmlns:p14="http://schemas.microsoft.com/office/powerpoint/2010/main" val="16413639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91916E1D-46A2-C92C-71B4-054B0848A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0D2F4C49-57D5-F905-8B45-F3D9426A67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模型训练效率对比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BE6B8759-4033-F558-E984-5205B52062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734" y="3291868"/>
            <a:ext cx="11040533" cy="3005051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9D9FE8D-E838-0B64-BD1D-F0EBF597F700}"/>
              </a:ext>
            </a:extLst>
          </p:cNvPr>
          <p:cNvSpPr txBox="1"/>
          <p:nvPr/>
        </p:nvSpPr>
        <p:spPr>
          <a:xfrm>
            <a:off x="194441" y="5943600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dirty="0"/>
              <a:t>张量并行度(TP)</a:t>
            </a:r>
            <a:endParaRPr lang="zh-CN" altLang="en-US" dirty="0"/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85262A7B-B086-56B9-4E5E-4CD59DB2F16D}"/>
              </a:ext>
            </a:extLst>
          </p:cNvPr>
          <p:cNvCxnSpPr>
            <a:endCxn id="6" idx="0"/>
          </p:cNvCxnSpPr>
          <p:nvPr/>
        </p:nvCxnSpPr>
        <p:spPr>
          <a:xfrm flipH="1">
            <a:off x="1088276" y="4913586"/>
            <a:ext cx="356896" cy="1030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9ADCBC4-55A6-7212-6DC6-A81D61F03B0B}"/>
              </a:ext>
            </a:extLst>
          </p:cNvPr>
          <p:cNvCxnSpPr>
            <a:endCxn id="6" idx="0"/>
          </p:cNvCxnSpPr>
          <p:nvPr/>
        </p:nvCxnSpPr>
        <p:spPr>
          <a:xfrm flipH="1">
            <a:off x="1088276" y="4945117"/>
            <a:ext cx="714248" cy="998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5015990A-5891-B8D9-0B64-C1240477448C}"/>
              </a:ext>
            </a:extLst>
          </p:cNvPr>
          <p:cNvCxnSpPr>
            <a:endCxn id="6" idx="0"/>
          </p:cNvCxnSpPr>
          <p:nvPr/>
        </p:nvCxnSpPr>
        <p:spPr>
          <a:xfrm flipH="1">
            <a:off x="1140372" y="4966138"/>
            <a:ext cx="1019504" cy="977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>
            <a:extLst>
              <a:ext uri="{FF2B5EF4-FFF2-40B4-BE49-F238E27FC236}">
                <a16:creationId xmlns:a16="http://schemas.microsoft.com/office/drawing/2014/main" id="{54402948-2696-90AE-8624-4CE2870C13A1}"/>
              </a:ext>
            </a:extLst>
          </p:cNvPr>
          <p:cNvSpPr txBox="1"/>
          <p:nvPr/>
        </p:nvSpPr>
        <p:spPr>
          <a:xfrm>
            <a:off x="1307613" y="2952267"/>
            <a:ext cx="833470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400" dirty="0"/>
              <a:t>TP越大，张量并行产生的频繁、大量通信远超PCIe承载能力，TCCL的路径优化无法弥补通信量的爆炸式增长，因此加速比越来越低</a:t>
            </a:r>
            <a:endParaRPr lang="zh-CN" altLang="en-US" sz="1400" dirty="0"/>
          </a:p>
        </p:txBody>
      </p:sp>
      <p:sp>
        <p:nvSpPr>
          <p:cNvPr id="15" name="箭头: 右 14">
            <a:extLst>
              <a:ext uri="{FF2B5EF4-FFF2-40B4-BE49-F238E27FC236}">
                <a16:creationId xmlns:a16="http://schemas.microsoft.com/office/drawing/2014/main" id="{1A9D67C6-6810-B7D2-7E23-309AC94D9A3E}"/>
              </a:ext>
            </a:extLst>
          </p:cNvPr>
          <p:cNvSpPr/>
          <p:nvPr/>
        </p:nvSpPr>
        <p:spPr>
          <a:xfrm>
            <a:off x="1445172" y="3567196"/>
            <a:ext cx="767255" cy="10510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" name="表格 8">
            <a:extLst>
              <a:ext uri="{FF2B5EF4-FFF2-40B4-BE49-F238E27FC236}">
                <a16:creationId xmlns:a16="http://schemas.microsoft.com/office/drawing/2014/main" id="{65729205-AE4C-9C18-B874-652930A31E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769047"/>
              </p:ext>
            </p:extLst>
          </p:nvPr>
        </p:nvGraphicFramePr>
        <p:xfrm>
          <a:off x="1192925" y="762369"/>
          <a:ext cx="7441323" cy="2160857"/>
        </p:xfrm>
        <a:graphic>
          <a:graphicData uri="http://schemas.openxmlformats.org/drawingml/2006/table">
            <a:tbl>
              <a:tblPr/>
              <a:tblGrid>
                <a:gridCol w="2480441">
                  <a:extLst>
                    <a:ext uri="{9D8B030D-6E8A-4147-A177-3AD203B41FA5}">
                      <a16:colId xmlns:a16="http://schemas.microsoft.com/office/drawing/2014/main" val="4157289089"/>
                    </a:ext>
                  </a:extLst>
                </a:gridCol>
                <a:gridCol w="2480441">
                  <a:extLst>
                    <a:ext uri="{9D8B030D-6E8A-4147-A177-3AD203B41FA5}">
                      <a16:colId xmlns:a16="http://schemas.microsoft.com/office/drawing/2014/main" val="3296556236"/>
                    </a:ext>
                  </a:extLst>
                </a:gridCol>
                <a:gridCol w="2480441">
                  <a:extLst>
                    <a:ext uri="{9D8B030D-6E8A-4147-A177-3AD203B41FA5}">
                      <a16:colId xmlns:a16="http://schemas.microsoft.com/office/drawing/2014/main" val="2255834543"/>
                    </a:ext>
                  </a:extLst>
                </a:gridCol>
              </a:tblGrid>
              <a:tr h="279124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sz="1100" b="1">
                          <a:effectLst/>
                          <a:latin typeface="quote-cjk-patch"/>
                        </a:rPr>
                        <a:t>特性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sz="1100" b="1" dirty="0">
                          <a:effectLst/>
                          <a:latin typeface="quote-cjk-patch"/>
                        </a:rPr>
                        <a:t>数据并行 (TP=1)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sz="1100" b="1" dirty="0">
                          <a:effectLst/>
                          <a:latin typeface="quote-cjk-patch"/>
                        </a:rPr>
                        <a:t>张量并行 (TP=2/4)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750086"/>
                  </a:ext>
                </a:extLst>
              </a:tr>
              <a:tr h="27912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模型副本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 dirty="0">
                          <a:effectLst/>
                          <a:latin typeface="quote-cjk-patch"/>
                        </a:rPr>
                        <a:t>完整模型每GPU一份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模型参数切分到不同GPU</a:t>
                      </a: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6895982"/>
                  </a:ext>
                </a:extLst>
              </a:tr>
              <a:tr h="27981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主要通信原语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 dirty="0">
                          <a:effectLst/>
                          <a:latin typeface="quote-cjk-patch"/>
                        </a:rPr>
                        <a:t>AllReduce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AllGather, ReduceScatter, AllReduce</a:t>
                      </a: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669703"/>
                  </a:ext>
                </a:extLst>
              </a:tr>
              <a:tr h="27912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 dirty="0">
                          <a:effectLst/>
                          <a:latin typeface="quote-cjk-patch"/>
                        </a:rPr>
                        <a:t>通信频率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每迭代末尾一次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每层前后都发生</a:t>
                      </a: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674650"/>
                  </a:ext>
                </a:extLst>
              </a:tr>
              <a:tr h="27912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通信量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低（与模型参数规模相关）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极高（与激活值尺寸、层数成正比）</a:t>
                      </a: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3179357"/>
                  </a:ext>
                </a:extLst>
              </a:tr>
              <a:tr h="27912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PCIe系统瓶颈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不明显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1">
                          <a:effectLst/>
                          <a:latin typeface="quote-cjk-patch"/>
                        </a:rPr>
                        <a:t>带宽完全饱和</a:t>
                      </a:r>
                      <a:endParaRPr lang="zh-CN" sz="1100" b="0">
                        <a:effectLst/>
                        <a:latin typeface="quote-cjk-patch"/>
                      </a:endParaRP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6804638"/>
                  </a:ext>
                </a:extLst>
              </a:tr>
              <a:tr h="27912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TCCL加速效果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明显（~9%）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 dirty="0">
                          <a:effectLst/>
                          <a:latin typeface="quote-cjk-patch"/>
                        </a:rPr>
                        <a:t>微弱（~0%~5%）</a:t>
                      </a: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670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58473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422C8-EAF1-F794-EF6E-E79B9F4408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F982048-E792-4ACA-BE43-41A3606D41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模型训练效率对比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D34718F5-F3FA-7650-C99F-1C00C94B34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517" y="748366"/>
            <a:ext cx="10391812" cy="2828480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B5D5324-2658-AC53-EF37-8B9430311A8D}"/>
              </a:ext>
            </a:extLst>
          </p:cNvPr>
          <p:cNvSpPr txBox="1"/>
          <p:nvPr/>
        </p:nvSpPr>
        <p:spPr>
          <a:xfrm>
            <a:off x="1008961" y="3207514"/>
            <a:ext cx="2911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dirty="0"/>
              <a:t>张量并行度(TP)</a:t>
            </a:r>
            <a:endParaRPr lang="zh-CN" altLang="en-US" dirty="0"/>
          </a:p>
        </p:txBody>
      </p:sp>
      <p:cxnSp>
        <p:nvCxnSpPr>
          <p:cNvPr id="8" name="直接箭头连接符 7">
            <a:extLst>
              <a:ext uri="{FF2B5EF4-FFF2-40B4-BE49-F238E27FC236}">
                <a16:creationId xmlns:a16="http://schemas.microsoft.com/office/drawing/2014/main" id="{D8C7FF49-F355-1105-BC3C-5F25B86D6795}"/>
              </a:ext>
            </a:extLst>
          </p:cNvPr>
          <p:cNvCxnSpPr>
            <a:cxnSpLocks/>
          </p:cNvCxnSpPr>
          <p:nvPr/>
        </p:nvCxnSpPr>
        <p:spPr>
          <a:xfrm flipH="1">
            <a:off x="1802948" y="2266616"/>
            <a:ext cx="304376" cy="1030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55E7CE50-B05B-0017-6099-CE0DAC11DB1B}"/>
              </a:ext>
            </a:extLst>
          </p:cNvPr>
          <p:cNvCxnSpPr>
            <a:cxnSpLocks/>
          </p:cNvCxnSpPr>
          <p:nvPr/>
        </p:nvCxnSpPr>
        <p:spPr>
          <a:xfrm flipH="1">
            <a:off x="1802948" y="2298147"/>
            <a:ext cx="661728" cy="9984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77A7C1B4-3B05-AB23-96DF-EC102340BEB8}"/>
              </a:ext>
            </a:extLst>
          </p:cNvPr>
          <p:cNvCxnSpPr>
            <a:cxnSpLocks/>
          </p:cNvCxnSpPr>
          <p:nvPr/>
        </p:nvCxnSpPr>
        <p:spPr>
          <a:xfrm flipH="1">
            <a:off x="1802948" y="2319168"/>
            <a:ext cx="1019080" cy="977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E4FC595-CC92-7EBE-D538-4B2FC561A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8722283"/>
              </p:ext>
            </p:extLst>
          </p:nvPr>
        </p:nvGraphicFramePr>
        <p:xfrm>
          <a:off x="1581807" y="3875137"/>
          <a:ext cx="7441323" cy="2160857"/>
        </p:xfrm>
        <a:graphic>
          <a:graphicData uri="http://schemas.openxmlformats.org/drawingml/2006/table">
            <a:tbl>
              <a:tblPr/>
              <a:tblGrid>
                <a:gridCol w="2480441">
                  <a:extLst>
                    <a:ext uri="{9D8B030D-6E8A-4147-A177-3AD203B41FA5}">
                      <a16:colId xmlns:a16="http://schemas.microsoft.com/office/drawing/2014/main" val="4157289089"/>
                    </a:ext>
                  </a:extLst>
                </a:gridCol>
                <a:gridCol w="2480441">
                  <a:extLst>
                    <a:ext uri="{9D8B030D-6E8A-4147-A177-3AD203B41FA5}">
                      <a16:colId xmlns:a16="http://schemas.microsoft.com/office/drawing/2014/main" val="3296556236"/>
                    </a:ext>
                  </a:extLst>
                </a:gridCol>
                <a:gridCol w="2480441">
                  <a:extLst>
                    <a:ext uri="{9D8B030D-6E8A-4147-A177-3AD203B41FA5}">
                      <a16:colId xmlns:a16="http://schemas.microsoft.com/office/drawing/2014/main" val="2255834543"/>
                    </a:ext>
                  </a:extLst>
                </a:gridCol>
              </a:tblGrid>
              <a:tr h="279124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sz="1100" b="1">
                          <a:effectLst/>
                          <a:latin typeface="quote-cjk-patch"/>
                        </a:rPr>
                        <a:t>特性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sz="1100" b="1" dirty="0">
                          <a:effectLst/>
                          <a:latin typeface="quote-cjk-patch"/>
                        </a:rPr>
                        <a:t>数据并行 (TP=1)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sz="1100" b="1" dirty="0">
                          <a:effectLst/>
                          <a:latin typeface="quote-cjk-patch"/>
                        </a:rPr>
                        <a:t>张量并行 (TP=2/4)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0750086"/>
                  </a:ext>
                </a:extLst>
              </a:tr>
              <a:tr h="27912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模型副本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 dirty="0">
                          <a:effectLst/>
                          <a:latin typeface="quote-cjk-patch"/>
                        </a:rPr>
                        <a:t>完整模型每GPU一份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模型参数切分到不同GPU</a:t>
                      </a: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6895982"/>
                  </a:ext>
                </a:extLst>
              </a:tr>
              <a:tr h="279813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主要通信原语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 dirty="0">
                          <a:effectLst/>
                          <a:latin typeface="quote-cjk-patch"/>
                        </a:rPr>
                        <a:t>AllReduce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AllGather, ReduceScatter, AllReduce</a:t>
                      </a: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5669703"/>
                  </a:ext>
                </a:extLst>
              </a:tr>
              <a:tr h="27912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 dirty="0">
                          <a:effectLst/>
                          <a:latin typeface="quote-cjk-patch"/>
                        </a:rPr>
                        <a:t>通信频率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每迭代末尾一次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每层前后都发生</a:t>
                      </a: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674650"/>
                  </a:ext>
                </a:extLst>
              </a:tr>
              <a:tr h="27912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通信量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低（与模型参数规模相关）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极高（与激活值尺寸、层数成正比）</a:t>
                      </a: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83179357"/>
                  </a:ext>
                </a:extLst>
              </a:tr>
              <a:tr h="27912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PCIe系统瓶颈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不明显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1">
                          <a:effectLst/>
                          <a:latin typeface="quote-cjk-patch"/>
                        </a:rPr>
                        <a:t>带宽完全饱和</a:t>
                      </a:r>
                      <a:endParaRPr lang="zh-CN" sz="1100" b="0">
                        <a:effectLst/>
                        <a:latin typeface="quote-cjk-patch"/>
                      </a:endParaRP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6804638"/>
                  </a:ext>
                </a:extLst>
              </a:tr>
              <a:tr h="279124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TCCL加速效果</a:t>
                      </a:r>
                    </a:p>
                  </a:txBody>
                  <a:tcPr marL="87819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>
                          <a:effectLst/>
                          <a:latin typeface="quote-cjk-patch"/>
                        </a:rPr>
                        <a:t>明显（~9%）</a:t>
                      </a:r>
                    </a:p>
                  </a:txBody>
                  <a:tcPr marL="73182" marR="73182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sz="1100" b="0" dirty="0">
                          <a:effectLst/>
                          <a:latin typeface="quote-cjk-patch"/>
                        </a:rPr>
                        <a:t>微弱（~0%~5%）</a:t>
                      </a:r>
                    </a:p>
                  </a:txBody>
                  <a:tcPr marL="73182" marR="87819" marT="45739" marB="4573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36702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88820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90905-8952-93DD-284C-7C876D8324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E9703E8-B88B-A40B-BE6A-73D03EB5D2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总结</a:t>
            </a:r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2CF05FC6-4533-026B-CE6C-4C898DDCED9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9655"/>
            <a:ext cx="10598612" cy="5376041"/>
          </a:xfrm>
        </p:spPr>
        <p:txBody>
          <a:bodyPr>
            <a:noAutofit/>
          </a:bodyPr>
          <a:lstStyle/>
          <a:p>
            <a:r>
              <a:rPr lang="zh-CN" altLang="zh-CN" sz="2000" b="1" dirty="0"/>
              <a:t>主要贡献</a:t>
            </a:r>
            <a:endParaRPr lang="en-US" altLang="zh-CN" sz="2000" b="1" dirty="0"/>
          </a:p>
          <a:p>
            <a:pPr lvl="1"/>
            <a:r>
              <a:rPr lang="zh-CN" altLang="zh-CN" sz="1800" dirty="0"/>
              <a:t>系统分析PCIe依赖系统中的</a:t>
            </a:r>
            <a:r>
              <a:rPr lang="zh-CN" altLang="zh-CN" sz="1800" b="1" dirty="0"/>
              <a:t>拥塞模式</a:t>
            </a:r>
            <a:endParaRPr lang="en-US" altLang="zh-CN" sz="1800" b="1" dirty="0"/>
          </a:p>
          <a:p>
            <a:pPr lvl="1"/>
            <a:r>
              <a:rPr lang="zh-CN" altLang="zh-CN" sz="1800" dirty="0"/>
              <a:t>提出 </a:t>
            </a:r>
            <a:r>
              <a:rPr lang="zh-CN" altLang="zh-CN" sz="1800" b="1" dirty="0"/>
              <a:t>TCCL</a:t>
            </a:r>
            <a:r>
              <a:rPr lang="zh-CN" altLang="zh-CN" sz="1800" dirty="0"/>
              <a:t>：包含</a:t>
            </a:r>
            <a:r>
              <a:rPr lang="zh-CN" altLang="zh-CN" sz="1800" b="1" dirty="0"/>
              <a:t>多路传输性能Profiler + 路径发现Pathfinder + 运行时修改NCCL</a:t>
            </a:r>
            <a:endParaRPr lang="en-US" altLang="zh-CN" sz="1800" b="1" dirty="0"/>
          </a:p>
          <a:p>
            <a:pPr lvl="1"/>
            <a:r>
              <a:rPr lang="zh-CN" altLang="zh-CN" sz="1800" dirty="0"/>
              <a:t>在三个真实PCIe集群上，对AllReduce/AllGather/ReduceScatter等原语实现 </a:t>
            </a:r>
            <a:r>
              <a:rPr lang="zh-CN" altLang="zh-CN" sz="1800" b="1" dirty="0"/>
              <a:t>最高2.07倍加速</a:t>
            </a:r>
            <a:endParaRPr lang="zh-CN" altLang="zh-CN" sz="1800" dirty="0"/>
          </a:p>
          <a:p>
            <a:pPr lvl="1"/>
            <a:r>
              <a:rPr lang="zh-CN" altLang="zh-CN" sz="1800" dirty="0"/>
              <a:t>对PyTorch训练提供透明加速，纯数据并行下训练吞吐提升约9%</a:t>
            </a:r>
          </a:p>
          <a:p>
            <a:r>
              <a:rPr lang="zh-CN" altLang="en-US" sz="2200" dirty="0"/>
              <a:t>可能存在的问题</a:t>
            </a:r>
            <a:endParaRPr lang="en-US" altLang="zh-CN" sz="2200" dirty="0"/>
          </a:p>
          <a:p>
            <a:pPr lvl="1"/>
            <a:r>
              <a:rPr lang="zh-CN" altLang="zh-CN" sz="2000" dirty="0"/>
              <a:t>未</a:t>
            </a:r>
            <a:r>
              <a:rPr lang="zh-CN" altLang="en-US" sz="2000" dirty="0"/>
              <a:t>测试</a:t>
            </a:r>
            <a:r>
              <a:rPr lang="zh-CN" altLang="zh-CN" sz="2000" dirty="0"/>
              <a:t>小消息</a:t>
            </a:r>
            <a:r>
              <a:rPr lang="zh-CN" altLang="en-US" sz="2000" dirty="0"/>
              <a:t>下通信原语效果</a:t>
            </a:r>
            <a:endParaRPr lang="en-US" altLang="zh-CN" sz="2000" dirty="0"/>
          </a:p>
          <a:p>
            <a:pPr lvl="2"/>
            <a:r>
              <a:rPr lang="zh-CN" altLang="en-US" dirty="0"/>
              <a:t>模型</a:t>
            </a:r>
            <a:r>
              <a:rPr lang="zh-CN" altLang="zh-CN" dirty="0"/>
              <a:t>推理中通信消息小</a:t>
            </a:r>
            <a:r>
              <a:rPr lang="zh-CN" altLang="en-US" dirty="0"/>
              <a:t>，</a:t>
            </a:r>
            <a:r>
              <a:rPr lang="zh-CN" altLang="zh-CN" dirty="0"/>
              <a:t>TCCL针对大消息（1GB）设计</a:t>
            </a:r>
            <a:r>
              <a:rPr lang="zh-CN" altLang="en-US" dirty="0"/>
              <a:t>，小消息的</a:t>
            </a:r>
            <a:r>
              <a:rPr lang="zh-CN" altLang="zh-CN" dirty="0"/>
              <a:t>路径优化收益</a:t>
            </a:r>
            <a:r>
              <a:rPr lang="zh-CN" altLang="en-US" dirty="0"/>
              <a:t>可能小（正在测试）</a:t>
            </a:r>
            <a:endParaRPr lang="en-US" altLang="zh-CN" dirty="0"/>
          </a:p>
          <a:p>
            <a:pPr lvl="1"/>
            <a:r>
              <a:rPr lang="zh-CN" altLang="en-US" sz="1800" dirty="0"/>
              <a:t>静态路径</a:t>
            </a:r>
            <a:endParaRPr lang="en-US" altLang="zh-CN" sz="1800" dirty="0"/>
          </a:p>
          <a:p>
            <a:pPr lvl="2"/>
            <a:r>
              <a:rPr lang="zh-CN" altLang="zh-CN" dirty="0"/>
              <a:t>推理</a:t>
            </a:r>
            <a:r>
              <a:rPr lang="zh-CN" altLang="en-US" dirty="0"/>
              <a:t>时通信数据量</a:t>
            </a:r>
            <a:r>
              <a:rPr lang="zh-CN" altLang="zh-CN" dirty="0"/>
              <a:t>动态变化，最优通信路径随之改变</a:t>
            </a:r>
            <a:endParaRPr lang="zh-CN" altLang="zh-CN" sz="1400" dirty="0"/>
          </a:p>
          <a:p>
            <a:pPr lvl="1"/>
            <a:endParaRPr lang="zh-CN" altLang="zh-CN" sz="1800" b="1" dirty="0"/>
          </a:p>
        </p:txBody>
      </p:sp>
    </p:spTree>
    <p:extLst>
      <p:ext uri="{BB962C8B-B14F-4D97-AF65-F5344CB8AC3E}">
        <p14:creationId xmlns:p14="http://schemas.microsoft.com/office/powerpoint/2010/main" val="4235062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zh-CN" dirty="0"/>
              <a:t>背景：High-bandwidth vs PCIe-dependent 系统</a:t>
            </a:r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4806FF6-AC2E-CAD8-531A-2FED01078D35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3689131"/>
          </a:xfrm>
        </p:spPr>
        <p:txBody>
          <a:bodyPr>
            <a:normAutofit/>
          </a:bodyPr>
          <a:lstStyle/>
          <a:p>
            <a:r>
              <a:rPr lang="en-US" altLang="zh-CN" sz="2000" dirty="0"/>
              <a:t>DGX </a:t>
            </a:r>
            <a:r>
              <a:rPr lang="zh-CN" altLang="en-US" sz="2000" dirty="0"/>
              <a:t>类系统</a:t>
            </a:r>
          </a:p>
          <a:p>
            <a:pPr lvl="1"/>
            <a:r>
              <a:rPr lang="en-US" altLang="zh-CN" sz="1600" dirty="0" err="1"/>
              <a:t>NVLink</a:t>
            </a:r>
            <a:r>
              <a:rPr lang="en-US" altLang="zh-CN" sz="1600" dirty="0"/>
              <a:t> / </a:t>
            </a:r>
            <a:r>
              <a:rPr lang="en-US" altLang="zh-CN" sz="1600" dirty="0" err="1"/>
              <a:t>NVSwitch</a:t>
            </a:r>
            <a:endParaRPr lang="en-US" altLang="zh-CN" sz="1600" dirty="0"/>
          </a:p>
          <a:p>
            <a:pPr lvl="1"/>
            <a:r>
              <a:rPr lang="zh-CN" altLang="en-US" sz="1600" dirty="0"/>
              <a:t>高带宽专用互联</a:t>
            </a:r>
          </a:p>
          <a:p>
            <a:r>
              <a:rPr lang="zh-CN" altLang="en-US" sz="2000" dirty="0"/>
              <a:t>普通服务器</a:t>
            </a:r>
          </a:p>
          <a:p>
            <a:pPr lvl="1"/>
            <a:r>
              <a:rPr lang="en-US" altLang="zh-CN" sz="1600" dirty="0"/>
              <a:t>GPU </a:t>
            </a:r>
            <a:r>
              <a:rPr lang="zh-CN" altLang="en-US" sz="1600" dirty="0"/>
              <a:t>主要通过 </a:t>
            </a:r>
            <a:r>
              <a:rPr lang="en-US" altLang="zh-CN" sz="1600" dirty="0"/>
              <a:t>PCIe</a:t>
            </a:r>
            <a:r>
              <a:rPr lang="zh-CN" altLang="en-US" sz="1600" dirty="0"/>
              <a:t>、</a:t>
            </a:r>
            <a:r>
              <a:rPr lang="en-US" altLang="zh-CN" sz="1600" dirty="0"/>
              <a:t>CPU host bridge</a:t>
            </a:r>
            <a:r>
              <a:rPr lang="zh-CN" altLang="en-US" sz="1600" dirty="0"/>
              <a:t>、</a:t>
            </a:r>
            <a:r>
              <a:rPr lang="en-US" altLang="zh-CN" sz="1600" dirty="0"/>
              <a:t>NUMA interconnect </a:t>
            </a:r>
            <a:r>
              <a:rPr lang="zh-CN" altLang="en-US" sz="1600" dirty="0"/>
              <a:t>通信</a:t>
            </a:r>
          </a:p>
          <a:p>
            <a:pPr lvl="1"/>
            <a:r>
              <a:rPr lang="zh-CN" altLang="en-US" sz="1600" dirty="0"/>
              <a:t>学校</a:t>
            </a:r>
            <a:r>
              <a:rPr lang="en-US" altLang="zh-CN" sz="1600" dirty="0"/>
              <a:t>/</a:t>
            </a:r>
            <a:r>
              <a:rPr lang="zh-CN" altLang="en-US" sz="1600" dirty="0"/>
              <a:t>实验室</a:t>
            </a:r>
            <a:r>
              <a:rPr lang="en-US" altLang="zh-CN" sz="1600" dirty="0"/>
              <a:t>/</a:t>
            </a:r>
            <a:r>
              <a:rPr lang="zh-CN" altLang="en-US" sz="1600" dirty="0"/>
              <a:t>创业公司更常见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E7E5636-108A-F6C5-506E-EC3464819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862" y="3435971"/>
            <a:ext cx="7010399" cy="290239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CE3EDC-DD44-C77D-5E98-7197C2732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7795CC37-E373-535E-9FC7-044DB763BC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zh-CN" dirty="0"/>
              <a:t>背景：GPU 通信机制</a:t>
            </a:r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FD6DF87-9A52-29E5-F620-001DFA56496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4834759"/>
          </a:xfrm>
        </p:spPr>
        <p:txBody>
          <a:bodyPr>
            <a:normAutofit/>
          </a:bodyPr>
          <a:lstStyle/>
          <a:p>
            <a:r>
              <a:rPr lang="en-US" altLang="zh-CN" sz="2000" dirty="0"/>
              <a:t>GPU Direct P2P</a:t>
            </a:r>
          </a:p>
          <a:p>
            <a:pPr lvl="1"/>
            <a:r>
              <a:rPr lang="zh-CN" altLang="en-US" sz="1600" dirty="0"/>
              <a:t>路径：</a:t>
            </a:r>
            <a:r>
              <a:rPr lang="en-US" altLang="zh-CN" sz="1600" dirty="0"/>
              <a:t>GPU </a:t>
            </a:r>
            <a:r>
              <a:rPr lang="zh-CN" altLang="en-US" sz="1600" dirty="0"/>
              <a:t>直接访问另一个 </a:t>
            </a:r>
            <a:r>
              <a:rPr lang="en-US" altLang="zh-CN" sz="1600" dirty="0"/>
              <a:t>GPU </a:t>
            </a:r>
            <a:r>
              <a:rPr lang="zh-CN" altLang="en-US" sz="1600" dirty="0"/>
              <a:t>显存</a:t>
            </a:r>
          </a:p>
          <a:p>
            <a:pPr lvl="1"/>
            <a:r>
              <a:rPr lang="zh-CN" altLang="en-US" sz="1600" dirty="0"/>
              <a:t>限制：需要</a:t>
            </a:r>
            <a:r>
              <a:rPr lang="en-US" altLang="zh-CN" sz="1600" dirty="0"/>
              <a:t>GPU</a:t>
            </a:r>
            <a:r>
              <a:rPr lang="zh-CN" altLang="en-US" sz="1600" dirty="0"/>
              <a:t>支持（如</a:t>
            </a:r>
            <a:r>
              <a:rPr lang="en-US" altLang="zh-CN" sz="1600" dirty="0"/>
              <a:t>V100 PCIe</a:t>
            </a:r>
            <a:r>
              <a:rPr lang="zh-CN" altLang="en-US" sz="1600" dirty="0"/>
              <a:t>支持，</a:t>
            </a:r>
            <a:r>
              <a:rPr lang="en-US" altLang="zh-CN" sz="1600" dirty="0"/>
              <a:t>RTX 3090 </a:t>
            </a:r>
            <a:r>
              <a:rPr lang="zh-CN" altLang="en-US" sz="1600" dirty="0"/>
              <a:t>不支持）</a:t>
            </a:r>
            <a:endParaRPr lang="en-US" altLang="zh-CN" sz="1600" dirty="0"/>
          </a:p>
          <a:p>
            <a:r>
              <a:rPr lang="en-US" altLang="zh-CN" sz="2400" dirty="0"/>
              <a:t>CPU Buffer</a:t>
            </a:r>
          </a:p>
          <a:p>
            <a:pPr lvl="1"/>
            <a:r>
              <a:rPr lang="zh-CN" altLang="en-US" sz="1600" dirty="0"/>
              <a:t>路径：</a:t>
            </a:r>
            <a:r>
              <a:rPr lang="en-US" altLang="zh-CN" sz="1600" dirty="0"/>
              <a:t>GPU → CPU Memory → GPU</a:t>
            </a:r>
          </a:p>
          <a:p>
            <a:pPr lvl="1"/>
            <a:r>
              <a:rPr lang="zh-CN" altLang="en-US" sz="1600" dirty="0"/>
              <a:t>论文中的 </a:t>
            </a:r>
            <a:r>
              <a:rPr lang="en-US" altLang="zh-CN" sz="1600" dirty="0"/>
              <a:t>RTX 3090 </a:t>
            </a:r>
            <a:r>
              <a:rPr lang="zh-CN" altLang="en-US" sz="1600" dirty="0"/>
              <a:t>不支持 </a:t>
            </a:r>
            <a:r>
              <a:rPr lang="en-US" altLang="zh-CN" sz="1600" dirty="0"/>
              <a:t>direct P2P</a:t>
            </a:r>
            <a:r>
              <a:rPr lang="zh-CN" altLang="en-US" sz="1600" dirty="0"/>
              <a:t>，因此必须经过 </a:t>
            </a:r>
            <a:r>
              <a:rPr lang="en-US" altLang="zh-CN" sz="1600" dirty="0"/>
              <a:t>CPU Memory</a:t>
            </a:r>
          </a:p>
          <a:p>
            <a:r>
              <a:rPr lang="en-US" altLang="zh-CN" sz="2000" dirty="0"/>
              <a:t>NUMA Local / Remote Memory</a:t>
            </a:r>
          </a:p>
          <a:p>
            <a:pPr lvl="1"/>
            <a:r>
              <a:rPr lang="en-US" altLang="zh-CN" sz="1600" dirty="0"/>
              <a:t>Local</a:t>
            </a:r>
            <a:r>
              <a:rPr lang="zh-CN" altLang="en-US" sz="1600" dirty="0"/>
              <a:t>：</a:t>
            </a:r>
            <a:r>
              <a:rPr lang="en-US" altLang="zh-CN" sz="1600" dirty="0"/>
              <a:t>GPU</a:t>
            </a:r>
            <a:r>
              <a:rPr lang="zh-CN" altLang="en-US" sz="1600" dirty="0"/>
              <a:t>访问同</a:t>
            </a:r>
            <a:r>
              <a:rPr lang="en-US" altLang="zh-CN" sz="1600" dirty="0"/>
              <a:t>NUMA</a:t>
            </a:r>
            <a:r>
              <a:rPr lang="zh-CN" altLang="en-US" sz="1600" dirty="0"/>
              <a:t>节点的</a:t>
            </a:r>
            <a:r>
              <a:rPr lang="en-US" altLang="zh-CN" sz="1600" dirty="0"/>
              <a:t>CPU</a:t>
            </a:r>
            <a:r>
              <a:rPr lang="zh-CN" altLang="en-US" sz="1600" dirty="0"/>
              <a:t>内存 → 快</a:t>
            </a:r>
            <a:endParaRPr lang="en-US" altLang="zh-CN" sz="1600" dirty="0"/>
          </a:p>
          <a:p>
            <a:pPr lvl="1"/>
            <a:r>
              <a:rPr lang="en-US" altLang="zh-CN" sz="1600" dirty="0"/>
              <a:t>Remote</a:t>
            </a:r>
            <a:r>
              <a:rPr lang="zh-CN" altLang="en-US" sz="1600" dirty="0"/>
              <a:t>：</a:t>
            </a:r>
            <a:r>
              <a:rPr lang="en-US" altLang="zh-CN" sz="1600" dirty="0"/>
              <a:t>GPU</a:t>
            </a:r>
            <a:r>
              <a:rPr lang="zh-CN" altLang="en-US" sz="1600" dirty="0"/>
              <a:t>访问异</a:t>
            </a:r>
            <a:r>
              <a:rPr lang="en-US" altLang="zh-CN" sz="1600" dirty="0"/>
              <a:t>NUMA</a:t>
            </a:r>
            <a:r>
              <a:rPr lang="zh-CN" altLang="en-US" sz="1600" dirty="0"/>
              <a:t>节点的</a:t>
            </a:r>
            <a:r>
              <a:rPr lang="en-US" altLang="zh-CN" sz="1600" dirty="0"/>
              <a:t>CPU</a:t>
            </a:r>
            <a:r>
              <a:rPr lang="zh-CN" altLang="en-US" sz="1600" dirty="0"/>
              <a:t>内存 → 慢（需经</a:t>
            </a:r>
            <a:r>
              <a:rPr lang="en-US" altLang="zh-CN" sz="1600" dirty="0"/>
              <a:t>CPU</a:t>
            </a:r>
            <a:r>
              <a:rPr lang="zh-CN" altLang="en-US" sz="1600" dirty="0"/>
              <a:t>互联）</a:t>
            </a:r>
          </a:p>
        </p:txBody>
      </p:sp>
    </p:spTree>
    <p:extLst>
      <p:ext uri="{BB962C8B-B14F-4D97-AF65-F5344CB8AC3E}">
        <p14:creationId xmlns:p14="http://schemas.microsoft.com/office/powerpoint/2010/main" val="427487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33DF2-74FB-F1F2-0C40-A256B053E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3747079-DF70-D500-18C1-A5F6C425452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zh-CN" dirty="0"/>
              <a:t>背景：Ring-based Collective</a:t>
            </a:r>
            <a:endParaRPr lang="zh-CN" altLang="en-US" dirty="0"/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1E287325-8451-9963-39CB-EE0CE019B93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4834759"/>
          </a:xfrm>
        </p:spPr>
        <p:txBody>
          <a:bodyPr>
            <a:normAutofit/>
          </a:bodyPr>
          <a:lstStyle/>
          <a:p>
            <a:r>
              <a:rPr lang="zh-CN" altLang="zh-CN" sz="2000" dirty="0"/>
              <a:t>Ring algorithm 可用于：</a:t>
            </a:r>
          </a:p>
          <a:p>
            <a:pPr lvl="1"/>
            <a:r>
              <a:rPr lang="zh-CN" altLang="zh-CN" sz="1600" dirty="0"/>
              <a:t>AllReduce </a:t>
            </a:r>
          </a:p>
          <a:p>
            <a:pPr lvl="1"/>
            <a:r>
              <a:rPr lang="zh-CN" altLang="zh-CN" sz="1600" dirty="0"/>
              <a:t>AllGather </a:t>
            </a:r>
          </a:p>
          <a:p>
            <a:pPr lvl="1"/>
            <a:r>
              <a:rPr lang="zh-CN" altLang="zh-CN" sz="1600" dirty="0"/>
              <a:t>ReduceScatter</a:t>
            </a:r>
            <a:endParaRPr lang="en-US" altLang="zh-CN" sz="1600" dirty="0"/>
          </a:p>
          <a:p>
            <a:r>
              <a:rPr lang="zh-CN" altLang="en-US" sz="2000" dirty="0"/>
              <a:t>每一轮中，每个 </a:t>
            </a:r>
            <a:r>
              <a:rPr lang="en-US" altLang="zh-CN" sz="2000" dirty="0"/>
              <a:t>GPU </a:t>
            </a:r>
            <a:r>
              <a:rPr lang="zh-CN" altLang="en-US" sz="2000" dirty="0"/>
              <a:t>同时向下一个 </a:t>
            </a:r>
            <a:r>
              <a:rPr lang="en-US" altLang="zh-CN" sz="2000" dirty="0"/>
              <a:t>GPU </a:t>
            </a:r>
            <a:r>
              <a:rPr lang="zh-CN" altLang="en-US" sz="2000" dirty="0"/>
              <a:t>发送数据</a:t>
            </a:r>
          </a:p>
          <a:p>
            <a:r>
              <a:rPr lang="zh-CN" altLang="en-US" sz="2000" dirty="0"/>
              <a:t>性能受最慢链路和并发拥塞影响</a:t>
            </a:r>
            <a:endParaRPr lang="zh-CN" altLang="zh-CN" sz="2000" dirty="0"/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AED03AA-39B2-2536-3272-C767D69D4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751" y="3640512"/>
            <a:ext cx="9049407" cy="222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3763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BA15F7-DE48-2FC9-D877-3AF8959DC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A354C96F-BF5F-CDD3-9718-F2838FE2E1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Congestion Patterns in PCIe-dependent GPU Clusters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786E3C8-6529-302B-98F7-81BB57502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3765" y="2143780"/>
            <a:ext cx="5172556" cy="33741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786B142B-00A1-78F9-2411-606B5E2D5D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49180" b="9345"/>
          <a:stretch>
            <a:fillRect/>
          </a:stretch>
        </p:blipFill>
        <p:spPr>
          <a:xfrm>
            <a:off x="1941" y="956109"/>
            <a:ext cx="5358335" cy="356333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B3A6FB06-6C59-CEFA-0D01-D9D6719C691C}"/>
              </a:ext>
            </a:extLst>
          </p:cNvPr>
          <p:cNvSpPr txBox="1"/>
          <p:nvPr/>
        </p:nvSpPr>
        <p:spPr>
          <a:xfrm>
            <a:off x="5328744" y="1516944"/>
            <a:ext cx="767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eaLnBrk="1" latinLnBrk="0" hangingPunct="1">
              <a:spcBef>
                <a:spcPts val="1000"/>
              </a:spcBef>
              <a:buNone/>
            </a:pPr>
            <a:r>
              <a:rPr lang="en-US" altLang="zh-CN" sz="1800" kern="12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GPU</a:t>
            </a:r>
            <a:endParaRPr lang="zh-CN" altLang="zh-CN" dirty="0">
              <a:effectLst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2F5B6E05-D7CB-0BF5-DA6E-96F379D2C670}"/>
              </a:ext>
            </a:extLst>
          </p:cNvPr>
          <p:cNvCxnSpPr>
            <a:cxnSpLocks/>
            <a:endCxn id="15" idx="1"/>
          </p:cNvCxnSpPr>
          <p:nvPr/>
        </p:nvCxnSpPr>
        <p:spPr>
          <a:xfrm flipV="1">
            <a:off x="4314497" y="1701610"/>
            <a:ext cx="1014247" cy="851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箭头连接符 18">
            <a:extLst>
              <a:ext uri="{FF2B5EF4-FFF2-40B4-BE49-F238E27FC236}">
                <a16:creationId xmlns:a16="http://schemas.microsoft.com/office/drawing/2014/main" id="{386C79D4-755E-239D-C9B6-C00019D6941C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4246180" y="2273573"/>
            <a:ext cx="693683" cy="184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本框 19">
            <a:extLst>
              <a:ext uri="{FF2B5EF4-FFF2-40B4-BE49-F238E27FC236}">
                <a16:creationId xmlns:a16="http://schemas.microsoft.com/office/drawing/2014/main" id="{CABF71A4-DCCC-D1FE-9A79-D6DA8B61BA26}"/>
              </a:ext>
            </a:extLst>
          </p:cNvPr>
          <p:cNvSpPr txBox="1"/>
          <p:nvPr/>
        </p:nvSpPr>
        <p:spPr>
          <a:xfrm>
            <a:off x="4939863" y="2273573"/>
            <a:ext cx="1902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zh-CN" altLang="zh-CN" dirty="0"/>
              <a:t>CPU Memory</a:t>
            </a:r>
            <a:endParaRPr lang="zh-CN" altLang="zh-CN" dirty="0">
              <a:effectLst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7C70F29E-7438-07CD-79F2-2635E32D4EEC}"/>
              </a:ext>
            </a:extLst>
          </p:cNvPr>
          <p:cNvSpPr txBox="1"/>
          <p:nvPr/>
        </p:nvSpPr>
        <p:spPr>
          <a:xfrm>
            <a:off x="6537435" y="1701610"/>
            <a:ext cx="4400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/>
              <a:t>集合表示集合内所有通信同时进行的带宽</a:t>
            </a: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0E8F4C0A-50C3-4229-3A69-1824EB8EB49F}"/>
              </a:ext>
            </a:extLst>
          </p:cNvPr>
          <p:cNvCxnSpPr>
            <a:cxnSpLocks/>
          </p:cNvCxnSpPr>
          <p:nvPr/>
        </p:nvCxnSpPr>
        <p:spPr>
          <a:xfrm flipH="1" flipV="1">
            <a:off x="8681545" y="2155128"/>
            <a:ext cx="331076" cy="8919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框 35">
            <a:extLst>
              <a:ext uri="{FF2B5EF4-FFF2-40B4-BE49-F238E27FC236}">
                <a16:creationId xmlns:a16="http://schemas.microsoft.com/office/drawing/2014/main" id="{1DA91FBA-14FE-13D6-9FAF-936A6851F64A}"/>
              </a:ext>
            </a:extLst>
          </p:cNvPr>
          <p:cNvSpPr txBox="1"/>
          <p:nvPr/>
        </p:nvSpPr>
        <p:spPr>
          <a:xfrm>
            <a:off x="575734" y="4657500"/>
            <a:ext cx="61748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1400" b="1" dirty="0"/>
              <a:t>NUMA</a:t>
            </a:r>
            <a:r>
              <a:rPr lang="zh-CN" altLang="en-US" sz="1400" b="1" dirty="0"/>
              <a:t>（</a:t>
            </a:r>
            <a:r>
              <a:rPr lang="en-US" altLang="zh-CN" sz="1400" b="1" dirty="0"/>
              <a:t>Non-Uniform Memory Access</a:t>
            </a:r>
            <a:r>
              <a:rPr lang="zh-CN" altLang="en-US" sz="1400" b="1" dirty="0"/>
              <a:t>）</a:t>
            </a:r>
            <a:r>
              <a:rPr lang="zh-CN" altLang="en-US" sz="1400" dirty="0"/>
              <a:t>的意思是：</a:t>
            </a:r>
            <a:r>
              <a:rPr lang="en-US" altLang="zh-CN" sz="1400" dirty="0"/>
              <a:t>CPU</a:t>
            </a:r>
            <a:r>
              <a:rPr lang="zh-CN" altLang="en-US" sz="1400" dirty="0"/>
              <a:t>访问不同位置的内存速度不一样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访问自己所在</a:t>
            </a:r>
            <a:r>
              <a:rPr lang="en-US" altLang="zh-CN" sz="1400" dirty="0"/>
              <a:t>NUMA</a:t>
            </a:r>
            <a:r>
              <a:rPr lang="zh-CN" altLang="en-US" sz="1400" dirty="0"/>
              <a:t>节点的本地内存 → 快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访问其他</a:t>
            </a:r>
            <a:r>
              <a:rPr lang="en-US" altLang="zh-CN" sz="1400" dirty="0"/>
              <a:t>NUMA</a:t>
            </a:r>
            <a:r>
              <a:rPr lang="zh-CN" altLang="en-US" sz="1400" dirty="0"/>
              <a:t>节点的远程内存 → 慢（需要经过</a:t>
            </a:r>
            <a:r>
              <a:rPr lang="en-US" altLang="zh-CN" sz="1400" dirty="0"/>
              <a:t>CPU</a:t>
            </a:r>
            <a:r>
              <a:rPr lang="zh-CN" altLang="en-US" sz="1400" dirty="0"/>
              <a:t>之间的互联总线）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sz="1400" dirty="0"/>
              <a:t>每个</a:t>
            </a:r>
            <a:r>
              <a:rPr lang="en-US" altLang="zh-CN" sz="1400" dirty="0"/>
              <a:t>NUMA</a:t>
            </a:r>
            <a:r>
              <a:rPr lang="zh-CN" altLang="en-US" sz="1400" dirty="0"/>
              <a:t>节点包含：一部分</a:t>
            </a:r>
            <a:r>
              <a:rPr lang="en-US" altLang="zh-CN" sz="1400" dirty="0"/>
              <a:t>CPU</a:t>
            </a:r>
            <a:r>
              <a:rPr lang="zh-CN" altLang="en-US" sz="1400" dirty="0"/>
              <a:t>核心 </a:t>
            </a:r>
            <a:r>
              <a:rPr lang="en-US" altLang="zh-CN" sz="1400" dirty="0"/>
              <a:t>+ </a:t>
            </a:r>
            <a:r>
              <a:rPr lang="zh-CN" altLang="en-US" sz="1400" dirty="0"/>
              <a:t>一部分内存通道 </a:t>
            </a:r>
            <a:r>
              <a:rPr lang="en-US" altLang="zh-CN" sz="1400" dirty="0"/>
              <a:t>+ </a:t>
            </a:r>
            <a:r>
              <a:rPr lang="zh-CN" altLang="en-US" sz="1400" dirty="0"/>
              <a:t>一部分</a:t>
            </a:r>
            <a:r>
              <a:rPr lang="en-US" altLang="zh-CN" sz="1400" dirty="0"/>
              <a:t>PCIe</a:t>
            </a:r>
            <a:r>
              <a:rPr lang="zh-CN" altLang="en-US" sz="1400" dirty="0"/>
              <a:t>插槽（连接</a:t>
            </a:r>
            <a:r>
              <a:rPr lang="en-US" altLang="zh-CN" sz="1400" dirty="0"/>
              <a:t>GPU</a:t>
            </a:r>
            <a:r>
              <a:rPr lang="zh-CN" altLang="en-US" sz="1400" dirty="0"/>
              <a:t>、网卡等）</a:t>
            </a:r>
          </a:p>
        </p:txBody>
      </p:sp>
    </p:spTree>
    <p:extLst>
      <p:ext uri="{BB962C8B-B14F-4D97-AF65-F5344CB8AC3E}">
        <p14:creationId xmlns:p14="http://schemas.microsoft.com/office/powerpoint/2010/main" val="3760063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53B48E-8050-04E3-0034-A001969CFE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EFF37C4-B509-F887-9EA6-47C53B30CF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Congestion Patterns in PCIe-dependent GPU Clusters</a:t>
            </a:r>
            <a:endParaRPr lang="zh-CN" altLang="en-US" dirty="0"/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E06D885C-3379-534A-CE4E-101AC145D838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4834759"/>
          </a:xfrm>
        </p:spPr>
        <p:txBody>
          <a:bodyPr>
            <a:normAutofit/>
          </a:bodyPr>
          <a:lstStyle/>
          <a:p>
            <a:r>
              <a:rPr lang="zh-CN" altLang="zh-CN" sz="2000" dirty="0"/>
              <a:t>模式 1：GPU 读 CPU Memory + GPU Direct 写远端 GPU 会严重拥塞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7181C14-0F86-714D-AE86-2CD58D0AA1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765" y="2143780"/>
            <a:ext cx="5172556" cy="33741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910FB854-2C37-56D7-C9F0-95006C3A63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180" b="9345"/>
          <a:stretch>
            <a:fillRect/>
          </a:stretch>
        </p:blipFill>
        <p:spPr>
          <a:xfrm>
            <a:off x="259445" y="1954592"/>
            <a:ext cx="5358335" cy="356333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C15CED04-F07E-826A-2D19-A905E0B07C82}"/>
              </a:ext>
            </a:extLst>
          </p:cNvPr>
          <p:cNvSpPr/>
          <p:nvPr/>
        </p:nvSpPr>
        <p:spPr>
          <a:xfrm>
            <a:off x="6982229" y="2869324"/>
            <a:ext cx="5013435" cy="6568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9F202C2-00F1-4C76-AB14-8D3E1EA0E257}"/>
              </a:ext>
            </a:extLst>
          </p:cNvPr>
          <p:cNvSpPr txBox="1"/>
          <p:nvPr/>
        </p:nvSpPr>
        <p:spPr>
          <a:xfrm>
            <a:off x="3379076" y="5847868"/>
            <a:ext cx="56335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 rtl="0" eaLnBrk="1" latinLnBrk="0" hangingPunct="1">
              <a:spcBef>
                <a:spcPts val="1000"/>
              </a:spcBef>
              <a:buNone/>
            </a:pPr>
            <a:r>
              <a:rPr lang="zh-CN" altLang="en-US" sz="1800" kern="12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结论：</a:t>
            </a:r>
            <a:r>
              <a:rPr lang="zh-CN" altLang="zh-CN" sz="1800" kern="1200" dirty="0">
                <a:effectLst/>
                <a:latin typeface="Arial" panose="020B0604020202020204" pitchFamily="34" charset="0"/>
                <a:ea typeface="微软雅黑" panose="020B0503020204020204" pitchFamily="34" charset="-122"/>
                <a:cs typeface="+mn-cs"/>
              </a:rPr>
              <a:t>集合通信时带宽无法由单个通信的性能推断</a:t>
            </a:r>
            <a:endParaRPr lang="zh-CN" altLang="zh-CN" dirty="0">
              <a:effectLst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390ADC1B-5CE2-58F8-B2BE-F764CDC761D9}"/>
              </a:ext>
            </a:extLst>
          </p:cNvPr>
          <p:cNvSpPr txBox="1"/>
          <p:nvPr/>
        </p:nvSpPr>
        <p:spPr>
          <a:xfrm>
            <a:off x="4121956" y="1612850"/>
            <a:ext cx="513955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</a:rPr>
              <a:t>两次传输仅在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</a:rPr>
              <a:t>G1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</a:rPr>
              <a:t>与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</a:rPr>
              <a:t>CPU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</a:rPr>
              <a:t>间的</a:t>
            </a:r>
            <a:r>
              <a:rPr lang="en-US" altLang="zh-CN" sz="1600" dirty="0">
                <a:latin typeface="Arial" panose="020B0604020202020204" pitchFamily="34" charset="0"/>
                <a:ea typeface="微软雅黑" panose="020B0503020204020204" pitchFamily="34" charset="-122"/>
              </a:rPr>
              <a:t>PCIe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</a:rPr>
              <a:t>链路上存在重叠，且该链路具备双向通信能力，理论上应获得更优性能；但实际性能下降</a:t>
            </a:r>
            <a:endParaRPr lang="zh-CN" altLang="zh-CN" sz="1600" dirty="0">
              <a:effectLst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C4CC328A-70B0-D40A-28B1-03CBAB9B5E86}"/>
              </a:ext>
            </a:extLst>
          </p:cNvPr>
          <p:cNvCxnSpPr/>
          <p:nvPr/>
        </p:nvCxnSpPr>
        <p:spPr>
          <a:xfrm flipH="1" flipV="1">
            <a:off x="6500648" y="2233448"/>
            <a:ext cx="693683" cy="78827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4843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FCA74-F520-65A2-E896-64DBFE11B4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F7B04198-27A5-8E70-2C64-9FB6EC187F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Congestion Patterns in PCIe-dependent GPU Clusters</a:t>
            </a:r>
            <a:endParaRPr lang="zh-CN" altLang="en-US" dirty="0"/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8C0B2C94-30FB-ABCE-2C72-762CAAC2AC1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4834759"/>
          </a:xfrm>
        </p:spPr>
        <p:txBody>
          <a:bodyPr>
            <a:normAutofit/>
          </a:bodyPr>
          <a:lstStyle/>
          <a:p>
            <a:r>
              <a:rPr lang="zh-CN" altLang="zh-CN" sz="2000" dirty="0"/>
              <a:t>模式 2：GPU Direct</a:t>
            </a:r>
            <a:r>
              <a:rPr lang="zh-CN" altLang="en-US" sz="2000" dirty="0"/>
              <a:t>性能不一定优于以</a:t>
            </a:r>
            <a:r>
              <a:rPr lang="en-US" altLang="zh-CN" sz="2000" dirty="0"/>
              <a:t>Host memory</a:t>
            </a:r>
            <a:r>
              <a:rPr lang="zh-CN" altLang="en-US" sz="2000" dirty="0"/>
              <a:t>作为中转</a:t>
            </a:r>
            <a:endParaRPr lang="zh-CN" altLang="zh-CN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65C11458-0360-5A79-4AA0-2EFB355015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765" y="2143780"/>
            <a:ext cx="5172556" cy="33741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E11207A9-EF2D-709B-44EB-A330996E8BC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399" t="2129" r="1781" b="7216"/>
          <a:stretch>
            <a:fillRect/>
          </a:stretch>
        </p:blipFill>
        <p:spPr>
          <a:xfrm>
            <a:off x="479291" y="2185820"/>
            <a:ext cx="5358335" cy="356333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EBFA460B-0D1D-6F58-DA98-DC5C060BA523}"/>
              </a:ext>
            </a:extLst>
          </p:cNvPr>
          <p:cNvSpPr/>
          <p:nvPr/>
        </p:nvSpPr>
        <p:spPr>
          <a:xfrm>
            <a:off x="6990845" y="3830855"/>
            <a:ext cx="5013435" cy="8830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EB9C678F-85A3-4F03-67CC-88F44D6197A8}"/>
              </a:ext>
            </a:extLst>
          </p:cNvPr>
          <p:cNvSpPr txBox="1"/>
          <p:nvPr/>
        </p:nvSpPr>
        <p:spPr>
          <a:xfrm>
            <a:off x="3974812" y="4828250"/>
            <a:ext cx="30828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zh-CN" altLang="en-US" sz="1600" dirty="0">
                <a:effectLst/>
                <a:latin typeface="Arial" panose="020B0604020202020204" pitchFamily="34" charset="0"/>
                <a:ea typeface="微软雅黑" panose="020B0503020204020204" pitchFamily="34" charset="-122"/>
              </a:rPr>
              <a:t>使用</a:t>
            </a:r>
            <a:r>
              <a:rPr lang="en-US" altLang="zh-CN" sz="1600" dirty="0">
                <a:effectLst/>
                <a:latin typeface="Arial" panose="020B0604020202020204" pitchFamily="34" charset="0"/>
                <a:ea typeface="微软雅黑" panose="020B0503020204020204" pitchFamily="34" charset="-122"/>
              </a:rPr>
              <a:t>host memory</a:t>
            </a:r>
            <a:r>
              <a:rPr lang="zh-CN" altLang="en-US" sz="1600" dirty="0">
                <a:effectLst/>
                <a:latin typeface="Arial" panose="020B0604020202020204" pitchFamily="34" charset="0"/>
                <a:ea typeface="微软雅黑" panose="020B0503020204020204" pitchFamily="34" charset="-122"/>
              </a:rPr>
              <a:t>中转性能更好</a:t>
            </a:r>
            <a:endParaRPr lang="zh-CN" altLang="zh-CN" sz="1600" dirty="0">
              <a:effectLst/>
            </a:endParaRPr>
          </a:p>
        </p:txBody>
      </p: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E3AD4670-6E73-53B8-F8C6-5078A907284F}"/>
              </a:ext>
            </a:extLst>
          </p:cNvPr>
          <p:cNvCxnSpPr/>
          <p:nvPr/>
        </p:nvCxnSpPr>
        <p:spPr>
          <a:xfrm flipH="1">
            <a:off x="6437586" y="4508938"/>
            <a:ext cx="861848" cy="2837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FBEDEFCC-7633-D23C-9E36-0520E4F8368A}"/>
              </a:ext>
            </a:extLst>
          </p:cNvPr>
          <p:cNvCxnSpPr/>
          <p:nvPr/>
        </p:nvCxnSpPr>
        <p:spPr>
          <a:xfrm flipH="1">
            <a:off x="6395545" y="3967489"/>
            <a:ext cx="704193" cy="7936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1948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F061-04E1-EF42-DB37-634C9FE0DB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545FDC74-6D02-77D8-2813-A6E5424BA2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zh-CN" dirty="0"/>
              <a:t>Congestion Patterns in PCIe-dependent GPU Clusters</a:t>
            </a:r>
            <a:endParaRPr lang="zh-CN" altLang="en-US" dirty="0"/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DF9191AE-43F9-B4FB-850F-B19C046E5F4A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11136976" cy="4834759"/>
          </a:xfrm>
        </p:spPr>
        <p:txBody>
          <a:bodyPr>
            <a:normAutofit/>
          </a:bodyPr>
          <a:lstStyle/>
          <a:p>
            <a:r>
              <a:rPr lang="zh-CN" altLang="zh-CN" sz="2000" dirty="0"/>
              <a:t>模式 </a:t>
            </a:r>
            <a:r>
              <a:rPr lang="en-US" altLang="zh-CN" sz="2000" dirty="0"/>
              <a:t>3</a:t>
            </a:r>
            <a:r>
              <a:rPr lang="zh-CN" altLang="zh-CN" sz="2000" dirty="0"/>
              <a:t>：</a:t>
            </a:r>
            <a:r>
              <a:rPr lang="zh-CN" altLang="en-US" sz="2000" dirty="0"/>
              <a:t>当过多的传输集中在同一</a:t>
            </a:r>
            <a:r>
              <a:rPr lang="en-US" altLang="zh-CN" sz="2000" dirty="0"/>
              <a:t>NUMA</a:t>
            </a:r>
            <a:r>
              <a:rPr lang="zh-CN" altLang="en-US" sz="2000" dirty="0"/>
              <a:t>节点的</a:t>
            </a:r>
            <a:r>
              <a:rPr lang="en-US" altLang="zh-CN" sz="2000" dirty="0"/>
              <a:t>CPU</a:t>
            </a:r>
            <a:r>
              <a:rPr lang="zh-CN" altLang="en-US" sz="2000" dirty="0"/>
              <a:t>内存上时，性能会下降</a:t>
            </a:r>
            <a:endParaRPr lang="zh-CN" altLang="zh-CN" sz="20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2C38D88-26D0-ABC6-0A10-0E3E282A9C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3765" y="2143780"/>
            <a:ext cx="5172556" cy="3374151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C10FD045-2ABD-FB57-692F-140AD573E6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9180" b="9345"/>
          <a:stretch>
            <a:fillRect/>
          </a:stretch>
        </p:blipFill>
        <p:spPr>
          <a:xfrm>
            <a:off x="259445" y="1954592"/>
            <a:ext cx="5358335" cy="3563339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id="{1174598C-EE5E-9257-9DDF-E65974373A7D}"/>
              </a:ext>
            </a:extLst>
          </p:cNvPr>
          <p:cNvSpPr/>
          <p:nvPr/>
        </p:nvSpPr>
        <p:spPr>
          <a:xfrm>
            <a:off x="6975949" y="4648200"/>
            <a:ext cx="5013435" cy="4282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7DED846-3017-B026-701F-C6E51713F9C8}"/>
              </a:ext>
            </a:extLst>
          </p:cNvPr>
          <p:cNvSpPr txBox="1"/>
          <p:nvPr/>
        </p:nvSpPr>
        <p:spPr>
          <a:xfrm>
            <a:off x="4121956" y="1612850"/>
            <a:ext cx="513955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000"/>
              </a:spcBef>
            </a:pP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</a:rPr>
              <a:t>都使用</a:t>
            </a:r>
            <a:r>
              <a:rPr lang="en-US" altLang="zh-CN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M1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</a:rPr>
              <a:t>作为中转性能低于使用</a:t>
            </a:r>
            <a:r>
              <a:rPr lang="en-US" altLang="zh-CN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M1</a:t>
            </a:r>
            <a:r>
              <a:rPr lang="zh-CN" altLang="en-US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和</a:t>
            </a:r>
            <a:r>
              <a:rPr lang="en-US" altLang="zh-CN" sz="1600" b="1" dirty="0">
                <a:latin typeface="Arial" panose="020B0604020202020204" pitchFamily="34" charset="0"/>
                <a:ea typeface="微软雅黑" panose="020B0503020204020204" pitchFamily="34" charset="-122"/>
              </a:rPr>
              <a:t>M2</a:t>
            </a:r>
            <a:r>
              <a:rPr lang="zh-CN" altLang="en-US" sz="1600" dirty="0">
                <a:latin typeface="Arial" panose="020B0604020202020204" pitchFamily="34" charset="0"/>
                <a:ea typeface="微软雅黑" panose="020B0503020204020204" pitchFamily="34" charset="-122"/>
              </a:rPr>
              <a:t>中转</a:t>
            </a:r>
            <a:endParaRPr lang="zh-CN" altLang="zh-CN" sz="1600" dirty="0">
              <a:effectLst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E22DB77E-E0B6-8B50-014F-CEC807A4610A}"/>
              </a:ext>
            </a:extLst>
          </p:cNvPr>
          <p:cNvCxnSpPr>
            <a:cxnSpLocks/>
            <a:stCxn id="8" idx="1"/>
            <a:endCxn id="12" idx="2"/>
          </p:cNvCxnSpPr>
          <p:nvPr/>
        </p:nvCxnSpPr>
        <p:spPr>
          <a:xfrm flipH="1" flipV="1">
            <a:off x="6691736" y="1951404"/>
            <a:ext cx="284213" cy="2910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09313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92F379-E0A5-BDA0-46D6-81B8F2C92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>
            <a:extLst>
              <a:ext uri="{FF2B5EF4-FFF2-40B4-BE49-F238E27FC236}">
                <a16:creationId xmlns:a16="http://schemas.microsoft.com/office/drawing/2014/main" id="{DD83D7D8-D960-AE11-5140-7A4E5C07C4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zh-CN" dirty="0"/>
              <a:t>TCCL Overview</a:t>
            </a:r>
            <a:endParaRPr lang="zh-CN" altLang="en-US" dirty="0"/>
          </a:p>
        </p:txBody>
      </p:sp>
      <p:sp>
        <p:nvSpPr>
          <p:cNvPr id="5" name="内容占位符 5">
            <a:extLst>
              <a:ext uri="{FF2B5EF4-FFF2-40B4-BE49-F238E27FC236}">
                <a16:creationId xmlns:a16="http://schemas.microsoft.com/office/drawing/2014/main" id="{3EA1653C-C938-EB59-FD71-E5565D37696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79291" y="914400"/>
            <a:ext cx="3404281" cy="4834759"/>
          </a:xfrm>
        </p:spPr>
        <p:txBody>
          <a:bodyPr>
            <a:normAutofit/>
          </a:bodyPr>
          <a:lstStyle/>
          <a:p>
            <a:r>
              <a:rPr lang="zh-CN" altLang="zh-CN" sz="2000" dirty="0"/>
              <a:t>Profiler</a:t>
            </a:r>
            <a:endParaRPr lang="en-US" altLang="zh-CN" sz="2000" dirty="0"/>
          </a:p>
          <a:p>
            <a:pPr lvl="1"/>
            <a:r>
              <a:rPr lang="zh-CN" altLang="en-US" sz="1600" dirty="0"/>
              <a:t>测试各种通信集合的带宽</a:t>
            </a:r>
            <a:endParaRPr lang="en-US" altLang="zh-CN" sz="1600" dirty="0"/>
          </a:p>
          <a:p>
            <a:r>
              <a:rPr lang="zh-CN" altLang="zh-CN" sz="2000" dirty="0"/>
              <a:t>Pathfinder</a:t>
            </a:r>
            <a:endParaRPr lang="en-US" altLang="zh-CN" sz="2000" dirty="0"/>
          </a:p>
          <a:p>
            <a:pPr lvl="1"/>
            <a:r>
              <a:rPr lang="zh-CN" altLang="en-US" sz="1600" dirty="0"/>
              <a:t>找到最优的通信</a:t>
            </a:r>
            <a:r>
              <a:rPr lang="en-US" altLang="zh-CN" sz="1600" dirty="0"/>
              <a:t>path</a:t>
            </a:r>
          </a:p>
          <a:p>
            <a:r>
              <a:rPr lang="zh-CN" altLang="zh-CN" sz="2000" dirty="0"/>
              <a:t>Runtime</a:t>
            </a:r>
            <a:endParaRPr lang="en-US" altLang="zh-CN" sz="2000" dirty="0"/>
          </a:p>
          <a:p>
            <a:pPr lvl="1"/>
            <a:r>
              <a:rPr lang="zh-CN" altLang="en-US" sz="1600" dirty="0"/>
              <a:t>仅在安装</a:t>
            </a:r>
            <a:r>
              <a:rPr lang="en-US" altLang="zh-CN" sz="1600" dirty="0"/>
              <a:t>TCCL</a:t>
            </a:r>
            <a:r>
              <a:rPr lang="zh-CN" altLang="en-US" sz="1600" dirty="0"/>
              <a:t>时需要执行一次</a:t>
            </a:r>
            <a:r>
              <a:rPr lang="en-US" altLang="zh-CN" sz="1600" dirty="0"/>
              <a:t>TCCL</a:t>
            </a:r>
            <a:r>
              <a:rPr lang="zh-CN" altLang="en-US" sz="1600" dirty="0"/>
              <a:t>路径规划器，其结果会以</a:t>
            </a:r>
            <a:r>
              <a:rPr lang="en-US" altLang="zh-CN" sz="1600" dirty="0"/>
              <a:t>XML</a:t>
            </a:r>
            <a:r>
              <a:rPr lang="zh-CN" altLang="en-US" sz="1600" dirty="0"/>
              <a:t>文件形式提供给</a:t>
            </a:r>
            <a:r>
              <a:rPr lang="en-US" altLang="zh-CN" sz="1600" dirty="0"/>
              <a:t>TCCL</a:t>
            </a:r>
            <a:r>
              <a:rPr lang="zh-CN" altLang="en-US" sz="1600" dirty="0"/>
              <a:t>运行时</a:t>
            </a:r>
            <a:endParaRPr lang="en-US" altLang="zh-CN" sz="1600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A47F5B4-C77C-20DA-E823-16A1B58EB9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5615" y="2222516"/>
            <a:ext cx="8090046" cy="370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709871"/>
      </p:ext>
    </p:extLst>
  </p:cSld>
  <p:clrMapOvr>
    <a:masterClrMapping/>
  </p:clrMapOvr>
</p:sld>
</file>

<file path=ppt/theme/theme1.xml><?xml version="1.0" encoding="utf-8"?>
<a:theme xmlns:a="http://schemas.openxmlformats.org/drawingml/2006/main" name="主题3">
  <a:themeElements>
    <a:clrScheme name="自定义 7">
      <a:dk1>
        <a:sysClr val="windowText" lastClr="000000"/>
      </a:dk1>
      <a:lt1>
        <a:sysClr val="window" lastClr="FFFFFF"/>
      </a:lt1>
      <a:dk2>
        <a:srgbClr val="005AD2"/>
      </a:dk2>
      <a:lt2>
        <a:srgbClr val="21307F"/>
      </a:lt2>
      <a:accent1>
        <a:srgbClr val="005AD2"/>
      </a:accent1>
      <a:accent2>
        <a:srgbClr val="21307F"/>
      </a:accent2>
      <a:accent3>
        <a:srgbClr val="C00000"/>
      </a:accent3>
      <a:accent4>
        <a:srgbClr val="FFCF01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zgy2os0z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主题3</Template>
  <TotalTime>123</TotalTime>
  <Words>1267</Words>
  <Application>Microsoft Office PowerPoint</Application>
  <PresentationFormat>宽屏</PresentationFormat>
  <Paragraphs>155</Paragraphs>
  <Slides>17</Slides>
  <Notes>1</Notes>
  <HiddenSlides>2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4" baseType="lpstr">
      <vt:lpstr>quote-cjk-patch</vt:lpstr>
      <vt:lpstr>等线</vt:lpstr>
      <vt:lpstr>微软雅黑</vt:lpstr>
      <vt:lpstr>Arial</vt:lpstr>
      <vt:lpstr>Times New Roman</vt:lpstr>
      <vt:lpstr>Wingdings</vt:lpstr>
      <vt:lpstr>主题3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张昱</dc:creator>
  <cp:lastModifiedBy>扬 季</cp:lastModifiedBy>
  <cp:revision>132</cp:revision>
  <dcterms:created xsi:type="dcterms:W3CDTF">2026-05-27T07:09:33Z</dcterms:created>
  <dcterms:modified xsi:type="dcterms:W3CDTF">2026-06-10T10:56:51Z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2052-12.1.25895.25895</vt:lpwstr>
  </property>
  <property fmtid="{D5CDD505-2E9C-101B-9397-08002B2CF9AE}" pid="3" name="ICV">
    <vt:lpwstr>8AA4E3613429670E9F18036A2D205BAA_43</vt:lpwstr>
  </property>
</Properties>
</file>