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2"/>
  </p:handoutMasterIdLst>
  <p:sldIdLst>
    <p:sldId id="1927" r:id="rId3"/>
    <p:sldId id="1939" r:id="rId5"/>
    <p:sldId id="1899" r:id="rId6"/>
    <p:sldId id="1919" r:id="rId7"/>
    <p:sldId id="1929" r:id="rId8"/>
    <p:sldId id="1942" r:id="rId9"/>
    <p:sldId id="1943" r:id="rId10"/>
    <p:sldId id="1946" r:id="rId11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4472C4"/>
    <a:srgbClr val="FF9933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7" autoAdjust="0"/>
    <p:restoredTop sz="91360" autoAdjust="0"/>
  </p:normalViewPr>
  <p:slideViewPr>
    <p:cSldViewPr snapToGrid="0">
      <p:cViewPr varScale="1">
        <p:scale>
          <a:sx n="111" d="100"/>
          <a:sy n="111" d="100"/>
        </p:scale>
        <p:origin x="878" y="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40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2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2568-D8A3-4FF4-BAA2-A310E3EDA64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6460B-A568-42EF-A9F3-45FAAC6AA7C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LLMxCPG:</a:t>
            </a:r>
            <a:r>
              <a:rPr lang="zh-CN" altLang="en-US"/>
              <a:t>基于代码属性图引导</a:t>
            </a:r>
            <a:r>
              <a:rPr lang="en-US" altLang="zh-CN"/>
              <a:t>LLM</a:t>
            </a:r>
            <a:r>
              <a:rPr lang="zh-CN" altLang="en-US"/>
              <a:t>的上下文感知漏洞检测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zh-CN" altLang="en-US" dirty="0"/>
              <a:t>姓名：</a:t>
            </a:r>
            <a:r>
              <a:rPr lang="en-US" altLang="zh-CN" dirty="0"/>
              <a:t>XXX</a:t>
            </a:r>
            <a:endParaRPr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733" y="134952"/>
            <a:ext cx="10515600" cy="550848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(yuzhang@ustc.edu.cn)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428329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5212592" y="6367720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姓名：标题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标题 1"/>
          <p:cNvSpPr>
            <a:spLocks noGrp="1"/>
          </p:cNvSpPr>
          <p:nvPr>
            <p:ph type="title"/>
          </p:nvPr>
        </p:nvSpPr>
        <p:spPr>
          <a:xfrm>
            <a:off x="575733" y="203162"/>
            <a:ext cx="9672834" cy="40738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19" name="Footer Placeholder 4"/>
          <p:cNvSpPr txBox="1"/>
          <p:nvPr userDrawn="1"/>
        </p:nvSpPr>
        <p:spPr>
          <a:xfrm>
            <a:off x="286089" y="6367719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575733" y="203162"/>
            <a:ext cx="9672834" cy="407389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1BA11-E42E-411D-8B9C-8D8EA8ED66A1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594995" y="302260"/>
            <a:ext cx="3622040" cy="1148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6152515" y="3761105"/>
            <a:ext cx="949960" cy="4254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024880" y="3760470"/>
            <a:ext cx="127190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000"/>
              <a:t>周子翔</a:t>
            </a:r>
            <a:endParaRPr lang="zh-CN" altLang="en-US" sz="2000"/>
          </a:p>
        </p:txBody>
      </p:sp>
      <p:sp>
        <p:nvSpPr>
          <p:cNvPr id="9" name="文本框 8"/>
          <p:cNvSpPr txBox="1"/>
          <p:nvPr/>
        </p:nvSpPr>
        <p:spPr>
          <a:xfrm>
            <a:off x="950595" y="6125210"/>
            <a:ext cx="103930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>
                <a:latin typeface="微软雅黑" panose="020B0503020204020204" pitchFamily="34" charset="-122"/>
                <a:ea typeface="微软雅黑" panose="020B0503020204020204" pitchFamily="34" charset="-122"/>
              </a:rPr>
              <a:t>[1]W. Sun et al., "Source Code Summarization in the Era of Large Language Models," 2025 IEEE/ACM 47th International Conference on Software Engineering (ICSE), Ottawa, ON, Canada, 2025, pp. 1882-1894, doi: 10.1109/ICSE55347.2025.00034.</a:t>
            </a:r>
            <a:endParaRPr lang="en-US" altLang="zh-CN" sz="1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352550" y="2030095"/>
            <a:ext cx="9333865" cy="14230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1802765" y="1740535"/>
            <a:ext cx="8655050" cy="0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802765" y="3307715"/>
            <a:ext cx="865505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358130" y="12661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2014220" y="1916430"/>
            <a:ext cx="8251825" cy="1228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</a:pPr>
            <a:r>
              <a:rPr lang="en-US" altLang="zh-CN" sz="2800" b="1">
                <a:solidFill>
                  <a:srgbClr val="3052FE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[ICSE 25] Source Code Summarization in the Era of Large Language Models</a:t>
            </a:r>
            <a:r>
              <a:rPr lang="en-US" altLang="zh-CN" sz="2800" b="1" baseline="30000">
                <a:solidFill>
                  <a:srgbClr val="3052FE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[1]</a:t>
            </a:r>
            <a:endParaRPr lang="zh-CN" altLang="en-US" sz="2800" b="1" baseline="30000">
              <a:solidFill>
                <a:srgbClr val="3052FE">
                  <a:lumMod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65750" y="2007870"/>
            <a:ext cx="3956685" cy="3213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背景与动机</a:t>
            </a: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研究问题与实验设置</a:t>
            </a: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endParaRPr lang="en-US" altLang="zh-CN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buClr>
                <a:srgbClr val="00449E"/>
              </a:buClr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关键发现与分析</a:t>
            </a:r>
            <a:endParaRPr lang="zh-CN" altLang="en-US" sz="28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479425" y="794385"/>
            <a:ext cx="11137265" cy="5561965"/>
          </a:xfrm>
        </p:spPr>
        <p:txBody>
          <a:bodyPr>
            <a:normAutofit/>
          </a:bodyPr>
          <a:lstStyle/>
          <a:p>
            <a:pPr marL="228600" lvl="0" indent="-228600">
              <a:buFont typeface="Wingdings" panose="05000000000000000000" charset="0"/>
              <a:buChar char=""/>
            </a:pPr>
            <a:r>
              <a:rPr lang="en-US" altLang="zh-CN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背景与动机</a:t>
            </a:r>
            <a:endParaRPr lang="en-US" altLang="zh-CN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 fontAlgn="auto">
              <a:spcBef>
                <a:spcPts val="50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代码注释是提升程序理解的关键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人工编写存在</a:t>
            </a:r>
            <a:r>
              <a:rPr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耗时、易缺失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/ </a:t>
            </a:r>
            <a:r>
              <a:rPr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过时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/ </a:t>
            </a:r>
            <a:r>
              <a:rPr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不匹配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的问题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sz="20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50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LLM 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在软件工程领域的应用快速发展，但现有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LLM 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基代码摘要研究存在局限：</a:t>
            </a:r>
            <a:endParaRPr sz="20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143000" lvl="2" indent="-228600" fontAlgn="auto"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仅关注单一提示技术，未对比先进提示技术的效果；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43000" lvl="2" indent="-228600" fontAlgn="auto"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忽略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LLM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模型参数设置对摘要能力的影响；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43000" lvl="2" indent="-228600" fontAlgn="auto"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沿用传统的文本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语义相似度评估方法，未验证其对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LLM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生成摘要的适配性。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600" lvl="0" indent="-228600" fontAlgn="auto">
              <a:spcBef>
                <a:spcPts val="120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800" lvl="1" indent="-228600" fontAlgn="auto"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该研究对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00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LLM </a:t>
            </a:r>
            <a:r>
              <a:rPr sz="200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基代码摘要工作流</a:t>
            </a:r>
            <a:r>
              <a:rPr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的多维度因素展开研究。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背景与动机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3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背景与动机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3"/>
          </p:nvPr>
        </p:nvSpPr>
        <p:spPr>
          <a:xfrm>
            <a:off x="11623252" y="6515100"/>
            <a:ext cx="325205" cy="243904"/>
          </a:xfrm>
        </p:spPr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29" name="文本框 28"/>
          <p:cNvSpPr txBox="1"/>
          <p:nvPr/>
        </p:nvSpPr>
        <p:spPr>
          <a:xfrm>
            <a:off x="575945" y="686435"/>
            <a:ext cx="11162030" cy="5638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28600" indent="-22860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charset="0"/>
              <a:buChar char=""/>
            </a:pP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基于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LLM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的代码摘要的一般工作流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2804" r="444" b="2638"/>
          <a:stretch>
            <a:fillRect/>
          </a:stretch>
        </p:blipFill>
        <p:spPr>
          <a:xfrm>
            <a:off x="2211705" y="1316355"/>
            <a:ext cx="6869430" cy="2436495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6330315" y="3909695"/>
            <a:ext cx="635" cy="2259330"/>
          </a:xfrm>
          <a:prstGeom prst="line">
            <a:avLst/>
          </a:prstGeom>
          <a:ln w="2222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234440" y="3909060"/>
            <a:ext cx="4964430" cy="2501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spcAft>
                <a:spcPts val="1200"/>
              </a:spcAft>
            </a:pPr>
            <a:r>
              <a:rPr lang="en-US" altLang="zh-CN" sz="20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Phase 1</a:t>
            </a:r>
            <a:r>
              <a:rPr lang="zh-CN" altLang="en-US" sz="20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：摘要生成</a:t>
            </a:r>
            <a:endParaRPr lang="en-US" altLang="zh-CN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fontAlgn="auto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该阶段以代码片段与摘要类别为输入，结合不同提示技术构建结构化提示词，再将提示词输入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LLM 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生成对应的代码摘要。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62395" y="3909060"/>
            <a:ext cx="4964430" cy="2501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spcAft>
                <a:spcPts val="1200"/>
              </a:spcAft>
            </a:pPr>
            <a:r>
              <a:rPr lang="en-US" altLang="zh-CN" sz="20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Phase 2</a:t>
            </a:r>
            <a:r>
              <a:rPr lang="zh-CN" altLang="en-US" sz="20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：摘要评估</a:t>
            </a:r>
            <a:endParaRPr lang="zh-CN" altLang="en-US" sz="2000" b="1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fontAlgn="auto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该阶段通过两类相似度指标完成评估：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摘要</a:t>
            </a: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- 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代码片段相似度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检验摘要对代码语义的忠实度，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摘要</a:t>
            </a: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- 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参考摘要相似度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衡量其与高质量参考摘要的一致性，以此全面量化生成摘要的质量。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3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研究问题与实验设置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575945" y="814705"/>
            <a:ext cx="11040745" cy="55575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l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charset="0"/>
              <a:buNone/>
            </a:pP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685800" lvl="1" indent="-228600" algn="l" fontAlgn="auto">
              <a:lnSpc>
                <a:spcPct val="125000"/>
              </a:lnSpc>
              <a:spcBef>
                <a:spcPts val="4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charset="0"/>
              <a:buChar char=""/>
            </a:pPr>
            <a:endParaRPr lang="zh-CN" altLang="en-US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11" name="表格 10"/>
          <p:cNvGraphicFramePr/>
          <p:nvPr>
            <p:custDataLst>
              <p:tags r:id="rId1"/>
            </p:custDataLst>
          </p:nvPr>
        </p:nvGraphicFramePr>
        <p:xfrm>
          <a:off x="5293995" y="1162685"/>
          <a:ext cx="6646545" cy="4702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060"/>
                <a:gridCol w="4769485"/>
              </a:tblGrid>
              <a:tr h="8496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>
                          <a:sym typeface="+mn-ea"/>
                        </a:rPr>
                        <a:t>实验设置</a:t>
                      </a:r>
                      <a:endParaRPr lang="zh-CN" altLang="en-US" sz="24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/>
                        <a:t>内容</a:t>
                      </a:r>
                      <a:endParaRPr lang="zh-CN" altLang="en-US" sz="2400"/>
                    </a:p>
                  </a:txBody>
                  <a:tcPr anchor="ctr" anchorCtr="0"/>
                </a:tc>
              </a:tr>
              <a:tr h="9658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000"/>
                        <a:t>LLMs</a:t>
                      </a:r>
                      <a:endParaRPr lang="en-US" altLang="zh-CN" sz="2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GPT-4</a:t>
                      </a:r>
                      <a:r>
                        <a:rPr lang="zh-CN" altLang="en-US"/>
                        <a:t>，</a:t>
                      </a:r>
                      <a:r>
                        <a:rPr lang="en-US" altLang="zh-CN"/>
                        <a:t>GPT-3.5</a:t>
                      </a:r>
                      <a:r>
                        <a:rPr lang="zh-CN" altLang="en-US"/>
                        <a:t>，</a:t>
                      </a:r>
                      <a:r>
                        <a:rPr lang="en-US" altLang="zh-CN"/>
                        <a:t>CodeLlama-Instruct</a:t>
                      </a: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7b</a:t>
                      </a:r>
                      <a:r>
                        <a:rPr lang="zh-CN" altLang="en-US"/>
                        <a:t>），</a:t>
                      </a:r>
                      <a:r>
                        <a:rPr lang="en-US" altLang="zh-CN"/>
                        <a:t>StarChat-β</a:t>
                      </a: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16b</a:t>
                      </a:r>
                      <a:r>
                        <a:rPr lang="zh-CN" altLang="en-US"/>
                        <a:t>）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863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000"/>
                        <a:t>数据集</a:t>
                      </a:r>
                      <a:endParaRPr lang="zh-CN" altLang="en-US" sz="2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 </a:t>
                      </a:r>
                      <a:r>
                        <a:rPr lang="zh-CN" altLang="en-US"/>
                        <a:t>种语言（</a:t>
                      </a:r>
                      <a:r>
                        <a:rPr lang="en-US" altLang="zh-CN"/>
                        <a:t>5 </a:t>
                      </a:r>
                      <a:r>
                        <a:rPr lang="zh-CN" altLang="en-US"/>
                        <a:t>大类型：面向对象、过程式、脚本式、函数式、逻辑式）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81851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000"/>
                        <a:t>实验变量</a:t>
                      </a:r>
                      <a:endParaRPr lang="zh-CN" altLang="en-US" sz="2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/>
                        <a:t>提示技术、模型参数、目标摘要类别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12045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000"/>
                        <a:t>评估方法</a:t>
                      </a:r>
                      <a:endParaRPr lang="zh-CN" altLang="en-US" sz="20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/>
                        <a:t>包括文本相似度指标、语义相似度指标以及使用</a:t>
                      </a:r>
                      <a:r>
                        <a:rPr lang="en-US" altLang="zh-CN"/>
                        <a:t> LLM </a:t>
                      </a:r>
                      <a:r>
                        <a:rPr lang="zh-CN" altLang="en-US"/>
                        <a:t>作为评估器，并与人类评价结果进行对比验证。</a:t>
                      </a:r>
                      <a:endParaRPr lang="zh-CN" altLang="en-US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12" name="内容占位符 11"/>
          <p:cNvSpPr>
            <a:spLocks noGrp="1"/>
          </p:cNvSpPr>
          <p:nvPr>
            <p:ph sz="quarter" idx="11"/>
          </p:nvPr>
        </p:nvSpPr>
        <p:spPr>
          <a:xfrm>
            <a:off x="358775" y="910590"/>
            <a:ext cx="4820920" cy="5461635"/>
          </a:xfrm>
        </p:spPr>
        <p:txBody>
          <a:bodyPr>
            <a:normAutofit lnSpcReduction="10000"/>
          </a:bodyPr>
          <a:lstStyle/>
          <a:p>
            <a:pPr marL="228600" lvl="0" indent="-228600" fontAlgn="auto">
              <a:spcAft>
                <a:spcPts val="1200"/>
              </a:spcAft>
              <a:buFont typeface="Wingdings" panose="05000000000000000000" charset="0"/>
              <a:buChar char=""/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研究问题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lnSpc>
                <a:spcPct val="150000"/>
              </a:lnSpc>
              <a:buFont typeface="Wingdings" panose="05000000000000000000" charset="0"/>
              <a:buChar char=""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RQ1</a:t>
            </a:r>
            <a:r>
              <a:rPr lang="zh-CN" altLang="en-US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altLang="zh-CN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LLM </a:t>
            </a:r>
            <a:r>
              <a:rPr lang="zh-CN" altLang="en-US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生成摘要的合适评估方法。</a:t>
            </a:r>
            <a:endParaRPr lang="zh-CN" altLang="en-US" sz="2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lnSpc>
                <a:spcPct val="150000"/>
              </a:lnSpc>
              <a:buFont typeface="Wingdings" panose="05000000000000000000" charset="0"/>
              <a:buChar char=""/>
            </a:pPr>
            <a:r>
              <a:rPr lang="en-US" altLang="zh-CN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RQ2</a:t>
            </a:r>
            <a:r>
              <a:rPr lang="zh-CN" altLang="en-US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：不同提示技术的效果。</a:t>
            </a:r>
            <a:endParaRPr lang="zh-CN" altLang="en-US" sz="2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lnSpc>
                <a:spcPct val="150000"/>
              </a:lnSpc>
              <a:buFont typeface="Wingdings" panose="05000000000000000000" charset="0"/>
              <a:buChar char=""/>
            </a:pPr>
            <a:r>
              <a:rPr lang="en-US" altLang="zh-CN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RQ3</a:t>
            </a:r>
            <a:r>
              <a:rPr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zh-CN" altLang="en-US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模型参数的影响。</a:t>
            </a:r>
            <a:endParaRPr lang="zh-CN" altLang="en-US" sz="2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lnSpc>
                <a:spcPct val="150000"/>
              </a:lnSpc>
              <a:buFont typeface="Wingdings" panose="05000000000000000000" charset="0"/>
              <a:buChar char=""/>
            </a:pPr>
            <a:r>
              <a:rPr lang="en-US" altLang="zh-CN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RQ4</a:t>
            </a:r>
            <a:r>
              <a:rPr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zh-CN" altLang="en-US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不同类型编程语言的摘要效果。</a:t>
            </a:r>
            <a:endParaRPr lang="zh-CN" altLang="en-US" sz="2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lnSpc>
                <a:spcPct val="150000"/>
              </a:lnSpc>
              <a:buFont typeface="Wingdings" panose="05000000000000000000" charset="0"/>
              <a:buChar char=""/>
            </a:pPr>
            <a:r>
              <a:rPr lang="en-US" altLang="zh-CN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RQ5</a:t>
            </a:r>
            <a:r>
              <a:rPr lang="zh-CN" altLang="en-US" sz="2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：不同类别摘要的生成能力。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>
              <a:buFont typeface="Wingdings" panose="05000000000000000000" charset="0"/>
              <a:buChar char=""/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3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RQ1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4650" y="1617980"/>
            <a:ext cx="5334000" cy="3302000"/>
          </a:xfrm>
          <a:prstGeom prst="rect">
            <a:avLst/>
          </a:prstGeom>
        </p:spPr>
      </p:pic>
      <p:sp>
        <p:nvSpPr>
          <p:cNvPr id="12" name="内容占位符 11"/>
          <p:cNvSpPr>
            <a:spLocks noGrp="1"/>
          </p:cNvSpPr>
          <p:nvPr>
            <p:ph sz="quarter" idx="11"/>
          </p:nvPr>
        </p:nvSpPr>
        <p:spPr>
          <a:xfrm>
            <a:off x="358775" y="910590"/>
            <a:ext cx="6450965" cy="5461635"/>
          </a:xfrm>
        </p:spPr>
        <p:txBody>
          <a:bodyPr>
            <a:normAutofit/>
          </a:bodyPr>
          <a:lstStyle/>
          <a:p>
            <a:pPr marL="228600" lvl="0" indent="-228600" fontAlgn="auto"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研究动机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传统指标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主要评估文本相似度。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近期研究发现：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LLM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生成的摘要比数据集自带的参考摘要更详细、质量更高。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28600" lvl="0" indent="-228600" fontAlgn="auto"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四类评估指标</a:t>
            </a:r>
            <a:endParaRPr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摘要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-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摘要文本相似度、摘要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-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摘要语义相似度、摘要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-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代码语义相似度、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LLM 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自动评估。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28600" lvl="0" indent="-228600" fontAlgn="auto"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关键发现</a:t>
            </a:r>
            <a:endParaRPr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171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计算各类自动化方法与人类评分的</a:t>
            </a:r>
            <a:r>
              <a:rPr lang="en-US" altLang="zh-CN" sz="171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Spearman </a:t>
            </a:r>
            <a:r>
              <a:rPr lang="zh-CN" altLang="en-US" sz="171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相关性后发现，</a:t>
            </a:r>
            <a:r>
              <a:rPr lang="en-US" altLang="zh-CN" sz="171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GPT-4 </a:t>
            </a:r>
            <a:r>
              <a:rPr lang="zh-CN" altLang="en-US" sz="171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评估与人类评价的相关性最高、最稳定，显著优于传统指标。</a:t>
            </a:r>
            <a:endParaRPr lang="zh-CN" altLang="en-US" sz="171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86765" y="5781040"/>
            <a:ext cx="104254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GPT-4 </a:t>
            </a:r>
            <a:r>
              <a:rPr lang="zh-CN" altLang="en-US"/>
              <a:t>是评价</a:t>
            </a:r>
            <a:r>
              <a:rPr lang="en-US" altLang="zh-CN"/>
              <a:t> LLM </a:t>
            </a:r>
            <a:r>
              <a:rPr lang="zh-CN" altLang="en-US"/>
              <a:t>代码摘要最可靠的自动化方法，后续</a:t>
            </a:r>
            <a:r>
              <a:rPr lang="en-US" altLang="zh-CN"/>
              <a:t> RQ2–RQ5 </a:t>
            </a:r>
            <a:r>
              <a:rPr lang="zh-CN" altLang="en-US"/>
              <a:t>统一使用</a:t>
            </a:r>
            <a:r>
              <a:rPr lang="en-US" altLang="zh-CN"/>
              <a:t> GPT-4 </a:t>
            </a:r>
            <a:r>
              <a:rPr lang="zh-CN" altLang="en-US"/>
              <a:t>作为评估标准。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3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RQ2-3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745" y="732790"/>
            <a:ext cx="2811145" cy="2764155"/>
          </a:xfrm>
          <a:prstGeom prst="rect">
            <a:avLst/>
          </a:prstGeom>
        </p:spPr>
      </p:pic>
      <p:sp>
        <p:nvSpPr>
          <p:cNvPr id="15" name="内容占位符 14"/>
          <p:cNvSpPr>
            <a:spLocks noGrp="1"/>
          </p:cNvSpPr>
          <p:nvPr>
            <p:ph sz="quarter" idx="11"/>
          </p:nvPr>
        </p:nvSpPr>
        <p:spPr>
          <a:xfrm>
            <a:off x="3426460" y="1290955"/>
            <a:ext cx="5295265" cy="2348865"/>
          </a:xfrm>
        </p:spPr>
        <p:txBody>
          <a:bodyPr>
            <a:normAutofit fontScale="90000"/>
          </a:bodyPr>
          <a:lstStyle/>
          <a:p>
            <a:pPr marL="228600" lvl="0" indent="-228600" fontAlgn="auto"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提示技术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零样本、少样本、思维链、批判式、专家提示。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28600" lvl="0" indent="-228600" fontAlgn="auto"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"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</a:t>
            </a:r>
            <a:endParaRPr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600"/>
              </a:spcBef>
              <a:spcAft>
                <a:spcPts val="0"/>
              </a:spcAft>
              <a:buFont typeface="Wingdings" panose="05000000000000000000" charset="0"/>
              <a:buChar char="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当模型能力较强时，复杂提示的增益有限。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600"/>
              </a:spcBef>
              <a:spcAft>
                <a:spcPts val="0"/>
              </a:spcAft>
              <a:buFont typeface="Wingdings" panose="05000000000000000000" charset="0"/>
              <a:buChar char=""/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小模型更依赖高质量提示来弥补基础能力不足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endParaRPr lang="zh-CN" alt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369945" y="847090"/>
            <a:ext cx="4946015" cy="4972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RQ2</a:t>
            </a:r>
            <a:r>
              <a:rPr lang="zh-CN" altLang="en-US" sz="2000" b="1"/>
              <a:t>：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不同提示技术的效果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99745" y="4086860"/>
            <a:ext cx="4130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RQ3</a:t>
            </a:r>
            <a:r>
              <a:rPr lang="zh-CN" altLang="en-US" sz="2000" b="1"/>
              <a:t>：模型参数的影响</a:t>
            </a:r>
            <a:endParaRPr lang="zh-CN" altLang="en-US" sz="2000" b="1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720" y="1004570"/>
            <a:ext cx="3442970" cy="4848860"/>
          </a:xfrm>
          <a:prstGeom prst="rect">
            <a:avLst/>
          </a:prstGeom>
        </p:spPr>
      </p:pic>
      <p:sp>
        <p:nvSpPr>
          <p:cNvPr id="21" name="内容占位符 14"/>
          <p:cNvSpPr>
            <a:spLocks noGrp="1"/>
          </p:cNvSpPr>
          <p:nvPr/>
        </p:nvSpPr>
        <p:spPr>
          <a:xfrm>
            <a:off x="499745" y="4572635"/>
            <a:ext cx="8128635" cy="145351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 fontAlgn="auto"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"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</a:t>
            </a:r>
            <a:endParaRPr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600"/>
              </a:spcBef>
              <a:spcAft>
                <a:spcPts val="0"/>
              </a:spcAft>
              <a:buFont typeface="Wingdings" panose="05000000000000000000" charset="0"/>
              <a:buChar char="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GPT-4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对参数变化最不敏感，整体得分稳定；小模型波动更明显。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600"/>
              </a:spcBef>
              <a:spcAft>
                <a:spcPts val="0"/>
              </a:spcAft>
              <a:buFont typeface="Wingdings" panose="05000000000000000000" charset="0"/>
              <a:buChar char=""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并非随机性越高越好，过高的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temperature/top_p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会降低代码摘要的准确性与严谨性。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450215" y="3759835"/>
            <a:ext cx="8058150" cy="635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3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RQ4-5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575945" y="833755"/>
            <a:ext cx="4471670" cy="4972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RQ4</a:t>
            </a:r>
            <a:r>
              <a:rPr lang="zh-CN" altLang="en-US" sz="2000" b="1"/>
              <a:t>：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不同类型语言的摘要效果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85470" y="2931795"/>
            <a:ext cx="4471670" cy="4972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lvl="1"/>
            <a:r>
              <a:rPr lang="en-US" altLang="zh-CN" sz="2000" b="1"/>
              <a:t>RQ5</a:t>
            </a:r>
            <a:r>
              <a:rPr lang="zh-CN" altLang="en-US" sz="2000" b="1"/>
              <a:t>：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不同类别摘要的生成能力。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1275" y="1028700"/>
            <a:ext cx="5648325" cy="1600200"/>
          </a:xfrm>
          <a:prstGeom prst="rect">
            <a:avLst/>
          </a:prstGeom>
        </p:spPr>
      </p:pic>
      <p:sp>
        <p:nvSpPr>
          <p:cNvPr id="21" name="内容占位符 14"/>
          <p:cNvSpPr>
            <a:spLocks noGrp="1"/>
          </p:cNvSpPr>
          <p:nvPr/>
        </p:nvSpPr>
        <p:spPr>
          <a:xfrm>
            <a:off x="652145" y="1331595"/>
            <a:ext cx="5871845" cy="1123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sz="1700">
                <a:sym typeface="+mn-ea"/>
              </a:rPr>
              <a:t>五类语言：面向对象、过程式、脚本式、函数式、逻辑式</a:t>
            </a:r>
            <a:endParaRPr lang="en-US" altLang="zh-CN" sz="17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28600" lvl="0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zh-CN" altLang="en-US" sz="17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逻辑编程语言（</a:t>
            </a:r>
            <a:r>
              <a:rPr lang="en-US" altLang="zh-CN" sz="17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Prolog</a:t>
            </a:r>
            <a:r>
              <a:rPr lang="zh-CN" altLang="en-US" sz="17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）是最大挑战，所有</a:t>
            </a:r>
            <a:r>
              <a:rPr lang="en-US" altLang="zh-CN" sz="17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LLM </a:t>
            </a:r>
            <a:r>
              <a:rPr lang="zh-CN" altLang="en-US" sz="17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在此类语言上表现最差。</a:t>
            </a:r>
            <a:endParaRPr lang="zh-CN" altLang="en-US" sz="1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52145" y="3429000"/>
            <a:ext cx="4396105" cy="3139440"/>
          </a:xfrm>
          <a:prstGeom prst="rect">
            <a:avLst/>
          </a:prstGeom>
        </p:spPr>
        <p:txBody>
          <a:bodyPr wrap="square">
            <a:spAutoFit/>
          </a:bodyPr>
          <a:p>
            <a:pPr marL="228600" indent="-22860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b="0" smtClean="0"/>
              <a:t>摘要类别（6 类）</a:t>
            </a:r>
            <a:endParaRPr lang="zh-CN" altLang="en-US" b="0" smtClean="0"/>
          </a:p>
          <a:p>
            <a:pPr marL="685800" lvl="1" indent="-22860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b="0" smtClean="0"/>
              <a:t>What：代码功能是什么</a:t>
            </a:r>
            <a:endParaRPr lang="zh-CN" altLang="en-US" b="0" smtClean="0"/>
          </a:p>
          <a:p>
            <a:pPr marL="685800" lvl="1" indent="-22860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b="0" smtClean="0"/>
              <a:t>Why：设计原理 / 编写原因</a:t>
            </a:r>
            <a:endParaRPr lang="zh-CN" altLang="en-US" b="0" smtClean="0"/>
          </a:p>
          <a:p>
            <a:pPr marL="685800" lvl="1" indent="-22860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b="0" smtClean="0"/>
              <a:t>How-it-is-done：具体实现方式</a:t>
            </a:r>
            <a:endParaRPr lang="zh-CN" altLang="en-US" b="0" smtClean="0"/>
          </a:p>
          <a:p>
            <a:pPr marL="685800" lvl="1" indent="-22860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b="0" smtClean="0"/>
              <a:t>Property：代码属性 / 约束</a:t>
            </a:r>
            <a:endParaRPr lang="zh-CN" altLang="en-US" b="0" smtClean="0"/>
          </a:p>
          <a:p>
            <a:pPr marL="685800" lvl="1" indent="-22860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b="0" smtClean="0"/>
              <a:t>How-to-use：使用方法与条件</a:t>
            </a:r>
            <a:endParaRPr lang="zh-CN" altLang="en-US" b="0" smtClean="0"/>
          </a:p>
          <a:p>
            <a:pPr marL="685800" lvl="1" indent="-22860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anose="05000000000000000000" charset="0"/>
              <a:buChar char=""/>
            </a:pPr>
            <a:r>
              <a:rPr lang="zh-CN" altLang="en-US" b="0" smtClean="0"/>
              <a:t>Others：其他说明</a:t>
            </a:r>
            <a:endParaRPr lang="zh-CN" altLang="en-US" b="0" smtClean="0"/>
          </a:p>
          <a:p>
            <a:pPr marL="0" indent="0">
              <a:lnSpc>
                <a:spcPts val="144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b="0" smtClean="0">
              <a:solidFill>
                <a:srgbClr val="000000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900" y="2838450"/>
            <a:ext cx="6169660" cy="1468755"/>
          </a:xfrm>
          <a:prstGeom prst="rect">
            <a:avLst/>
          </a:prstGeom>
        </p:spPr>
      </p:pic>
      <p:sp>
        <p:nvSpPr>
          <p:cNvPr id="2" name="内容占位符 14"/>
          <p:cNvSpPr>
            <a:spLocks noGrp="1"/>
          </p:cNvSpPr>
          <p:nvPr/>
        </p:nvSpPr>
        <p:spPr>
          <a:xfrm>
            <a:off x="4681855" y="4371975"/>
            <a:ext cx="7357745" cy="1771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17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altLang="zh-CN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</a:t>
            </a:r>
            <a:endParaRPr altLang="zh-CN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7B </a:t>
            </a:r>
            <a:r>
              <a:rPr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CodeLlama-Instruct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Why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Property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类摘要上表现超过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GPT-4</a:t>
            </a:r>
            <a:r>
              <a:rPr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85800" lvl="1" indent="-228600" fontAlgn="auto">
              <a:spcBef>
                <a:spcPts val="0"/>
              </a:spcBef>
              <a:spcAft>
                <a:spcPts val="600"/>
              </a:spcAft>
              <a:buFont typeface="Wingdings" panose="05000000000000000000" charset="0"/>
              <a:buChar char=""/>
            </a:pP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GPT-3.5 / GPT-4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擅长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What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How-it-is-done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How-to-use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，但在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Property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类表现较弱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523*431"/>
  <p:tag name="TABLE_ENDDRAG_RECT" val="416*70*523*431"/>
</p:tagLst>
</file>

<file path=ppt/tags/tag2.xml><?xml version="1.0" encoding="utf-8"?>
<p:tagLst xmlns:p="http://schemas.openxmlformats.org/presentationml/2006/main">
  <p:tag name="resource_record_key" val="{&quot;19&quot;:[20346260]}"/>
</p:tagLst>
</file>

<file path=ppt/theme/theme1.xml><?xml version="1.0" encoding="utf-8"?>
<a:theme xmlns:a="http://schemas.openxmlformats.org/drawingml/2006/main" name="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主题3</Template>
  <TotalTime>0</TotalTime>
  <Words>1762</Words>
  <Application>WPS 演示</Application>
  <PresentationFormat>宽屏</PresentationFormat>
  <Paragraphs>132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Tahoma</vt:lpstr>
      <vt:lpstr>Times New Roman</vt:lpstr>
      <vt:lpstr>Arial</vt:lpstr>
      <vt:lpstr>Wingdings</vt:lpstr>
      <vt:lpstr>Arial Unicode MS</vt:lpstr>
      <vt:lpstr>等线</vt:lpstr>
      <vt:lpstr>主题3</vt:lpstr>
      <vt:lpstr>PowerPoint 演示文稿</vt:lpstr>
      <vt:lpstr>PowerPoint 演示文稿</vt:lpstr>
      <vt:lpstr>背景与动机</vt:lpstr>
      <vt:lpstr>背景与动机</vt:lpstr>
      <vt:lpstr>研究问题与实验设置</vt:lpstr>
      <vt:lpstr>RQ1</vt:lpstr>
      <vt:lpstr>RQ2-3</vt:lpstr>
      <vt:lpstr>RQ4-5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周子翔</cp:lastModifiedBy>
  <cp:revision>119</cp:revision>
  <dcterms:created xsi:type="dcterms:W3CDTF">2023-03-13T01:09:00Z</dcterms:created>
  <dcterms:modified xsi:type="dcterms:W3CDTF">2026-03-25T11:04:37Z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B59868E51B2A4AC08F2BBB49AE7174E6_13</vt:lpwstr>
  </property>
  <property fmtid="{D5CDD505-2E9C-101B-9397-08002B2CF9AE}" pid="3" name="KSOProductBuildVer">
    <vt:lpwstr>2052-12.1.0.25225</vt:lpwstr>
  </property>
</Properties>
</file>