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rels" ContentType="application/vnd.openxmlformats-package.relationshi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1974" r:id="rId3"/>
    <p:sldId id="2004" r:id="rId5"/>
    <p:sldId id="2032" r:id="rId6"/>
    <p:sldId id="2033" r:id="rId7"/>
    <p:sldId id="2034" r:id="rId8"/>
    <p:sldId id="2035" r:id="rId9"/>
    <p:sldId id="2037" r:id="rId10"/>
    <p:sldId id="2038" r:id="rId11"/>
    <p:sldId id="2039" r:id="rId12"/>
    <p:sldId id="2040" r:id="rId13"/>
    <p:sldId id="2042" r:id="rId14"/>
    <p:sldId id="2044" r:id="rId15"/>
    <p:sldId id="2043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金宝 陈" initials="金宝" lastIdx="2" clrIdx="0"/>
  <p:cmAuthor id="2" name="伯尧" initials="伯尧" lastIdx="1" clrIdx="1"/>
  <p:cmAuthor id="3" name="admin" initials="a" lastIdx="0" clrIdx="2"/>
  <p:cmAuthor id="4" name="伯尧 丁" initials="伯尧" lastIdx="0" clrIdx="3"/>
  <p:cmAuthor id="5" name="张昱" initials="yu" lastIdx="0" clrIdx="4"/>
  <p:cmAuthor id="6" name="shuo liu" initials="sl" lastIdx="0" clrIdx="5"/>
  <p:cmAuthor id="7" name="扬 季" initials="扬季" lastIdx="0" clrIdx="6"/>
  <p:cmAuthor id="8" name="丁伯尧" initials="伯丁" lastIdx="0" clrIdx="7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005AD2"/>
    <a:srgbClr val="FFCF01"/>
    <a:srgbClr val="EDF1F9"/>
    <a:srgbClr val="FFFAE5"/>
    <a:srgbClr val="CCFFFF"/>
    <a:srgbClr val="94B155"/>
    <a:srgbClr val="E74C3C"/>
    <a:srgbClr val="FEB834"/>
    <a:srgbClr val="7F8C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37" autoAdjust="0"/>
    <p:restoredTop sz="82405" autoAdjust="0"/>
  </p:normalViewPr>
  <p:slideViewPr>
    <p:cSldViewPr snapToGrid="0">
      <p:cViewPr varScale="1">
        <p:scale>
          <a:sx n="72" d="100"/>
          <a:sy n="72" d="100"/>
        </p:scale>
        <p:origin x="848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customXml" Target="../customXml/item3.xml"/><Relationship Id="rId22" Type="http://schemas.openxmlformats.org/officeDocument/2006/relationships/customXml" Target="../customXml/item2.xml"/><Relationship Id="rId21" Type="http://schemas.openxmlformats.org/officeDocument/2006/relationships/customXml" Target="../customXml/item1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D07E4-5D68-4B7F-A722-60E841C9157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886C54-E433-40A3-AB15-65C634352AC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86C54-E433-40A3-AB15-65C634352A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 userDrawn="1"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AD2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 userDrawn="1"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 userDrawn="1"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0" name="文本框 19"/>
            <p:cNvSpPr txBox="1"/>
            <p:nvPr userDrawn="1"/>
          </p:nvSpPr>
          <p:spPr>
            <a:xfrm>
              <a:off x="883451" y="3209572"/>
              <a:ext cx="1940434" cy="438854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>
                <a:spcAft>
                  <a:spcPts val="400"/>
                </a:spcAft>
                <a:buClr>
                  <a:schemeClr val="accent1"/>
                </a:buClr>
                <a:buSzPct val="70000"/>
              </a:pPr>
              <a:r>
                <a:rPr kumimoji="1" lang="en-US" altLang="zh-CN" sz="2600" b="1" kern="1000" baseline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rPr>
                <a:t>CONTENTS</a:t>
              </a:r>
              <a:endParaRPr kumimoji="1" lang="en-US" sz="2600" b="1" kern="1000" baseline="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9" name="矩形: 圆角 15"/>
          <p:cNvSpPr/>
          <p:nvPr userDrawn="1"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8517" y="6356352"/>
            <a:ext cx="46061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Go</a:t>
            </a:r>
            <a:r>
              <a:rPr lang="zh-CN" altLang="en-US"/>
              <a:t>语言及其跨语言调用的程序优化技术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 userDrawn="1"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anose="020B0503020204020204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XX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pitchFamily="34" charset="-122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anose="020B0503020204020204" pitchFamily="34" charset="-122"/>
              </a:rPr>
              <a:t>YY</a:t>
            </a:r>
            <a:endParaRPr lang="en-US" altLang="zh-CN" sz="2800" b="1" dirty="0">
              <a:solidFill>
                <a:srgbClr val="262626"/>
              </a:solidFill>
              <a:sym typeface="微软雅黑" panose="020B0503020204020204" pitchFamily="34" charset="-12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Go</a:t>
            </a:r>
            <a:r>
              <a:rPr lang="zh-CN" altLang="en-US"/>
              <a:t>语言及其跨语言调用的程序优化技术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CC471A84-A18C-41AE-AACC-0B3972D6D193}" type="slidenum">
              <a:rPr lang="zh-CN" altLang="en-US" smtClean="0"/>
            </a:fld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1061085" y="1263810"/>
            <a:ext cx="9979660" cy="1463282"/>
            <a:chOff x="209375" y="1856477"/>
            <a:chExt cx="8724700" cy="964245"/>
          </a:xfrm>
        </p:grpSpPr>
        <p:sp>
          <p:nvSpPr>
            <p:cNvPr id="4" name="矩形: 圆角 4"/>
            <p:cNvSpPr/>
            <p:nvPr/>
          </p:nvSpPr>
          <p:spPr>
            <a:xfrm>
              <a:off x="209375" y="2054503"/>
              <a:ext cx="8724700" cy="56782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CC"/>
                </a:buClr>
                <a:buSzTx/>
                <a:buFontTx/>
                <a:buNone/>
                <a:defRPr/>
              </a:pPr>
              <a:r>
                <a:rPr lang="en-US" altLang="zh-CN" sz="2800" b="1" kern="0" dirty="0">
                  <a:ln>
                    <a:prstDash val="solid"/>
                  </a:ln>
                  <a:solidFill>
                    <a:schemeClr val="tx1"/>
                  </a:solidFill>
                  <a:cs typeface="+mn-ea"/>
                  <a:sym typeface="+mn-lt"/>
                </a:rPr>
                <a:t>CUDA-Agent: Large-Scale Agentic RL for High-Performance CUDA Kernel Generation</a:t>
              </a:r>
              <a:endParaRPr lang="en-US" altLang="zh-CN" sz="2800" b="1" kern="0" dirty="0">
                <a:ln>
                  <a:prstDash val="solid"/>
                </a:ln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995045" y="1856477"/>
              <a:ext cx="7153910" cy="964245"/>
              <a:chOff x="631309" y="1723634"/>
              <a:chExt cx="7153910" cy="964245"/>
            </a:xfrm>
          </p:grpSpPr>
          <p:cxnSp>
            <p:nvCxnSpPr>
              <p:cNvPr id="7" name="直接连接符 6"/>
              <p:cNvCxnSpPr/>
              <p:nvPr/>
            </p:nvCxnSpPr>
            <p:spPr>
              <a:xfrm>
                <a:off x="631309" y="1723634"/>
                <a:ext cx="7153910" cy="0"/>
              </a:xfrm>
              <a:prstGeom prst="line">
                <a:avLst/>
              </a:prstGeom>
              <a:gradFill>
                <a:gsLst>
                  <a:gs pos="88000">
                    <a:srgbClr val="FFFFFF">
                      <a:alpha val="0"/>
                    </a:srgbClr>
                  </a:gs>
                  <a:gs pos="69000">
                    <a:schemeClr val="bg1"/>
                  </a:gs>
                </a:gsLst>
                <a:lin ang="1800000" scaled="0"/>
              </a:gradFill>
              <a:ln w="25400">
                <a:gradFill flip="none" rotWithShape="1">
                  <a:gsLst>
                    <a:gs pos="100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/>
                    </a:gs>
                  </a:gsLst>
                  <a:lin ang="180000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" name="直接连接符 7"/>
              <p:cNvCxnSpPr/>
              <p:nvPr/>
            </p:nvCxnSpPr>
            <p:spPr>
              <a:xfrm>
                <a:off x="631309" y="2687879"/>
                <a:ext cx="7153910" cy="0"/>
              </a:xfrm>
              <a:prstGeom prst="line">
                <a:avLst/>
              </a:prstGeom>
              <a:gradFill>
                <a:gsLst>
                  <a:gs pos="88000">
                    <a:srgbClr val="FFFFFF">
                      <a:alpha val="0"/>
                    </a:srgbClr>
                  </a:gs>
                  <a:gs pos="69000">
                    <a:schemeClr val="bg1"/>
                  </a:gs>
                </a:gsLst>
                <a:lin ang="1800000" scaled="0"/>
              </a:gradFill>
              <a:ln w="25400">
                <a:gradFill flip="none" rotWithShape="1">
                  <a:gsLst>
                    <a:gs pos="100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/>
                    </a:gs>
                  </a:gsLst>
                  <a:lin ang="180000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grpSp>
        <p:nvGrpSpPr>
          <p:cNvPr id="9" name="组合 8"/>
          <p:cNvGrpSpPr/>
          <p:nvPr/>
        </p:nvGrpSpPr>
        <p:grpSpPr>
          <a:xfrm>
            <a:off x="4466856" y="4789392"/>
            <a:ext cx="2953487" cy="617743"/>
            <a:chOff x="1091964" y="3852036"/>
            <a:chExt cx="2521322" cy="380486"/>
          </a:xfrm>
        </p:grpSpPr>
        <p:sp>
          <p:nvSpPr>
            <p:cNvPr id="10" name="矩形: 圆角 14"/>
            <p:cNvSpPr/>
            <p:nvPr/>
          </p:nvSpPr>
          <p:spPr>
            <a:xfrm>
              <a:off x="1404205" y="3852036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zh-CN" altLang="en-US" sz="2400" b="1">
                  <a:cs typeface="+mn-ea"/>
                  <a:sym typeface="+mn-lt"/>
                </a:rPr>
                <a:t>孙新雨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  <p:sp>
          <p:nvSpPr>
            <p:cNvPr id="11" name="矩形: 圆角 13"/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cxnSp>
        <p:nvCxnSpPr>
          <p:cNvPr id="15" name="直接连接符 14"/>
          <p:cNvCxnSpPr/>
          <p:nvPr/>
        </p:nvCxnSpPr>
        <p:spPr bwMode="auto">
          <a:xfrm flipV="1">
            <a:off x="1860883" y="5729271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文本框 15"/>
          <p:cNvSpPr txBox="1"/>
          <p:nvPr/>
        </p:nvSpPr>
        <p:spPr>
          <a:xfrm flipH="1">
            <a:off x="4574540" y="6079421"/>
            <a:ext cx="2953485" cy="27686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en-US" altLang="zh-CN">
                <a:cs typeface="+mn-ea"/>
                <a:sym typeface="+mn-lt"/>
              </a:rPr>
              <a:t>2026</a:t>
            </a:r>
            <a:r>
              <a:rPr lang="zh-CN" altLang="en-US">
                <a:cs typeface="+mn-ea"/>
                <a:sym typeface="+mn-lt"/>
              </a:rPr>
              <a:t>年</a:t>
            </a:r>
            <a:r>
              <a:rPr lang="en-US" altLang="zh-CN">
                <a:cs typeface="+mn-ea"/>
                <a:sym typeface="+mn-lt"/>
              </a:rPr>
              <a:t>5</a:t>
            </a:r>
            <a:r>
              <a:rPr lang="zh-CN" altLang="en-US">
                <a:cs typeface="+mn-ea"/>
                <a:sym typeface="+mn-lt"/>
              </a:rPr>
              <a:t>月</a:t>
            </a:r>
            <a:r>
              <a:rPr lang="en-US" altLang="zh-CN">
                <a:cs typeface="+mn-ea"/>
                <a:sym typeface="+mn-lt"/>
              </a:rPr>
              <a:t>27</a:t>
            </a:r>
            <a:r>
              <a:rPr lang="zh-CN" altLang="en-US">
                <a:cs typeface="+mn-ea"/>
                <a:sym typeface="+mn-lt"/>
              </a:rPr>
              <a:t>日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959610" y="3070225"/>
            <a:ext cx="8529955" cy="16046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ctr" fontAlgn="auto">
              <a:lnSpc>
                <a:spcPct val="150000"/>
              </a:lnSpc>
            </a:pPr>
            <a:r>
              <a:rPr lang="en-US" altLang="zh-CN" dirty="0"/>
              <a:t>ByteDance Seed</a:t>
            </a:r>
            <a:endParaRPr lang="en-US" altLang="zh-CN" dirty="0"/>
          </a:p>
          <a:p>
            <a:pPr indent="0" algn="ctr" fontAlgn="auto">
              <a:lnSpc>
                <a:spcPct val="150000"/>
              </a:lnSpc>
            </a:pPr>
            <a:r>
              <a:rPr lang="en-US" altLang="zh-CN" dirty="0"/>
              <a:t>Institute for AI Industry Research (AIR), Tsinghua University</a:t>
            </a:r>
            <a:endParaRPr lang="en-US" altLang="zh-CN" dirty="0"/>
          </a:p>
          <a:p>
            <a:pPr indent="0" algn="ctr" fontAlgn="auto">
              <a:lnSpc>
                <a:spcPct val="150000"/>
              </a:lnSpc>
            </a:pPr>
            <a:r>
              <a:rPr lang="en-US" altLang="zh-CN" dirty="0"/>
              <a:t>SIA-Lab of Tsinghua AIR and ByteDance Seed</a:t>
            </a:r>
            <a:endParaRPr lang="en-US" altLang="zh-C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三、旨在稳定</a:t>
            </a:r>
            <a:r>
              <a:rPr lang="en-US" altLang="zh-CN"/>
              <a:t>RL</a:t>
            </a:r>
            <a:r>
              <a:rPr lang="zh-CN" altLang="en-US"/>
              <a:t>训练的算法改进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0" name="内容占位符 2"/>
          <p:cNvSpPr>
            <a:spLocks noGrp="1"/>
          </p:cNvSpPr>
          <p:nvPr/>
        </p:nvSpPr>
        <p:spPr>
          <a:xfrm>
            <a:off x="479291" y="911039"/>
            <a:ext cx="11136976" cy="5362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p"/>
            </a:pPr>
            <a:r>
              <a:rPr lang="zh-CN" altLang="en-US" sz="1800">
                <a:sym typeface="+mn-ea"/>
              </a:rPr>
              <a:t>直接进行</a:t>
            </a:r>
            <a:r>
              <a:rPr lang="en-US" altLang="zh-CN" sz="1800">
                <a:sym typeface="+mn-ea"/>
              </a:rPr>
              <a:t>Agentic RL</a:t>
            </a:r>
            <a:r>
              <a:rPr lang="zh-CN" altLang="en-US" sz="1800">
                <a:sym typeface="+mn-ea"/>
              </a:rPr>
              <a:t>训练，模型在17步后性能就会崩溃。根本原因在于严重的领域分布不匹配：</a:t>
            </a:r>
            <a:r>
              <a:rPr lang="en-US" altLang="zh-CN" sz="1800">
                <a:sym typeface="+mn-ea"/>
              </a:rPr>
              <a:t>CUDA</a:t>
            </a:r>
            <a:r>
              <a:rPr lang="zh-CN" altLang="en-US" sz="1800">
                <a:sym typeface="+mn-ea"/>
              </a:rPr>
              <a:t>代码在模型的预训练数据中占比极小（&lt;0.01%），导致在</a:t>
            </a:r>
            <a:r>
              <a:rPr lang="en-US" altLang="zh-CN" sz="1800">
                <a:sym typeface="+mn-ea"/>
              </a:rPr>
              <a:t>RL</a:t>
            </a:r>
            <a:r>
              <a:rPr lang="zh-CN" altLang="en-US" sz="1800">
                <a:sym typeface="+mn-ea"/>
              </a:rPr>
              <a:t>探索阶段采样到大量低概率</a:t>
            </a:r>
            <a:r>
              <a:rPr lang="en-US" altLang="zh-CN" sz="1800">
                <a:sym typeface="+mn-ea"/>
              </a:rPr>
              <a:t>token，</a:t>
            </a:r>
            <a:r>
              <a:rPr lang="zh-CN" altLang="en-US" sz="1800">
                <a:sym typeface="+mn-ea"/>
              </a:rPr>
              <a:t>进而引发重要性采样比率的剧烈波动和爆炸。</a:t>
            </a:r>
            <a:endParaRPr lang="zh-CN" altLang="en-US" sz="1800">
              <a:sym typeface="+mn-ea"/>
            </a:endParaRPr>
          </a:p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p"/>
            </a:pPr>
            <a:r>
              <a:rPr lang="zh-CN" altLang="en-US" sz="1800">
                <a:sym typeface="+mn-ea"/>
              </a:rPr>
              <a:t>为了实现稳定的训练，作者们提出了一种简单而有效的</a:t>
            </a:r>
            <a:r>
              <a:rPr lang="zh-CN" altLang="en-US" sz="1800" b="1">
                <a:sym typeface="+mn-ea"/>
              </a:rPr>
              <a:t>多阶段预热策略</a:t>
            </a:r>
            <a:r>
              <a:rPr lang="zh-CN" altLang="en-US" sz="1800">
                <a:sym typeface="+mn-ea"/>
              </a:rPr>
              <a:t>：</a:t>
            </a:r>
            <a:endParaRPr lang="zh-CN" altLang="en-US" sz="1800">
              <a:sym typeface="+mn-ea"/>
            </a:endParaRPr>
          </a:p>
          <a:p>
            <a:pPr marL="800100" lvl="2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</a:pPr>
            <a:r>
              <a:rPr lang="en-US" altLang="zh-CN" sz="1800" b="1">
                <a:sym typeface="+mn-ea"/>
              </a:rPr>
              <a:t>1. </a:t>
            </a:r>
            <a:r>
              <a:rPr sz="1800" b="1">
                <a:sym typeface="+mn-ea"/>
              </a:rPr>
              <a:t>单轮RL预热</a:t>
            </a:r>
            <a:r>
              <a:rPr sz="1800">
                <a:sym typeface="+mn-ea"/>
              </a:rPr>
              <a:t> (Single-Turn Warm-up)：首先，在标准的、非智能体的单轮代码生成任务上，用PPO对基础模型进行初步的RL训练，以增强其基本的CUDA代码生成能力。</a:t>
            </a:r>
            <a:endParaRPr lang="zh-CN" altLang="en-US" sz="1800">
              <a:sym typeface="+mn-ea"/>
            </a:endParaRPr>
          </a:p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</a:pPr>
            <a:endParaRPr lang="zh-CN" altLang="en-US" sz="180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7550" y="3975100"/>
            <a:ext cx="10756900" cy="23812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三、旨在稳定</a:t>
            </a:r>
            <a:r>
              <a:rPr lang="en-US" altLang="zh-CN"/>
              <a:t>RL</a:t>
            </a:r>
            <a:r>
              <a:rPr lang="zh-CN" altLang="en-US"/>
              <a:t>训练的算法改进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0" name="内容占位符 2"/>
          <p:cNvSpPr>
            <a:spLocks noGrp="1"/>
          </p:cNvSpPr>
          <p:nvPr/>
        </p:nvSpPr>
        <p:spPr>
          <a:xfrm>
            <a:off x="479425" y="835025"/>
            <a:ext cx="11263630" cy="5362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r>
              <a:rPr lang="en-US" altLang="zh-CN" sz="1800" b="1">
                <a:sym typeface="+mn-ea"/>
              </a:rPr>
              <a:t>2. Actor</a:t>
            </a:r>
            <a:r>
              <a:rPr lang="zh-CN" altLang="en-US" sz="1800" b="1">
                <a:sym typeface="+mn-ea"/>
              </a:rPr>
              <a:t>初始化</a:t>
            </a:r>
            <a:r>
              <a:rPr lang="zh-CN" altLang="en-US" sz="1800">
                <a:sym typeface="+mn-ea"/>
              </a:rPr>
              <a:t> (</a:t>
            </a:r>
            <a:r>
              <a:rPr lang="en-US" altLang="zh-CN" sz="1800">
                <a:sym typeface="+mn-ea"/>
              </a:rPr>
              <a:t>Actor Initialization)：</a:t>
            </a:r>
            <a:r>
              <a:rPr lang="zh-CN" altLang="en-US" sz="1800">
                <a:sym typeface="+mn-ea"/>
              </a:rPr>
              <a:t>用预热过的模型，在智能体环境中收集一批交互轨迹。然后，通过拒绝采样微调（</a:t>
            </a:r>
            <a:r>
              <a:rPr lang="en-US" altLang="zh-CN" sz="1800">
                <a:sym typeface="+mn-ea"/>
              </a:rPr>
              <a:t>Rejection Fine-Tuning, RFT），</a:t>
            </a:r>
            <a:r>
              <a:rPr lang="zh-CN" altLang="en-US" sz="1800">
                <a:sym typeface="+mn-ea"/>
              </a:rPr>
              <a:t>只保留那些获得正奖励且没有无效行为的“高质量”轨迹，用这些轨迹对</a:t>
            </a:r>
            <a:r>
              <a:rPr lang="en-US" altLang="zh-CN" sz="1800">
                <a:sym typeface="+mn-ea"/>
              </a:rPr>
              <a:t>Actor</a:t>
            </a:r>
            <a:r>
              <a:rPr lang="zh-CN" altLang="en-US" sz="1800">
                <a:sym typeface="+mn-ea"/>
              </a:rPr>
              <a:t>模型进行监督微调。这为后续的</a:t>
            </a:r>
            <a:r>
              <a:rPr lang="en-US" altLang="zh-CN" sz="1800">
                <a:sym typeface="+mn-ea"/>
              </a:rPr>
              <a:t>RL</a:t>
            </a:r>
            <a:r>
              <a:rPr lang="zh-CN" altLang="en-US" sz="1800">
                <a:sym typeface="+mn-ea"/>
              </a:rPr>
              <a:t>提供了一个强大的行为先验，有效防止了策略熵的爆炸。</a:t>
            </a:r>
            <a:endParaRPr lang="en-US" altLang="zh-CN" sz="1800">
              <a:sym typeface="+mn-ea"/>
            </a:endParaRPr>
          </a:p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r>
              <a:rPr lang="en-US" altLang="zh-CN" sz="1800" b="1">
                <a:sym typeface="+mn-ea"/>
              </a:rPr>
              <a:t>3. Critic</a:t>
            </a:r>
            <a:r>
              <a:rPr lang="zh-CN" altLang="en-US" sz="1800" b="1">
                <a:sym typeface="+mn-ea"/>
              </a:rPr>
              <a:t>初始化</a:t>
            </a:r>
            <a:r>
              <a:rPr lang="zh-CN" altLang="en-US" sz="1800">
                <a:sym typeface="+mn-ea"/>
              </a:rPr>
              <a:t> (</a:t>
            </a:r>
            <a:r>
              <a:rPr lang="en-US" altLang="zh-CN" sz="1800">
                <a:sym typeface="+mn-ea"/>
              </a:rPr>
              <a:t>Critic Initialization)：</a:t>
            </a:r>
            <a:r>
              <a:rPr lang="zh-CN" altLang="en-US" sz="1800">
                <a:sym typeface="+mn-ea"/>
              </a:rPr>
              <a:t>同样利用收集到的轨迹数据，对</a:t>
            </a:r>
            <a:r>
              <a:rPr lang="en-US" altLang="zh-CN" sz="1800">
                <a:sym typeface="+mn-ea"/>
              </a:rPr>
              <a:t>Critic</a:t>
            </a:r>
            <a:r>
              <a:rPr lang="zh-CN" altLang="en-US" sz="1800">
                <a:sym typeface="+mn-ea"/>
              </a:rPr>
              <a:t>网络进行价值预训练（</a:t>
            </a:r>
            <a:r>
              <a:rPr lang="en-US" altLang="zh-CN" sz="1800">
                <a:sym typeface="+mn-ea"/>
              </a:rPr>
              <a:t>Value Pretraining），</a:t>
            </a:r>
            <a:r>
              <a:rPr lang="zh-CN" altLang="en-US" sz="1800">
                <a:sym typeface="+mn-ea"/>
              </a:rPr>
              <a:t>使其能够为多轮交互状态提供可靠的价值估计，从而避免了因价值估计不准而导致的无效探索和轨迹长度爆炸。</a:t>
            </a:r>
            <a:endParaRPr lang="zh-CN" altLang="en-US" sz="1800">
              <a:sym typeface="+mn-ea"/>
            </a:endParaRPr>
          </a:p>
          <a:p>
            <a:pPr marL="0" lvl="1" indent="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None/>
            </a:pPr>
            <a:endParaRPr lang="en-US" altLang="zh-CN" sz="180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7550" y="4048125"/>
            <a:ext cx="10756900" cy="23812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实验设置</a:t>
            </a:r>
            <a:endParaRPr lang="zh-CN" altLang="en-US"/>
          </a:p>
        </p:txBody>
      </p:sp>
      <p:sp>
        <p:nvSpPr>
          <p:cNvPr id="10" name="内容占位符 2"/>
          <p:cNvSpPr>
            <a:spLocks noGrp="1"/>
          </p:cNvSpPr>
          <p:nvPr/>
        </p:nvSpPr>
        <p:spPr>
          <a:xfrm>
            <a:off x="479425" y="1000125"/>
            <a:ext cx="11135995" cy="5318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just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p"/>
            </a:pPr>
            <a:r>
              <a:rPr lang="zh-CN" altLang="en-US" sz="2000">
                <a:sym typeface="+mn-ea"/>
              </a:rPr>
              <a:t>基础模型：</a:t>
            </a:r>
            <a:r>
              <a:rPr lang="en-US" altLang="zh-CN" sz="2000">
                <a:sym typeface="+mn-ea"/>
              </a:rPr>
              <a:t>Seed1.6，</a:t>
            </a:r>
            <a:r>
              <a:rPr lang="zh-CN" altLang="en-US" sz="2000">
                <a:sym typeface="+mn-ea"/>
              </a:rPr>
              <a:t>一个230</a:t>
            </a:r>
            <a:r>
              <a:rPr lang="en-US" altLang="zh-CN" sz="2000">
                <a:sym typeface="+mn-ea"/>
              </a:rPr>
              <a:t>B</a:t>
            </a:r>
            <a:r>
              <a:rPr lang="zh-CN" altLang="en-US" sz="2000">
                <a:sym typeface="+mn-ea"/>
              </a:rPr>
              <a:t>参数的</a:t>
            </a:r>
            <a:r>
              <a:rPr lang="en-US" altLang="zh-CN" sz="2000">
                <a:sym typeface="+mn-ea"/>
              </a:rPr>
              <a:t>MoE</a:t>
            </a:r>
            <a:r>
              <a:rPr lang="zh-CN" altLang="en-US" sz="2000">
                <a:sym typeface="+mn-ea"/>
              </a:rPr>
              <a:t>模型。</a:t>
            </a:r>
            <a:endParaRPr lang="zh-CN" altLang="en-US" sz="2000">
              <a:sym typeface="+mn-ea"/>
            </a:endParaRPr>
          </a:p>
          <a:p>
            <a:pPr marL="342900" lvl="1" indent="-342900" algn="just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p"/>
            </a:pPr>
            <a:r>
              <a:rPr lang="zh-CN" altLang="en-US" sz="2000">
                <a:sym typeface="+mn-ea"/>
              </a:rPr>
              <a:t>训练环境：一个</a:t>
            </a:r>
            <a:r>
              <a:rPr lang="en-US" altLang="zh-CN" sz="2000">
                <a:sym typeface="+mn-ea"/>
              </a:rPr>
              <a:t>CPU-GPU</a:t>
            </a:r>
            <a:r>
              <a:rPr lang="zh-CN" altLang="en-US" sz="2000">
                <a:sym typeface="+mn-ea"/>
              </a:rPr>
              <a:t>资源解耦的沙箱架构，包含一个专用于性能分析的、由128块</a:t>
            </a:r>
            <a:r>
              <a:rPr lang="en-US" altLang="zh-CN" sz="2000">
                <a:sym typeface="+mn-ea"/>
              </a:rPr>
              <a:t>NVIDIA H20 GPU</a:t>
            </a:r>
            <a:r>
              <a:rPr lang="zh-CN" altLang="en-US" sz="2000">
                <a:sym typeface="+mn-ea"/>
              </a:rPr>
              <a:t>组成的</a:t>
            </a:r>
            <a:r>
              <a:rPr lang="en-US" altLang="zh-CN" sz="2000">
                <a:sym typeface="+mn-ea"/>
              </a:rPr>
              <a:t>GPU</a:t>
            </a:r>
            <a:r>
              <a:rPr lang="zh-CN" altLang="en-US" sz="2000">
                <a:sym typeface="+mn-ea"/>
              </a:rPr>
              <a:t>池。</a:t>
            </a:r>
            <a:endParaRPr lang="zh-CN" altLang="en-US" sz="2000">
              <a:sym typeface="+mn-ea"/>
            </a:endParaRPr>
          </a:p>
          <a:p>
            <a:pPr marL="342900" lvl="1" indent="-342900" algn="just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p"/>
            </a:pPr>
            <a:r>
              <a:rPr lang="zh-CN" altLang="en-US" sz="2000">
                <a:sym typeface="+mn-ea"/>
              </a:rPr>
              <a:t>基准：</a:t>
            </a:r>
            <a:r>
              <a:rPr lang="en-US" altLang="zh-CN" sz="2000">
                <a:sym typeface="+mn-ea"/>
              </a:rPr>
              <a:t>KernelBench，</a:t>
            </a:r>
            <a:r>
              <a:rPr lang="zh-CN" altLang="en-US" sz="2000">
                <a:sym typeface="+mn-ea"/>
              </a:rPr>
              <a:t>一个专门用于评估</a:t>
            </a:r>
            <a:r>
              <a:rPr lang="en-US" altLang="zh-CN" sz="2000">
                <a:sym typeface="+mn-ea"/>
              </a:rPr>
              <a:t>CUDA Kernel</a:t>
            </a:r>
            <a:r>
              <a:rPr lang="zh-CN" altLang="en-US" sz="2000">
                <a:sym typeface="+mn-ea"/>
              </a:rPr>
              <a:t>生成能力的基准。</a:t>
            </a:r>
            <a:endParaRPr lang="zh-CN" altLang="en-US" sz="2000">
              <a:sym typeface="+mn-ea"/>
            </a:endParaRPr>
          </a:p>
          <a:p>
            <a:pPr marL="342900" lvl="1" indent="-342900" algn="just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p"/>
            </a:pPr>
            <a:r>
              <a:rPr lang="zh-CN" altLang="en-US" sz="2000">
                <a:sym typeface="+mn-ea"/>
              </a:rPr>
              <a:t>基线模型：最强的专有模型（</a:t>
            </a:r>
            <a:r>
              <a:rPr lang="en-US" altLang="zh-CN" sz="2000">
                <a:sym typeface="+mn-ea"/>
              </a:rPr>
              <a:t>Claude Opus 4.5, Gemini 3 Pro）</a:t>
            </a:r>
            <a:r>
              <a:rPr lang="zh-CN" altLang="en-US" sz="2000">
                <a:sym typeface="+mn-ea"/>
              </a:rPr>
              <a:t>和开源模型（</a:t>
            </a:r>
            <a:r>
              <a:rPr lang="en-US" altLang="zh-CN" sz="2000">
                <a:sym typeface="+mn-ea"/>
              </a:rPr>
              <a:t>GLM 4.6, Kimi K2）。</a:t>
            </a:r>
            <a:endParaRPr lang="en-US" altLang="zh-CN" sz="2000">
              <a:sym typeface="+mn-ea"/>
            </a:endParaRPr>
          </a:p>
          <a:p>
            <a:pPr marL="800100" lvl="2" indent="-342900" algn="just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r>
              <a:rPr lang="zh-CN" altLang="en-US">
                <a:sym typeface="+mn-ea"/>
              </a:rPr>
              <a:t>基线模型也使用了与 </a:t>
            </a:r>
            <a:r>
              <a:rPr lang="en-US" altLang="zh-CN">
                <a:sym typeface="+mn-ea"/>
              </a:rPr>
              <a:t>CUDA Agent </a:t>
            </a:r>
            <a:r>
              <a:rPr lang="zh-CN" altLang="en-US">
                <a:sym typeface="+mn-ea"/>
              </a:rPr>
              <a:t>相同的 </a:t>
            </a:r>
            <a:r>
              <a:rPr lang="en-US" altLang="zh-CN">
                <a:sym typeface="+mn-ea"/>
              </a:rPr>
              <a:t>Agent Loop（</a:t>
            </a:r>
            <a:r>
              <a:rPr lang="zh-CN" altLang="en-US">
                <a:sym typeface="+mn-ea"/>
              </a:rPr>
              <a:t>智能体框架）</a:t>
            </a:r>
            <a:endParaRPr lang="en-US" altLang="zh-CN" sz="2400">
              <a:sym typeface="+mn-ea"/>
            </a:endParaRPr>
          </a:p>
          <a:p>
            <a:pPr marL="342900" lvl="1" indent="-342900" algn="just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p"/>
            </a:pPr>
            <a:r>
              <a:rPr lang="zh-CN" altLang="en-US" sz="2000">
                <a:sym typeface="+mn-ea"/>
              </a:rPr>
              <a:t>评估指标：</a:t>
            </a:r>
            <a:r>
              <a:rPr lang="en-US" altLang="zh-CN" sz="2000">
                <a:sym typeface="+mn-ea"/>
              </a:rPr>
              <a:t>Pass Rate（</a:t>
            </a:r>
            <a:r>
              <a:rPr lang="zh-CN" altLang="en-US" sz="2000">
                <a:sym typeface="+mn-ea"/>
              </a:rPr>
              <a:t>正确率），</a:t>
            </a:r>
            <a:r>
              <a:rPr lang="en-US" altLang="zh-CN" sz="2000">
                <a:sym typeface="+mn-ea"/>
              </a:rPr>
              <a:t>Faster Rate（</a:t>
            </a:r>
            <a:r>
              <a:rPr lang="zh-CN" altLang="en-US" sz="2000">
                <a:sym typeface="+mn-ea"/>
              </a:rPr>
              <a:t>比基线更快的比例），</a:t>
            </a:r>
            <a:r>
              <a:rPr lang="en-US" altLang="zh-CN" sz="2000">
                <a:sym typeface="+mn-ea"/>
              </a:rPr>
              <a:t>Speed-up（</a:t>
            </a:r>
            <a:r>
              <a:rPr lang="zh-CN" altLang="en-US" sz="2000">
                <a:sym typeface="+mn-ea"/>
              </a:rPr>
              <a:t>几何平均加速比）。</a:t>
            </a:r>
            <a:endParaRPr lang="zh-CN" altLang="en-US" sz="2000"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主要结果</a:t>
            </a:r>
            <a:endParaRPr lang="zh-CN" altLang="en-US"/>
          </a:p>
        </p:txBody>
      </p:sp>
      <p:sp>
        <p:nvSpPr>
          <p:cNvPr id="10" name="内容占位符 2"/>
          <p:cNvSpPr>
            <a:spLocks noGrp="1"/>
          </p:cNvSpPr>
          <p:nvPr/>
        </p:nvSpPr>
        <p:spPr>
          <a:xfrm>
            <a:off x="479425" y="841375"/>
            <a:ext cx="11263630" cy="5362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r>
              <a:rPr lang="en-US" altLang="zh-CN" sz="1800">
                <a:sym typeface="+mn-ea"/>
              </a:rPr>
              <a:t>CUDA Agent</a:t>
            </a:r>
            <a:r>
              <a:rPr lang="zh-CN" altLang="en-US" sz="1800">
                <a:sym typeface="+mn-ea"/>
              </a:rPr>
              <a:t>显著超越了最强的专有模型（</a:t>
            </a:r>
            <a:r>
              <a:rPr lang="en-US" altLang="zh-CN" sz="1800">
                <a:sym typeface="+mn-ea"/>
              </a:rPr>
              <a:t>Claude Opus 4.5</a:t>
            </a:r>
            <a:r>
              <a:rPr lang="zh-CN" altLang="en-US" sz="1800">
                <a:sym typeface="+mn-ea"/>
              </a:rPr>
              <a:t>和</a:t>
            </a:r>
            <a:r>
              <a:rPr lang="en-US" altLang="zh-CN" sz="1800">
                <a:sym typeface="+mn-ea"/>
              </a:rPr>
              <a:t>Gemini 3 Pro</a:t>
            </a:r>
            <a:r>
              <a:rPr lang="zh-CN" altLang="en-US" sz="1800">
                <a:sym typeface="+mn-ea"/>
              </a:rPr>
              <a:t>）</a:t>
            </a:r>
            <a:endParaRPr lang="zh-CN" altLang="en-US" sz="1800">
              <a:sym typeface="+mn-ea"/>
            </a:endParaRPr>
          </a:p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r>
              <a:rPr lang="en-US" altLang="zh-CN" sz="1800">
                <a:sym typeface="+mn-ea"/>
              </a:rPr>
              <a:t>CUDA Agent</a:t>
            </a:r>
            <a:r>
              <a:rPr lang="zh-CN" altLang="en-US" sz="1800">
                <a:sym typeface="+mn-ea"/>
              </a:rPr>
              <a:t>证明了学习到的优化策略能持续超越静态的编译器启发式规则（</a:t>
            </a:r>
            <a:r>
              <a:rPr lang="en-US" altLang="zh-CN" sz="1800">
                <a:sym typeface="+mn-ea"/>
              </a:rPr>
              <a:t>torch.compile</a:t>
            </a:r>
            <a:r>
              <a:rPr lang="zh-CN" altLang="en-US" sz="1800">
                <a:sym typeface="+mn-ea"/>
              </a:rPr>
              <a:t>）</a:t>
            </a:r>
            <a:endParaRPr lang="zh-CN" altLang="en-US" sz="1800"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11475" y="2009140"/>
            <a:ext cx="5995035" cy="46551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研究背景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0" name="内容占位符 2"/>
          <p:cNvSpPr>
            <a:spLocks noGrp="1"/>
          </p:cNvSpPr>
          <p:nvPr/>
        </p:nvSpPr>
        <p:spPr>
          <a:xfrm>
            <a:off x="479291" y="993589"/>
            <a:ext cx="11136976" cy="5362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</a:pPr>
            <a:r>
              <a:rPr lang="en-US" altLang="zh-CN" sz="2400"/>
              <a:t>GPU Kernel Optimization </a:t>
            </a:r>
            <a:r>
              <a:rPr lang="zh-CN" altLang="en-US" sz="2400"/>
              <a:t>是现代深度学习系统的核心问题</a:t>
            </a:r>
            <a:endParaRPr lang="zh-CN" altLang="en-US" sz="2400"/>
          </a:p>
          <a:p>
            <a:pPr fontAlgn="auto">
              <a:lnSpc>
                <a:spcPct val="150000"/>
              </a:lnSpc>
            </a:pPr>
            <a:r>
              <a:rPr lang="en-US" altLang="zh-CN" sz="2400"/>
              <a:t>CUDA </a:t>
            </a:r>
            <a:r>
              <a:rPr lang="zh-CN" altLang="en-US" sz="2400"/>
              <a:t>优化并不是“写对代码”，一个 </a:t>
            </a:r>
            <a:r>
              <a:rPr lang="en-US" altLang="zh-CN" sz="2400"/>
              <a:t>CUDA Kernel：</a:t>
            </a:r>
            <a:endParaRPr lang="en-US" altLang="zh-CN" sz="2400"/>
          </a:p>
          <a:p>
            <a:pPr lvl="1" fontAlgn="auto">
              <a:lnSpc>
                <a:spcPct val="150000"/>
              </a:lnSpc>
            </a:pPr>
            <a:r>
              <a:rPr lang="zh-CN" altLang="en-US" sz="2055"/>
              <a:t>能运行 ≠ 高性能</a:t>
            </a:r>
            <a:endParaRPr lang="zh-CN" altLang="en-US" sz="2055"/>
          </a:p>
          <a:p>
            <a:pPr lvl="1" fontAlgn="auto">
              <a:lnSpc>
                <a:spcPct val="150000"/>
              </a:lnSpc>
            </a:pPr>
            <a:r>
              <a:rPr lang="zh-CN" altLang="en-US" sz="2055"/>
              <a:t>正确实现 ≠ 最优实现</a:t>
            </a:r>
            <a:endParaRPr lang="zh-CN" altLang="en-US" sz="2055"/>
          </a:p>
          <a:p>
            <a:pPr lvl="1" fontAlgn="auto">
              <a:lnSpc>
                <a:spcPct val="150000"/>
              </a:lnSpc>
            </a:pPr>
            <a:r>
              <a:rPr lang="zh-CN" altLang="en-US" sz="2055"/>
              <a:t>不同 </a:t>
            </a:r>
            <a:r>
              <a:rPr lang="en-US" altLang="zh-CN" sz="2055"/>
              <a:t>shape / workload </a:t>
            </a:r>
            <a:r>
              <a:rPr lang="zh-CN" altLang="en-US" sz="2055"/>
              <a:t>往往对应不同优化策略</a:t>
            </a:r>
            <a:endParaRPr lang="zh-CN" altLang="en-US" sz="2055"/>
          </a:p>
          <a:p>
            <a:pPr marL="228600" lvl="1" indent="-228600" algn="l" fontAlgn="auto">
              <a:lnSpc>
                <a:spcPct val="150000"/>
              </a:lnSpc>
              <a:spcBef>
                <a:spcPts val="1000"/>
              </a:spcBef>
              <a:buSzTx/>
              <a:buChar char="p"/>
            </a:pPr>
            <a:r>
              <a:rPr lang="zh-CN" altLang="en-US" sz="2400"/>
              <a:t>本质上：</a:t>
            </a:r>
            <a:endParaRPr lang="zh-CN" altLang="en-US" sz="2400"/>
          </a:p>
          <a:p>
            <a:pPr lvl="1" algn="l" fontAlgn="auto">
              <a:lnSpc>
                <a:spcPct val="150000"/>
              </a:lnSpc>
              <a:spcBef>
                <a:spcPts val="500"/>
              </a:spcBef>
              <a:buSzTx/>
              <a:buChar char="n"/>
            </a:pPr>
            <a:r>
              <a:rPr lang="en-US" altLang="zh-CN" sz="2055"/>
              <a:t>CUDA Optimization </a:t>
            </a:r>
            <a:r>
              <a:rPr lang="zh-CN" altLang="en-US" sz="2055"/>
              <a:t>本质是一个 </a:t>
            </a:r>
            <a:r>
              <a:rPr lang="en-US" altLang="zh-CN" sz="2055"/>
              <a:t>Iterative Search Problem（</a:t>
            </a:r>
            <a:r>
              <a:rPr lang="zh-CN" altLang="en-US" sz="2055"/>
              <a:t>迭代搜索问题）</a:t>
            </a:r>
            <a:endParaRPr lang="zh-CN" altLang="en-US" sz="2055"/>
          </a:p>
          <a:p>
            <a:pPr lvl="1" algn="l" fontAlgn="auto">
              <a:lnSpc>
                <a:spcPct val="150000"/>
              </a:lnSpc>
              <a:spcBef>
                <a:spcPts val="500"/>
              </a:spcBef>
              <a:buSzTx/>
              <a:buChar char="n"/>
            </a:pPr>
            <a:r>
              <a:rPr lang="zh-CN" altLang="en-US" sz="2055"/>
              <a:t>而不是静态的 </a:t>
            </a:r>
            <a:r>
              <a:rPr lang="en-US" altLang="zh-CN" sz="2055"/>
              <a:t>Code Generation Problem（</a:t>
            </a:r>
            <a:r>
              <a:rPr lang="zh-CN" altLang="en-US" sz="2055"/>
              <a:t>代码生成问题）</a:t>
            </a:r>
            <a:endParaRPr lang="zh-CN" altLang="en-US" sz="2055"/>
          </a:p>
          <a:p>
            <a:pPr marL="0" indent="0" fontAlgn="auto">
              <a:lnSpc>
                <a:spcPct val="150000"/>
              </a:lnSpc>
              <a:buNone/>
            </a:pPr>
            <a:endParaRPr lang="en-US" altLang="zh-CN" sz="2400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现有工作：基于搜索的优化方法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0" name="内容占位符 2"/>
          <p:cNvSpPr>
            <a:spLocks noGrp="1"/>
          </p:cNvSpPr>
          <p:nvPr/>
        </p:nvSpPr>
        <p:spPr>
          <a:xfrm>
            <a:off x="479291" y="993589"/>
            <a:ext cx="11136976" cy="5362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</a:pPr>
            <a:r>
              <a:rPr lang="zh-CN" altLang="en-US" sz="2400"/>
              <a:t>一类工作并不训练模型本身，而是在推理阶段（</a:t>
            </a:r>
            <a:r>
              <a:rPr lang="en-US" altLang="zh-CN" sz="2400"/>
              <a:t>Test-time）</a:t>
            </a:r>
            <a:r>
              <a:rPr lang="zh-CN" altLang="en-US" sz="2400"/>
              <a:t>通过 </a:t>
            </a:r>
            <a:r>
              <a:rPr lang="en-US" altLang="zh-CN" sz="2400"/>
              <a:t>Agent </a:t>
            </a:r>
            <a:r>
              <a:rPr lang="zh-CN" altLang="en-US" sz="2400"/>
              <a:t>或搜索机制反复优化 </a:t>
            </a:r>
            <a:r>
              <a:rPr lang="en-US" altLang="zh-CN" sz="2400"/>
              <a:t>CUDA Kernel。</a:t>
            </a:r>
            <a:endParaRPr lang="en-US" altLang="zh-CN" sz="2400"/>
          </a:p>
          <a:p>
            <a:pPr algn="l" fontAlgn="auto">
              <a:lnSpc>
                <a:spcPct val="150000"/>
              </a:lnSpc>
              <a:buSzTx/>
            </a:pPr>
            <a:r>
              <a:rPr lang="zh-CN" altLang="en-US" sz="2400"/>
              <a:t>局限性：</a:t>
            </a:r>
            <a:endParaRPr sz="2400"/>
          </a:p>
          <a:p>
            <a:pPr lvl="1" algn="l" fontAlgn="auto">
              <a:lnSpc>
                <a:spcPct val="150000"/>
              </a:lnSpc>
              <a:buSzTx/>
            </a:pPr>
            <a:r>
              <a:rPr lang="zh-CN" altLang="en-US" sz="2055"/>
              <a:t>性能上限受 </a:t>
            </a:r>
            <a:r>
              <a:rPr lang="en-US" altLang="zh-CN" sz="2055"/>
              <a:t>Base Model </a:t>
            </a:r>
            <a:r>
              <a:rPr lang="zh-CN" altLang="en-US" sz="2055"/>
              <a:t>限制</a:t>
            </a:r>
            <a:endParaRPr lang="zh-CN" altLang="en-US" sz="2055"/>
          </a:p>
          <a:p>
            <a:pPr lvl="1" algn="l" fontAlgn="auto">
              <a:lnSpc>
                <a:spcPct val="150000"/>
              </a:lnSpc>
              <a:buSzTx/>
            </a:pPr>
            <a:r>
              <a:rPr lang="en-US" altLang="zh-CN" sz="2055"/>
              <a:t>Search </a:t>
            </a:r>
            <a:r>
              <a:rPr lang="zh-CN" altLang="en-US" sz="2055"/>
              <a:t>成本高，容易陷入无效搜索</a:t>
            </a:r>
            <a:endParaRPr lang="zh-CN" altLang="en-US" sz="2055"/>
          </a:p>
          <a:p>
            <a:pPr lvl="1" algn="l" fontAlgn="auto">
              <a:lnSpc>
                <a:spcPct val="150000"/>
              </a:lnSpc>
              <a:buSzTx/>
            </a:pPr>
            <a:r>
              <a:rPr lang="zh-CN" altLang="en-US" sz="2055"/>
              <a:t>无法系统性学习优化策略（</a:t>
            </a:r>
            <a:r>
              <a:rPr lang="en-US" altLang="zh-CN" sz="2055"/>
              <a:t>Optimization Policy）</a:t>
            </a:r>
            <a:endParaRPr lang="en-US" altLang="zh-CN" sz="2055"/>
          </a:p>
          <a:p>
            <a:pPr marL="228600" lvl="1" indent="-228600" algn="l" fontAlgn="auto">
              <a:lnSpc>
                <a:spcPct val="150000"/>
              </a:lnSpc>
              <a:spcBef>
                <a:spcPts val="1000"/>
              </a:spcBef>
              <a:buSzTx/>
              <a:buChar char="p"/>
            </a:pPr>
            <a:r>
              <a:rPr sz="2400"/>
              <a:t>优化方向：</a:t>
            </a:r>
            <a:endParaRPr sz="2400"/>
          </a:p>
          <a:p>
            <a:pPr lvl="1" algn="l" fontAlgn="auto">
              <a:lnSpc>
                <a:spcPct val="150000"/>
              </a:lnSpc>
              <a:spcBef>
                <a:spcPts val="500"/>
              </a:spcBef>
              <a:buSzTx/>
              <a:buChar char="n"/>
            </a:pPr>
            <a:r>
              <a:rPr sz="2055"/>
              <a:t>结合外部知识库注入、记忆机制</a:t>
            </a:r>
            <a:endParaRPr sz="2055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现有工作：</a:t>
            </a:r>
            <a:r>
              <a:rPr lang="en-US" altLang="zh-CN"/>
              <a:t>Single-turn Generation</a:t>
            </a:r>
            <a:r>
              <a:rPr lang="en-US" altLang="zh-CN"/>
              <a:t> RL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0" name="内容占位符 2"/>
          <p:cNvSpPr>
            <a:spLocks noGrp="1"/>
          </p:cNvSpPr>
          <p:nvPr/>
        </p:nvSpPr>
        <p:spPr>
          <a:xfrm>
            <a:off x="479291" y="993589"/>
            <a:ext cx="11136976" cy="5362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</a:pPr>
            <a:r>
              <a:rPr lang="zh-CN" altLang="en-US" sz="2400"/>
              <a:t>另一类工作尝试直接训练模型，使其具备 </a:t>
            </a:r>
            <a:r>
              <a:rPr lang="en-US" altLang="zh-CN" sz="2400"/>
              <a:t>CUDA Kernel </a:t>
            </a:r>
            <a:r>
              <a:rPr lang="zh-CN" altLang="en-US" sz="2400"/>
              <a:t>优化能力。</a:t>
            </a:r>
            <a:endParaRPr lang="zh-CN" altLang="en-US" sz="2400"/>
          </a:p>
          <a:p>
            <a:pPr lvl="1" algn="l" fontAlgn="auto">
              <a:lnSpc>
                <a:spcPct val="150000"/>
              </a:lnSpc>
              <a:buSzTx/>
            </a:pPr>
            <a:r>
              <a:rPr sz="2055"/>
              <a:t>Supervised Fine-Tuning（</a:t>
            </a:r>
            <a:r>
              <a:rPr lang="zh-CN" altLang="en-US" sz="2055"/>
              <a:t>监督微调）</a:t>
            </a:r>
            <a:endParaRPr lang="zh-CN" altLang="en-US" sz="2055"/>
          </a:p>
          <a:p>
            <a:pPr lvl="1" algn="l" fontAlgn="auto">
              <a:lnSpc>
                <a:spcPct val="150000"/>
              </a:lnSpc>
              <a:buSzTx/>
            </a:pPr>
            <a:r>
              <a:rPr sz="2055"/>
              <a:t>Reinforcement Learning（</a:t>
            </a:r>
            <a:r>
              <a:rPr lang="zh-CN" altLang="en-US" sz="2055"/>
              <a:t>强化学习，</a:t>
            </a:r>
            <a:r>
              <a:rPr sz="2055"/>
              <a:t>RL）</a:t>
            </a:r>
            <a:endParaRPr sz="2055"/>
          </a:p>
          <a:p>
            <a:pPr marL="228600" lvl="1" indent="-228600" algn="l" fontAlgn="auto">
              <a:lnSpc>
                <a:spcPct val="150000"/>
              </a:lnSpc>
              <a:spcBef>
                <a:spcPts val="1000"/>
              </a:spcBef>
              <a:buSzTx/>
              <a:buChar char="p"/>
            </a:pPr>
            <a:r>
              <a:rPr sz="2400"/>
              <a:t>工作流程：</a:t>
            </a:r>
            <a:endParaRPr sz="2400"/>
          </a:p>
          <a:p>
            <a:pPr marL="457200" lvl="1" indent="0" algn="l" fontAlgn="auto">
              <a:lnSpc>
                <a:spcPct val="150000"/>
              </a:lnSpc>
              <a:spcBef>
                <a:spcPts val="500"/>
              </a:spcBef>
              <a:buSzTx/>
              <a:buNone/>
            </a:pPr>
            <a:r>
              <a:rPr lang="en-US" altLang="zh-CN" sz="2055"/>
              <a:t>PyTorch Operator → LLM </a:t>
            </a:r>
            <a:r>
              <a:rPr lang="zh-CN" altLang="en-US" sz="2055"/>
              <a:t>一次性生成 </a:t>
            </a:r>
            <a:r>
              <a:rPr lang="en-US" altLang="zh-CN" sz="2055"/>
              <a:t>CUDA Solution </a:t>
            </a:r>
            <a:r>
              <a:rPr lang="zh-CN" altLang="en-US" sz="2055"/>
              <a:t>→ 编译 + </a:t>
            </a:r>
            <a:r>
              <a:rPr lang="en-US" altLang="zh-CN" sz="2055"/>
              <a:t>Benchmark</a:t>
            </a:r>
            <a:endParaRPr lang="en-US" altLang="zh-CN" sz="2055"/>
          </a:p>
          <a:p>
            <a:pPr marL="457200" lvl="1" indent="0" algn="l" fontAlgn="auto">
              <a:lnSpc>
                <a:spcPct val="150000"/>
              </a:lnSpc>
              <a:spcBef>
                <a:spcPts val="500"/>
              </a:spcBef>
              <a:buSzTx/>
              <a:buNone/>
            </a:pPr>
            <a:r>
              <a:rPr lang="zh-CN" altLang="en-US" sz="2055"/>
              <a:t>→ 根据性能给 </a:t>
            </a:r>
            <a:r>
              <a:rPr lang="en-US" altLang="zh-CN" sz="2055"/>
              <a:t>Reward → PPO </a:t>
            </a:r>
            <a:r>
              <a:rPr lang="zh-CN" altLang="en-US" sz="2055"/>
              <a:t>更新模型</a:t>
            </a:r>
            <a:endParaRPr lang="zh-CN" altLang="en-US" sz="2055"/>
          </a:p>
          <a:p>
            <a:pPr marL="228600" lvl="1" indent="-228600" algn="l" fontAlgn="auto">
              <a:lnSpc>
                <a:spcPct val="150000"/>
              </a:lnSpc>
              <a:spcBef>
                <a:spcPts val="1000"/>
              </a:spcBef>
              <a:buSzTx/>
              <a:buChar char="p"/>
            </a:pPr>
            <a:r>
              <a:rPr lang="zh-CN" altLang="en-US" sz="2400"/>
              <a:t>局限性：模型并不会做：</a:t>
            </a:r>
            <a:endParaRPr lang="en-US" altLang="zh-CN" sz="2400"/>
          </a:p>
          <a:p>
            <a:pPr lvl="1" algn="l" fontAlgn="auto">
              <a:lnSpc>
                <a:spcPct val="150000"/>
              </a:lnSpc>
              <a:spcBef>
                <a:spcPts val="500"/>
              </a:spcBef>
              <a:buSzTx/>
              <a:buChar char="n"/>
            </a:pPr>
            <a:r>
              <a:rPr lang="zh-CN" altLang="en-US" sz="2055"/>
              <a:t>多轮 </a:t>
            </a:r>
            <a:r>
              <a:rPr sz="2055"/>
              <a:t>Debug </a:t>
            </a:r>
            <a:r>
              <a:rPr sz="2055">
                <a:sym typeface="+mn-ea"/>
              </a:rPr>
              <a:t>迭代修改 Kernel</a:t>
            </a:r>
            <a:endParaRPr sz="2055"/>
          </a:p>
          <a:p>
            <a:pPr lvl="1" algn="l" fontAlgn="auto">
              <a:lnSpc>
                <a:spcPct val="150000"/>
              </a:lnSpc>
              <a:spcBef>
                <a:spcPts val="500"/>
              </a:spcBef>
              <a:buSzTx/>
              <a:buChar char="n"/>
            </a:pPr>
            <a:r>
              <a:rPr sz="2055">
                <a:sym typeface="+mn-ea"/>
              </a:rPr>
              <a:t>主动 Profiling、</a:t>
            </a:r>
            <a:r>
              <a:rPr lang="zh-CN" altLang="en-US" sz="2055"/>
              <a:t>分析性能瓶颈</a:t>
            </a:r>
            <a:endParaRPr lang="zh-CN" altLang="en-US" sz="2055"/>
          </a:p>
          <a:p>
            <a:pPr marL="228600" lvl="1" indent="-228600" algn="l" fontAlgn="auto">
              <a:lnSpc>
                <a:spcPct val="150000"/>
              </a:lnSpc>
              <a:spcBef>
                <a:spcPts val="1000"/>
              </a:spcBef>
              <a:buSzTx/>
              <a:buChar char="p"/>
            </a:pPr>
            <a:endParaRPr lang="zh-CN" altLang="en-US" sz="2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/>
              <a:t>CUDA Agent </a:t>
            </a:r>
            <a:r>
              <a:rPr lang="zh-CN" altLang="en-US"/>
              <a:t>的核心思想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0" name="内容占位符 2"/>
          <p:cNvSpPr>
            <a:spLocks noGrp="1"/>
          </p:cNvSpPr>
          <p:nvPr/>
        </p:nvSpPr>
        <p:spPr>
          <a:xfrm>
            <a:off x="479291" y="993589"/>
            <a:ext cx="11136976" cy="5362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</a:pPr>
            <a:r>
              <a:rPr lang="zh-CN" altLang="en-US" sz="2400"/>
              <a:t>本文从</a:t>
            </a:r>
            <a:r>
              <a:rPr lang="en-US" altLang="zh-CN" sz="2400">
                <a:sym typeface="+mn-ea"/>
              </a:rPr>
              <a:t>Single-turn Generation RL</a:t>
            </a:r>
            <a:r>
              <a:rPr sz="2400">
                <a:sym typeface="+mn-ea"/>
              </a:rPr>
              <a:t>升级到</a:t>
            </a:r>
            <a:r>
              <a:rPr lang="en-US" altLang="zh-CN" sz="2400">
                <a:sym typeface="+mn-ea"/>
              </a:rPr>
              <a:t> </a:t>
            </a:r>
            <a:r>
              <a:rPr lang="en-US" altLang="zh-CN" sz="2400"/>
              <a:t>Agentic RL</a:t>
            </a:r>
            <a:r>
              <a:rPr sz="2400"/>
              <a:t>，</a:t>
            </a:r>
            <a:r>
              <a:rPr lang="zh-CN" altLang="en-US" sz="2400"/>
              <a:t>在</a:t>
            </a:r>
            <a:r>
              <a:rPr lang="en-US" altLang="zh-CN" sz="2400"/>
              <a:t>Agent</a:t>
            </a:r>
            <a:r>
              <a:rPr sz="2400"/>
              <a:t>优化</a:t>
            </a:r>
            <a:r>
              <a:rPr lang="en-US" altLang="zh-CN" sz="2400"/>
              <a:t>kernel</a:t>
            </a:r>
            <a:r>
              <a:rPr sz="2400"/>
              <a:t>的</a:t>
            </a:r>
            <a:r>
              <a:rPr lang="zh-CN" altLang="en-US" sz="2400"/>
              <a:t>整个 </a:t>
            </a:r>
            <a:r>
              <a:rPr lang="en-US" altLang="zh-CN" sz="2400"/>
              <a:t>Interaction Trajectory（</a:t>
            </a:r>
            <a:r>
              <a:rPr lang="zh-CN" altLang="en-US" sz="2400"/>
              <a:t>交互轨迹）上进行强化学习。</a:t>
            </a:r>
            <a:endParaRPr lang="zh-CN" altLang="en-US" sz="2400"/>
          </a:p>
          <a:p>
            <a:pPr marL="228600" lvl="1" indent="-228600" algn="l" fontAlgn="auto">
              <a:lnSpc>
                <a:spcPct val="150000"/>
              </a:lnSpc>
              <a:spcBef>
                <a:spcPts val="1000"/>
              </a:spcBef>
              <a:buSzTx/>
            </a:pPr>
            <a:r>
              <a:rPr lang="zh-CN" altLang="en-US" sz="2400"/>
              <a:t>训练目标发生转变</a:t>
            </a:r>
            <a:endParaRPr lang="zh-CN" altLang="en-US" sz="2400"/>
          </a:p>
          <a:p>
            <a:pPr marL="800100" lvl="2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r>
              <a:rPr lang="en-US" altLang="zh-CN">
                <a:sym typeface="+mn-ea"/>
              </a:rPr>
              <a:t>Single-turn RL</a:t>
            </a:r>
            <a:r>
              <a:rPr>
                <a:sym typeface="+mn-ea"/>
              </a:rPr>
              <a:t>：模型学习如何一次性把</a:t>
            </a:r>
            <a:r>
              <a:rPr lang="en-US" altLang="zh-CN">
                <a:sym typeface="+mn-ea"/>
              </a:rPr>
              <a:t>kernel</a:t>
            </a:r>
            <a:r>
              <a:rPr>
                <a:sym typeface="+mn-ea"/>
              </a:rPr>
              <a:t>写对、写好</a:t>
            </a:r>
            <a:endParaRPr>
              <a:sym typeface="+mn-ea"/>
            </a:endParaRPr>
          </a:p>
          <a:p>
            <a:pPr marL="800100" lvl="2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r>
              <a:rPr lang="en-US" altLang="zh-CN">
                <a:sym typeface="+mn-ea"/>
              </a:rPr>
              <a:t>Agentic RL</a:t>
            </a:r>
            <a:r>
              <a:rPr>
                <a:sym typeface="+mn-ea"/>
              </a:rPr>
              <a:t>：</a:t>
            </a:r>
            <a:r>
              <a:rPr lang="zh-CN" altLang="en-US" sz="2000">
                <a:sym typeface="+mn-ea"/>
              </a:rPr>
              <a:t>学习如何搜索高性能 </a:t>
            </a:r>
            <a:r>
              <a:rPr lang="en-US" altLang="zh-CN" sz="2000">
                <a:sym typeface="+mn-ea"/>
              </a:rPr>
              <a:t>CUDA </a:t>
            </a:r>
            <a:r>
              <a:rPr lang="zh-CN" altLang="en-US" sz="2000">
                <a:sym typeface="+mn-ea"/>
              </a:rPr>
              <a:t>实现，从写出第一个</a:t>
            </a:r>
            <a:r>
              <a:rPr lang="en-US" altLang="zh-CN" sz="2000">
                <a:sym typeface="+mn-ea"/>
              </a:rPr>
              <a:t>kernel</a:t>
            </a:r>
            <a:r>
              <a:rPr sz="2000">
                <a:sym typeface="+mn-ea"/>
              </a:rPr>
              <a:t>实现，到调用工具进行</a:t>
            </a:r>
            <a:r>
              <a:rPr lang="en-US" altLang="zh-CN" sz="2000">
                <a:sym typeface="+mn-ea"/>
              </a:rPr>
              <a:t>profile</a:t>
            </a:r>
            <a:r>
              <a:rPr sz="2000">
                <a:sym typeface="+mn-ea"/>
              </a:rPr>
              <a:t>，再写第二版</a:t>
            </a:r>
            <a:r>
              <a:rPr lang="en-US" altLang="zh-CN" sz="2000">
                <a:sym typeface="+mn-ea"/>
              </a:rPr>
              <a:t>......</a:t>
            </a:r>
            <a:r>
              <a:rPr>
                <a:sym typeface="+mn-ea"/>
              </a:rPr>
              <a:t>写第</a:t>
            </a:r>
            <a:r>
              <a:rPr lang="en-US" altLang="zh-CN">
                <a:sym typeface="+mn-ea"/>
              </a:rPr>
              <a:t>N</a:t>
            </a:r>
            <a:r>
              <a:rPr>
                <a:sym typeface="+mn-ea"/>
              </a:rPr>
              <a:t>版</a:t>
            </a:r>
            <a:endParaRPr sz="2000"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一、可扩展的训练数据合成流水线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0" name="内容占位符 2"/>
          <p:cNvSpPr>
            <a:spLocks noGrp="1"/>
          </p:cNvSpPr>
          <p:nvPr/>
        </p:nvSpPr>
        <p:spPr>
          <a:xfrm>
            <a:off x="479291" y="993589"/>
            <a:ext cx="11136976" cy="5362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-228600" algn="l" fontAlgn="auto">
              <a:lnSpc>
                <a:spcPct val="150000"/>
              </a:lnSpc>
              <a:spcBef>
                <a:spcPts val="1000"/>
              </a:spcBef>
              <a:buSzTx/>
            </a:pPr>
            <a:r>
              <a:rPr lang="zh-CN" altLang="en-US" sz="1800">
                <a:sym typeface="+mn-ea"/>
              </a:rPr>
              <a:t>由于高质量的</a:t>
            </a:r>
            <a:r>
              <a:rPr lang="en-US" altLang="zh-CN" sz="1800">
                <a:sym typeface="+mn-ea"/>
              </a:rPr>
              <a:t>CUDA Kernel</a:t>
            </a:r>
            <a:r>
              <a:rPr lang="zh-CN" altLang="en-US" sz="1800">
                <a:sym typeface="+mn-ea"/>
              </a:rPr>
              <a:t>代码稀缺，监督微调变得不切实际，因此采用</a:t>
            </a:r>
            <a:r>
              <a:rPr lang="en-US" altLang="zh-CN" sz="1800">
                <a:sym typeface="+mn-ea"/>
              </a:rPr>
              <a:t>RL</a:t>
            </a:r>
            <a:r>
              <a:rPr lang="zh-CN" altLang="en-US" sz="1800">
                <a:sym typeface="+mn-ea"/>
              </a:rPr>
              <a:t>来训练</a:t>
            </a:r>
            <a:r>
              <a:rPr lang="en-US" altLang="zh-CN" sz="1800">
                <a:sym typeface="+mn-ea"/>
              </a:rPr>
              <a:t>CUDA Agent</a:t>
            </a:r>
            <a:endParaRPr lang="en-US" altLang="zh-CN" sz="1800">
              <a:sym typeface="+mn-ea"/>
            </a:endParaRPr>
          </a:p>
          <a:p>
            <a:pPr marL="228600" lvl="1" indent="-228600" algn="l" fontAlgn="auto">
              <a:lnSpc>
                <a:spcPct val="150000"/>
              </a:lnSpc>
              <a:spcBef>
                <a:spcPts val="1000"/>
              </a:spcBef>
              <a:buSzTx/>
            </a:pPr>
            <a:r>
              <a:rPr lang="zh-CN" altLang="en-US" sz="1800">
                <a:sym typeface="+mn-ea"/>
              </a:rPr>
              <a:t>但这需要大量多样的、用</a:t>
            </a:r>
            <a:r>
              <a:rPr lang="en-US" altLang="zh-CN" sz="1800">
                <a:sym typeface="+mn-ea"/>
              </a:rPr>
              <a:t>PyTorch</a:t>
            </a:r>
            <a:r>
              <a:rPr lang="zh-CN" altLang="en-US" sz="1800">
                <a:sym typeface="+mn-ea"/>
              </a:rPr>
              <a:t>实现的参考算子作为训练任务。</a:t>
            </a:r>
            <a:endParaRPr lang="zh-CN" altLang="en-US" sz="1800">
              <a:sym typeface="+mn-ea"/>
            </a:endParaRPr>
          </a:p>
          <a:p>
            <a:pPr marL="228600" lvl="1" indent="-228600" algn="l" fontAlgn="auto">
              <a:lnSpc>
                <a:spcPct val="150000"/>
              </a:lnSpc>
              <a:spcBef>
                <a:spcPts val="1000"/>
              </a:spcBef>
              <a:buSzTx/>
            </a:pPr>
            <a:r>
              <a:rPr lang="zh-CN" altLang="en-US" sz="1800">
                <a:sym typeface="+mn-ea"/>
              </a:rPr>
              <a:t>为此他们开发了一个三阶段的数据合成流水线。</a:t>
            </a:r>
            <a:endParaRPr lang="zh-CN" altLang="en-US" sz="180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1920" y="2790825"/>
            <a:ext cx="9408160" cy="36595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一、可扩展的训练数据合成流水线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0" name="内容占位符 2"/>
          <p:cNvSpPr>
            <a:spLocks noGrp="1"/>
          </p:cNvSpPr>
          <p:nvPr/>
        </p:nvSpPr>
        <p:spPr>
          <a:xfrm>
            <a:off x="479291" y="993589"/>
            <a:ext cx="11136976" cy="5362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r>
              <a:rPr lang="zh-CN" altLang="en-US" sz="1800" b="1">
                <a:sym typeface="+mn-ea"/>
              </a:rPr>
              <a:t>种子问题爬取</a:t>
            </a:r>
            <a:r>
              <a:rPr lang="zh-CN" altLang="en-US" sz="1800">
                <a:sym typeface="+mn-ea"/>
              </a:rPr>
              <a:t>：从</a:t>
            </a:r>
            <a:r>
              <a:rPr lang="en-US" altLang="zh-CN" sz="1800">
                <a:sym typeface="+mn-ea"/>
              </a:rPr>
              <a:t>torch</a:t>
            </a:r>
            <a:r>
              <a:rPr lang="zh-CN" altLang="en-US" sz="1800">
                <a:sym typeface="+mn-ea"/>
              </a:rPr>
              <a:t>和</a:t>
            </a:r>
            <a:r>
              <a:rPr lang="en-US" altLang="zh-CN" sz="1800">
                <a:sym typeface="+mn-ea"/>
              </a:rPr>
              <a:t>transformers</a:t>
            </a:r>
            <a:r>
              <a:rPr lang="zh-CN" altLang="en-US" sz="1800">
                <a:sym typeface="+mn-ea"/>
              </a:rPr>
              <a:t>库中挖掘高质量的算子实现，构建一个基础算子库。</a:t>
            </a:r>
            <a:endParaRPr lang="zh-CN" altLang="en-US" sz="1800">
              <a:sym typeface="+mn-ea"/>
            </a:endParaRPr>
          </a:p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r>
              <a:rPr lang="zh-CN" altLang="en-US" sz="1800" b="1">
                <a:sym typeface="+mn-ea"/>
              </a:rPr>
              <a:t>组合式问题构建</a:t>
            </a:r>
            <a:r>
              <a:rPr lang="zh-CN" altLang="en-US" sz="1800">
                <a:sym typeface="+mn-ea"/>
              </a:rPr>
              <a:t>：利用</a:t>
            </a:r>
            <a:r>
              <a:rPr lang="en-US" altLang="zh-CN" sz="1800">
                <a:sym typeface="+mn-ea"/>
              </a:rPr>
              <a:t>LLM，</a:t>
            </a:r>
            <a:r>
              <a:rPr lang="zh-CN" altLang="en-US" sz="1800">
                <a:sym typeface="+mn-ea"/>
              </a:rPr>
              <a:t>通过将多个基础算子（最多5个）顺序堆叠，来组合成更复杂的“融合算子”任务。这种组合操作本身就是一个有价值的优化问题，因为它需要模型考虑如何避免中间数据传输、共享内存等，而不仅仅是简单地依次优化每个算子。</a:t>
            </a:r>
            <a:endParaRPr lang="zh-CN" altLang="en-US" sz="1800">
              <a:sym typeface="+mn-ea"/>
            </a:endParaRPr>
          </a:p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r>
              <a:rPr lang="zh-CN" altLang="en-US" sz="1800" b="1">
                <a:sym typeface="+mn-ea"/>
              </a:rPr>
              <a:t>问题过滤</a:t>
            </a:r>
            <a:r>
              <a:rPr lang="zh-CN" altLang="en-US" sz="1800">
                <a:sym typeface="+mn-ea"/>
              </a:rPr>
              <a:t>：通过一套严格的执行反馈标准，过滤掉那些过于简单或过于困难的任务，确保数据质量。标准包括：可执行性、确定性、非平凡性（避免被“攻击”）、以及合理的工作负载。</a:t>
            </a:r>
            <a:endParaRPr lang="zh-CN" altLang="en-US" sz="1800">
              <a:sym typeface="+mn-ea"/>
            </a:endParaRPr>
          </a:p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r>
              <a:rPr lang="zh-CN" altLang="en-US" sz="1800">
                <a:sym typeface="+mn-ea"/>
              </a:rPr>
              <a:t>最终构建了一个包含6000个高质量训练任务的数据集</a:t>
            </a:r>
            <a:r>
              <a:rPr lang="en-US" altLang="zh-CN" sz="1800">
                <a:sym typeface="+mn-ea"/>
              </a:rPr>
              <a:t>CUDA-Agent-Ops-6K</a:t>
            </a:r>
            <a:endParaRPr lang="en-US" altLang="zh-CN" sz="180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b="28562"/>
          <a:stretch>
            <a:fillRect/>
          </a:stretch>
        </p:blipFill>
        <p:spPr>
          <a:xfrm>
            <a:off x="2131060" y="4523105"/>
            <a:ext cx="7452360" cy="20707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二、技能集成的智能体循环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0" name="内容占位符 2"/>
          <p:cNvSpPr>
            <a:spLocks noGrp="1"/>
          </p:cNvSpPr>
          <p:nvPr/>
        </p:nvSpPr>
        <p:spPr>
          <a:xfrm>
            <a:off x="479291" y="993589"/>
            <a:ext cx="11136976" cy="5362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r>
              <a:rPr lang="zh-CN" altLang="en-US" sz="1800" b="1">
                <a:sym typeface="+mn-ea"/>
              </a:rPr>
              <a:t>智能体循环</a:t>
            </a:r>
            <a:r>
              <a:rPr lang="zh-CN" altLang="en-US" sz="1800">
                <a:sym typeface="+mn-ea"/>
              </a:rPr>
              <a:t> (</a:t>
            </a:r>
            <a:r>
              <a:rPr lang="en-US" altLang="zh-CN" sz="1800">
                <a:sym typeface="+mn-ea"/>
              </a:rPr>
              <a:t>Agent Loop)：</a:t>
            </a:r>
            <a:r>
              <a:rPr lang="zh-CN" altLang="en-US" sz="1800">
                <a:sym typeface="+mn-ea"/>
              </a:rPr>
              <a:t>采用与</a:t>
            </a:r>
            <a:r>
              <a:rPr lang="en-US" altLang="zh-CN" sz="1800">
                <a:sym typeface="+mn-ea"/>
              </a:rPr>
              <a:t>OpenHands</a:t>
            </a:r>
            <a:r>
              <a:rPr lang="zh-CN" altLang="en-US" sz="1800">
                <a:sym typeface="+mn-ea"/>
              </a:rPr>
              <a:t>框架对齐的</a:t>
            </a:r>
            <a:r>
              <a:rPr lang="en-US" altLang="zh-CN" sz="1800">
                <a:sym typeface="+mn-ea"/>
              </a:rPr>
              <a:t>ReAct</a:t>
            </a:r>
            <a:r>
              <a:rPr lang="zh-CN" altLang="en-US" sz="1800">
                <a:sym typeface="+mn-ea"/>
              </a:rPr>
              <a:t>式范式，智能体通过交错地进行思考、执行动作、观察结果来进行迭代式的编码、调试和优化。它被赋予了一套标准的</a:t>
            </a:r>
            <a:r>
              <a:rPr lang="en-US" altLang="zh-CN" sz="1800">
                <a:sym typeface="+mn-ea"/>
              </a:rPr>
              <a:t>Shell</a:t>
            </a:r>
            <a:r>
              <a:rPr lang="zh-CN" altLang="en-US" sz="1800">
                <a:sym typeface="+mn-ea"/>
              </a:rPr>
              <a:t>工具（如</a:t>
            </a:r>
            <a:r>
              <a:rPr lang="en-US" altLang="zh-CN" sz="1800">
                <a:sym typeface="+mn-ea"/>
              </a:rPr>
              <a:t>Bash, Read/Write, Edit, Grep</a:t>
            </a:r>
            <a:r>
              <a:rPr lang="zh-CN" altLang="en-US" sz="1800">
                <a:sym typeface="+mn-ea"/>
              </a:rPr>
              <a:t>等）来与开发环境交互。</a:t>
            </a:r>
            <a:endParaRPr lang="zh-CN" altLang="en-US" sz="1800">
              <a:sym typeface="+mn-ea"/>
            </a:endParaRPr>
          </a:p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r>
              <a:rPr lang="en-US" altLang="zh-CN" sz="1800" b="1">
                <a:sym typeface="+mn-ea"/>
              </a:rPr>
              <a:t>CUDA</a:t>
            </a:r>
            <a:r>
              <a:rPr lang="zh-CN" altLang="en-US" sz="1800" b="1">
                <a:sym typeface="+mn-ea"/>
              </a:rPr>
              <a:t>编程技能</a:t>
            </a:r>
            <a:r>
              <a:rPr lang="zh-CN" altLang="en-US" sz="1800">
                <a:sym typeface="+mn-ea"/>
              </a:rPr>
              <a:t> (</a:t>
            </a:r>
            <a:r>
              <a:rPr lang="en-US" altLang="zh-CN" sz="1800">
                <a:sym typeface="+mn-ea"/>
              </a:rPr>
              <a:t>CUDA Coding Skill)：</a:t>
            </a:r>
            <a:r>
              <a:rPr lang="zh-CN" altLang="en-US" sz="1800">
                <a:sym typeface="+mn-ea"/>
              </a:rPr>
              <a:t>受“智能体技能”思想的启发，作者将</a:t>
            </a:r>
            <a:r>
              <a:rPr lang="en-US" altLang="zh-CN" sz="1800">
                <a:sym typeface="+mn-ea"/>
              </a:rPr>
              <a:t>CUDA Kernel</a:t>
            </a:r>
            <a:r>
              <a:rPr lang="zh-CN" altLang="en-US" sz="1800">
                <a:sym typeface="+mn-ea"/>
              </a:rPr>
              <a:t>开发的特定指令和工具（如性能分析脚本）封装成一个</a:t>
            </a:r>
            <a:r>
              <a:rPr lang="en-US" altLang="zh-CN" sz="1800">
                <a:sym typeface="+mn-ea"/>
              </a:rPr>
              <a:t>SKILL.md</a:t>
            </a:r>
            <a:r>
              <a:rPr lang="zh-CN" altLang="en-US" sz="1800">
                <a:sym typeface="+mn-ea"/>
              </a:rPr>
              <a:t>文件，明确规定了一个标准的</a:t>
            </a:r>
            <a:r>
              <a:rPr lang="en-US" altLang="zh-CN" sz="1800">
                <a:sym typeface="+mn-ea"/>
              </a:rPr>
              <a:t>CUDA</a:t>
            </a:r>
            <a:r>
              <a:rPr lang="zh-CN" altLang="en-US" sz="1800">
                <a:sym typeface="+mn-ea"/>
              </a:rPr>
              <a:t>优化工作流。</a:t>
            </a:r>
            <a:endParaRPr lang="en-US" altLang="zh-CN" sz="1800"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5040" y="3664585"/>
            <a:ext cx="7741285" cy="29457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二、技能集成的智能体循环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</a:fld>
            <a:endParaRPr lang="en-US" dirty="0"/>
          </a:p>
        </p:txBody>
      </p:sp>
      <p:sp>
        <p:nvSpPr>
          <p:cNvPr id="10" name="内容占位符 2"/>
          <p:cNvSpPr>
            <a:spLocks noGrp="1"/>
          </p:cNvSpPr>
          <p:nvPr/>
        </p:nvSpPr>
        <p:spPr>
          <a:xfrm>
            <a:off x="479291" y="993589"/>
            <a:ext cx="11136976" cy="5362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r>
              <a:rPr lang="zh-CN" altLang="en-US" sz="1800" b="1">
                <a:sym typeface="+mn-ea"/>
              </a:rPr>
              <a:t>鲁棒的奖励调度</a:t>
            </a:r>
            <a:r>
              <a:rPr lang="zh-CN" altLang="en-US" sz="1800">
                <a:sym typeface="+mn-ea"/>
              </a:rPr>
              <a:t> (</a:t>
            </a:r>
            <a:r>
              <a:rPr lang="en-US" altLang="zh-CN" sz="1800">
                <a:sym typeface="+mn-ea"/>
              </a:rPr>
              <a:t>Robust Reward Scheduling)：</a:t>
            </a:r>
            <a:r>
              <a:rPr lang="zh-CN" altLang="en-US" sz="1800">
                <a:sym typeface="+mn-ea"/>
              </a:rPr>
              <a:t>简单地使用“加速比”作为奖励信号是不可靠的，因为它会受到任务难易度的影响。作者们设计了一个更鲁棒的、归一化的离散奖励方案，综合考虑正确性和性能里程碑。</a:t>
            </a:r>
            <a:endParaRPr lang="zh-CN" altLang="en-US" sz="1800">
              <a:sym typeface="+mn-ea"/>
            </a:endParaRPr>
          </a:p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r>
              <a:rPr lang="zh-CN" altLang="en-US" sz="1800">
                <a:sym typeface="+mn-ea"/>
              </a:rPr>
              <a:t>其中</a:t>
            </a:r>
            <a:r>
              <a:rPr lang="en-US" altLang="zh-CN" sz="1800">
                <a:sym typeface="+mn-ea"/>
              </a:rPr>
              <a:t>b(t, t_0)</a:t>
            </a:r>
            <a:r>
              <a:rPr lang="zh-CN" altLang="en-US" sz="1800">
                <a:sym typeface="+mn-ea"/>
              </a:rPr>
              <a:t>表示生成核函数的时间</a:t>
            </a:r>
            <a:r>
              <a:rPr lang="en-US" altLang="zh-CN" sz="1800">
                <a:sym typeface="+mn-ea"/>
              </a:rPr>
              <a:t>t</a:t>
            </a:r>
            <a:r>
              <a:rPr lang="zh-CN" altLang="en-US" sz="1800">
                <a:sym typeface="+mn-ea"/>
              </a:rPr>
              <a:t>比基线</a:t>
            </a:r>
            <a:r>
              <a:rPr lang="en-US" altLang="zh-CN" sz="1800">
                <a:sym typeface="+mn-ea"/>
              </a:rPr>
              <a:t>t_0</a:t>
            </a:r>
            <a:r>
              <a:rPr lang="zh-CN" altLang="en-US" sz="1800">
                <a:sym typeface="+mn-ea"/>
              </a:rPr>
              <a:t>快了至少5%。</a:t>
            </a:r>
            <a:endParaRPr lang="zh-CN" altLang="en-US" sz="1800">
              <a:sym typeface="+mn-ea"/>
            </a:endParaRPr>
          </a:p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endParaRPr lang="zh-CN" altLang="en-US" sz="1800">
              <a:sym typeface="+mn-ea"/>
            </a:endParaRPr>
          </a:p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endParaRPr lang="zh-CN" altLang="en-US" sz="1800">
              <a:sym typeface="+mn-ea"/>
            </a:endParaRPr>
          </a:p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endParaRPr lang="zh-CN" altLang="en-US" sz="1800">
              <a:sym typeface="+mn-ea"/>
            </a:endParaRPr>
          </a:p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r>
              <a:rPr lang="zh-CN" altLang="en-US" sz="1800" b="1">
                <a:sym typeface="+mn-ea"/>
              </a:rPr>
              <a:t>避免奖励攻击</a:t>
            </a:r>
            <a:r>
              <a:rPr lang="zh-CN" altLang="en-US" sz="1800">
                <a:sym typeface="+mn-ea"/>
              </a:rPr>
              <a:t> (</a:t>
            </a:r>
            <a:r>
              <a:rPr lang="en-US" altLang="zh-CN" sz="1800">
                <a:sym typeface="+mn-ea"/>
              </a:rPr>
              <a:t>Reward Hacking)：</a:t>
            </a:r>
            <a:r>
              <a:rPr lang="zh-CN" altLang="en-US" sz="1800">
                <a:sym typeface="+mn-ea"/>
              </a:rPr>
              <a:t>为了防止智能体通过“作弊”来获得高奖励，系统实施了严格的限制，例如：锁定验证和分析脚本的权限、禁止在生成的代码中回退到</a:t>
            </a:r>
            <a:r>
              <a:rPr lang="en-US" altLang="zh-CN" sz="1800">
                <a:sym typeface="+mn-ea"/>
              </a:rPr>
              <a:t>torch</a:t>
            </a:r>
            <a:r>
              <a:rPr lang="zh-CN" altLang="en-US" sz="1800">
                <a:sym typeface="+mn-ea"/>
              </a:rPr>
              <a:t>原生实现、使用多个随机输入进行正确性验证、以及不提供任何外部搜索工具等。</a:t>
            </a:r>
            <a:endParaRPr lang="zh-CN" altLang="en-US" sz="1800">
              <a:sym typeface="+mn-ea"/>
            </a:endParaRPr>
          </a:p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endParaRPr lang="zh-CN" altLang="en-US" sz="1800">
              <a:sym typeface="+mn-ea"/>
            </a:endParaRPr>
          </a:p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endParaRPr lang="zh-CN" altLang="en-US" sz="1800">
              <a:sym typeface="+mn-ea"/>
            </a:endParaRPr>
          </a:p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endParaRPr lang="zh-CN" altLang="en-US" sz="1800">
              <a:sym typeface="+mn-ea"/>
            </a:endParaRPr>
          </a:p>
          <a:p>
            <a:pPr marL="342900" lvl="1" indent="-342900" algn="l" fontAlgn="auto">
              <a:lnSpc>
                <a:spcPct val="150000"/>
              </a:lnSpc>
              <a:spcBef>
                <a:spcPts val="1000"/>
              </a:spcBef>
              <a:buSzTx/>
              <a:buFont typeface="Wingdings" panose="05000000000000000000" charset="0"/>
              <a:buChar char="n"/>
            </a:pPr>
            <a:endParaRPr lang="zh-CN" altLang="en-US" sz="180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25240" y="3014980"/>
            <a:ext cx="4254500" cy="144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主题​​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档" ma:contentTypeID="0x010100F746C9E5A542A54A8B513C1ACE44F90B" ma:contentTypeVersion="8" ma:contentTypeDescription="新建文档。" ma:contentTypeScope="" ma:versionID="4c936cff723e7e82aaa6dfd8bd932124">
  <xsd:schema xmlns:xsd="http://www.w3.org/2001/XMLSchema" xmlns:xs="http://www.w3.org/2001/XMLSchema" xmlns:p="http://schemas.microsoft.com/office/2006/metadata/properties" xmlns:ns3="f50a6934-4bbe-4094-8b9c-5427d528f684" targetNamespace="http://schemas.microsoft.com/office/2006/metadata/properties" ma:root="true" ma:fieldsID="77c60a92f3b701519866b900b6bfaadb" ns3:_="">
    <xsd:import namespace="f50a6934-4bbe-4094-8b9c-5427d528f68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0a6934-4bbe-4094-8b9c-5427d528f6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内容类型"/>
        <xsd:element ref="dc:title" minOccurs="0" maxOccurs="1" ma:index="4" ma:displayName="标题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5C22B70-4EB8-4847-B681-CD6CC7023CC3}">
  <ds:schemaRefs/>
</ds:datastoreItem>
</file>

<file path=customXml/itemProps2.xml><?xml version="1.0" encoding="utf-8"?>
<ds:datastoreItem xmlns:ds="http://schemas.openxmlformats.org/officeDocument/2006/customXml" ds:itemID="{E91AF944-C554-4FC9-855C-E8BD817F7F99}">
  <ds:schemaRefs/>
</ds:datastoreItem>
</file>

<file path=customXml/itemProps3.xml><?xml version="1.0" encoding="utf-8"?>
<ds:datastoreItem xmlns:ds="http://schemas.openxmlformats.org/officeDocument/2006/customXml" ds:itemID="{7119F53D-5BE6-43DD-86C2-5C0FBB15EB24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GoLLVM项目模板</Template>
  <TotalTime>0</TotalTime>
  <Words>3078</Words>
  <Application>WPS 演示</Application>
  <PresentationFormat>宽屏</PresentationFormat>
  <Paragraphs>134</Paragraphs>
  <Slides>13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Arial</vt:lpstr>
      <vt:lpstr>宋体</vt:lpstr>
      <vt:lpstr>Wingdings</vt:lpstr>
      <vt:lpstr>微软雅黑</vt:lpstr>
      <vt:lpstr>Arial Unicode MS</vt:lpstr>
      <vt:lpstr>等线</vt:lpstr>
      <vt:lpstr>Wingdings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张昱;丁伯尧</dc:creator>
  <cp:lastModifiedBy>空山新雨</cp:lastModifiedBy>
  <cp:revision>978</cp:revision>
  <dcterms:created xsi:type="dcterms:W3CDTF">2022-12-18T01:23:00Z</dcterms:created>
  <dcterms:modified xsi:type="dcterms:W3CDTF">2026-05-27T11:18:21Z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0x010100F746C9E5A542A54A8B513C1ACE44F90B</vt:lpwstr>
  </property>
  <property fmtid="{D5CDD505-2E9C-101B-9397-08002B2CF9AE}" pid="3" name="ICV">
    <vt:lpwstr>D69B6D49EAD349DD8E72D6F61728D50C_12</vt:lpwstr>
  </property>
  <property fmtid="{D5CDD505-2E9C-101B-9397-08002B2CF9AE}" pid="4" name="KSOProductBuildVer">
    <vt:lpwstr>2052-12.1.0.26375</vt:lpwstr>
  </property>
</Properties>
</file>