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3"/>
  </p:sldMasterIdLst>
  <p:notesMasterIdLst>
    <p:notesMasterId r:id="rId5"/>
  </p:notesMasterIdLst>
  <p:sldIdLst>
    <p:sldId id="326" r:id="rId4"/>
    <p:sldId id="349" r:id="rId6"/>
    <p:sldId id="352" r:id="rId7"/>
    <p:sldId id="362" r:id="rId8"/>
    <p:sldId id="366" r:id="rId9"/>
    <p:sldId id="368" r:id="rId10"/>
    <p:sldId id="367" r:id="rId11"/>
    <p:sldId id="350" r:id="rId12"/>
    <p:sldId id="364" r:id="rId13"/>
    <p:sldId id="369" r:id="rId14"/>
    <p:sldId id="370" r:id="rId15"/>
    <p:sldId id="371" r:id="rId16"/>
    <p:sldId id="372" r:id="rId17"/>
    <p:sldId id="374" r:id="rId18"/>
    <p:sldId id="375" r:id="rId19"/>
    <p:sldId id="361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min" initials="a" lastIdx="1" clrIdx="6"/>
  <p:cmAuthor id="1" name="金宝 陈" initials="金宝" lastIdx="2" clrIdx="0"/>
  <p:cmAuthor id="2" name="伯尧 丁" initials="伯尧" lastIdx="1" clrIdx="1"/>
  <p:cmAuthor id="3" name="伯尧" initials="伯尧" lastIdx="1" clrIdx="2"/>
  <p:cmAuthor id="4" name="张昱" initials="yu" lastIdx="19" clrIdx="3"/>
  <p:cmAuthor id="5" name="shuo liu" initials="sl" lastIdx="4" clrIdx="4"/>
  <p:cmAuthor id="6" name="扬 季" initials="扬季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D2"/>
    <a:srgbClr val="D4E8D3"/>
    <a:srgbClr val="C284BD"/>
    <a:srgbClr val="F8CBAD"/>
    <a:srgbClr val="8FA9DA"/>
    <a:srgbClr val="DAE3F3"/>
    <a:srgbClr val="49B7A0"/>
    <a:srgbClr val="0000FF"/>
    <a:srgbClr val="0070C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18" autoAdjust="0"/>
    <p:restoredTop sz="95256" autoAdjust="0"/>
  </p:normalViewPr>
  <p:slideViewPr>
    <p:cSldViewPr snapToGrid="0">
      <p:cViewPr varScale="1">
        <p:scale>
          <a:sx n="125" d="100"/>
          <a:sy n="125" d="100"/>
        </p:scale>
        <p:origin x="176" y="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AI-Researcher </a:t>
            </a:r>
            <a:r>
              <a:rPr lang="zh-CN" altLang="en-US"/>
              <a:t>系统在</a:t>
            </a:r>
            <a:r>
              <a:rPr lang="en-US" altLang="zh-CN"/>
              <a:t> Claude </a:t>
            </a:r>
            <a:r>
              <a:rPr lang="zh-CN" altLang="en-US"/>
              <a:t>系列模型下实现了</a:t>
            </a:r>
            <a:r>
              <a:rPr lang="en-US" altLang="zh-CN"/>
              <a:t>93.8% </a:t>
            </a:r>
            <a:r>
              <a:rPr lang="zh-CN" altLang="en-US"/>
              <a:t>的极高完成率</a:t>
            </a:r>
            <a:endParaRPr lang="zh-CN" altLang="en-US"/>
          </a:p>
          <a:p>
            <a:r>
              <a:rPr lang="zh-CN" altLang="en-US"/>
              <a:t>视觉与问答（</a:t>
            </a:r>
            <a:r>
              <a:rPr lang="en-US" altLang="zh-CN"/>
              <a:t>VQ</a:t>
            </a:r>
            <a:r>
              <a:rPr lang="zh-CN" altLang="en-US"/>
              <a:t>）任务正确性最高（</a:t>
            </a:r>
            <a:r>
              <a:rPr lang="en-US" altLang="zh-CN"/>
              <a:t>3.22 </a:t>
            </a:r>
            <a:r>
              <a:rPr lang="zh-CN" altLang="en-US"/>
              <a:t>分），推荐系统（</a:t>
            </a:r>
            <a:r>
              <a:rPr lang="en-US" altLang="zh-CN"/>
              <a:t>Rec</a:t>
            </a:r>
            <a:r>
              <a:rPr lang="zh-CN" altLang="en-US"/>
              <a:t>）任务平均为</a:t>
            </a:r>
            <a:r>
              <a:rPr lang="en-US" altLang="zh-CN"/>
              <a:t> 2.20 </a:t>
            </a:r>
            <a:r>
              <a:rPr lang="zh-CN" altLang="en-US"/>
              <a:t>分</a:t>
            </a:r>
            <a:endParaRPr lang="zh-CN" altLang="en-US"/>
          </a:p>
          <a:p>
            <a:r>
              <a:rPr lang="en-US" altLang="zh-CN"/>
              <a:t>Level 1 </a:t>
            </a:r>
            <a:r>
              <a:rPr lang="zh-CN" altLang="en-US"/>
              <a:t>输入：参考文献</a:t>
            </a:r>
            <a:r>
              <a:rPr lang="en-US" altLang="zh-CN"/>
              <a:t> + </a:t>
            </a:r>
            <a:r>
              <a:rPr lang="zh-CN" altLang="en-US"/>
              <a:t>从人类基准论文中提取的明确研究指令</a:t>
            </a:r>
            <a:endParaRPr lang="zh-CN" altLang="en-US"/>
          </a:p>
          <a:p>
            <a:r>
              <a:rPr lang="en-US" altLang="zh-CN"/>
              <a:t>Level 2 </a:t>
            </a:r>
            <a:r>
              <a:rPr lang="zh-CN" altLang="en-US"/>
              <a:t>输入：仅提供参考文献，无任何预设研究指令</a:t>
            </a:r>
            <a:r>
              <a:rPr lang="en-US" altLang="zh-CN"/>
              <a:t> / </a:t>
            </a:r>
            <a:r>
              <a:rPr lang="zh-CN" altLang="en-US"/>
              <a:t>思路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AI-Researcher </a:t>
            </a:r>
            <a:r>
              <a:rPr lang="zh-CN" altLang="en-US"/>
              <a:t>系统在</a:t>
            </a:r>
            <a:r>
              <a:rPr lang="en-US" altLang="zh-CN"/>
              <a:t> Claude </a:t>
            </a:r>
            <a:r>
              <a:rPr lang="zh-CN" altLang="en-US"/>
              <a:t>系列模型下实现了</a:t>
            </a:r>
            <a:r>
              <a:rPr lang="en-US" altLang="zh-CN"/>
              <a:t>93.8% </a:t>
            </a:r>
            <a:r>
              <a:rPr lang="zh-CN" altLang="en-US"/>
              <a:t>的极高完成率</a:t>
            </a:r>
            <a:endParaRPr lang="zh-CN" altLang="en-US"/>
          </a:p>
          <a:p>
            <a:r>
              <a:rPr lang="zh-CN" altLang="en-US"/>
              <a:t>视觉与问答（</a:t>
            </a:r>
            <a:r>
              <a:rPr lang="en-US" altLang="zh-CN"/>
              <a:t>VQ</a:t>
            </a:r>
            <a:r>
              <a:rPr lang="zh-CN" altLang="en-US"/>
              <a:t>）任务正确性最高（</a:t>
            </a:r>
            <a:r>
              <a:rPr lang="en-US" altLang="zh-CN"/>
              <a:t>3.22 </a:t>
            </a:r>
            <a:r>
              <a:rPr lang="zh-CN" altLang="en-US"/>
              <a:t>分），推荐系统（</a:t>
            </a:r>
            <a:r>
              <a:rPr lang="en-US" altLang="zh-CN"/>
              <a:t>Rec</a:t>
            </a:r>
            <a:r>
              <a:rPr lang="zh-CN" altLang="en-US"/>
              <a:t>）任务平均为</a:t>
            </a:r>
            <a:r>
              <a:rPr lang="en-US" altLang="zh-CN"/>
              <a:t> 2.20 </a:t>
            </a:r>
            <a:r>
              <a:rPr lang="zh-CN" altLang="en-US"/>
              <a:t>分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系统在开放式</a:t>
            </a:r>
            <a:r>
              <a:rPr lang="en-US" altLang="zh-CN"/>
              <a:t> Level-2 </a:t>
            </a:r>
            <a:r>
              <a:rPr lang="zh-CN" altLang="en-US"/>
              <a:t>场景中的表现明显优于指令引导的</a:t>
            </a:r>
            <a:r>
              <a:rPr lang="en-US" altLang="zh-CN"/>
              <a:t> Level-1 </a:t>
            </a:r>
            <a:r>
              <a:rPr lang="zh-CN" altLang="en-US"/>
              <a:t>任务</a:t>
            </a:r>
            <a:br>
              <a:rPr lang="zh-CN" altLang="en-US"/>
            </a:br>
            <a:r>
              <a:rPr lang="en-US" altLang="zh-CN"/>
              <a:t>AI-Researcher </a:t>
            </a:r>
            <a:r>
              <a:rPr lang="zh-CN" altLang="en-US"/>
              <a:t>在利用内部知识整合与思路生成过程时表现更优，而非遵循明确研究指令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系统在开放式</a:t>
            </a:r>
            <a:r>
              <a:rPr lang="en-US" altLang="zh-CN"/>
              <a:t> Level-2 </a:t>
            </a:r>
            <a:r>
              <a:rPr lang="zh-CN" altLang="en-US"/>
              <a:t>场景中的表现明显优于指令引导的</a:t>
            </a:r>
            <a:r>
              <a:rPr lang="en-US" altLang="zh-CN"/>
              <a:t> Level-1 </a:t>
            </a:r>
            <a:r>
              <a:rPr lang="zh-CN" altLang="en-US"/>
              <a:t>任务</a:t>
            </a:r>
            <a:br>
              <a:rPr lang="zh-CN" altLang="en-US"/>
            </a:br>
            <a:r>
              <a:rPr lang="en-US" altLang="zh-CN"/>
              <a:t>AI-Researcher </a:t>
            </a:r>
            <a:r>
              <a:rPr lang="zh-CN" altLang="en-US"/>
              <a:t>在利用内部知识整合与思路生成过程时表现更优，而非遵循明确研究指令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系统在开放式</a:t>
            </a:r>
            <a:r>
              <a:rPr lang="en-US" altLang="zh-CN"/>
              <a:t> Level-2 </a:t>
            </a:r>
            <a:r>
              <a:rPr lang="zh-CN" altLang="en-US"/>
              <a:t>场景中的表现明显优于指令引导的</a:t>
            </a:r>
            <a:r>
              <a:rPr lang="en-US" altLang="zh-CN"/>
              <a:t> Level-1 </a:t>
            </a:r>
            <a:r>
              <a:rPr lang="zh-CN" altLang="en-US"/>
              <a:t>任务</a:t>
            </a:r>
            <a:br>
              <a:rPr lang="zh-CN" altLang="en-US"/>
            </a:br>
            <a:r>
              <a:rPr lang="en-US" altLang="zh-CN"/>
              <a:t>AI-Researcher </a:t>
            </a:r>
            <a:r>
              <a:rPr lang="zh-CN" altLang="en-US"/>
              <a:t>在利用内部知识整合与思路生成过程时表现更优，而非遵循明确研究指令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4.xml"/><Relationship Id="rId3" Type="http://schemas.openxmlformats.org/officeDocument/2006/relationships/hyperlink" Target="https://arxiv.org/abs/2505.18705" TargetMode="External"/><Relationship Id="rId2" Type="http://schemas.openxmlformats.org/officeDocument/2006/relationships/hyperlink" Target="mailto:yuzhang@ustc.edu.cn" TargetMode="Externa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hyperlink" Target="https://analemma.ai/fars/" TargetMode="External"/><Relationship Id="rId1" Type="http://schemas.openxmlformats.org/officeDocument/2006/relationships/hyperlink" Target="https://github.com/SakanaAI/AI-Scientist-v2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619" y="390208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 rot="0"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3862145" y="3640025"/>
            <a:ext cx="4280487" cy="617743"/>
            <a:chOff x="1091964" y="3852036"/>
            <a:chExt cx="2465007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347891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王西霖</a:t>
              </a:r>
              <a:endParaRPr lang="zh-CN" altLang="en-US" sz="2400" b="1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770042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459152"/>
            <a:ext cx="5190641" cy="630942"/>
            <a:chOff x="2765844" y="4271933"/>
            <a:chExt cx="1391877" cy="1033127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271933"/>
              <a:ext cx="1355039" cy="103312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>
                  <a:cs typeface="+mn-ea"/>
                  <a:sym typeface="+mn-lt"/>
                </a:rPr>
                <a:t>张昱课题组</a:t>
              </a:r>
              <a:r>
                <a:rPr lang="en-US" altLang="zh-CN">
                  <a:cs typeface="+mn-ea"/>
                  <a:sym typeface="+mn-lt"/>
                </a:rPr>
                <a:t>(</a:t>
              </a:r>
              <a:r>
                <a:rPr lang="en-US" altLang="zh-CN">
                  <a:cs typeface="+mn-ea"/>
                  <a:sym typeface="+mn-lt"/>
                  <a:hlinkClick r:id="rId2"/>
                </a:rPr>
                <a:t>yuzhang@ustc.edu.cn</a:t>
              </a:r>
              <a:r>
                <a:rPr lang="en-US" altLang="zh-CN">
                  <a:cs typeface="+mn-ea"/>
                  <a:sym typeface="+mn-lt"/>
                </a:rPr>
                <a:t>)</a:t>
              </a:r>
              <a:endParaRPr lang="en-US" altLang="zh-CN">
                <a:cs typeface="+mn-ea"/>
                <a:sym typeface="+mn-lt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中国科学技术大学  计算机科学与技术学院</a:t>
              </a:r>
              <a:endParaRPr lang="en-US" altLang="zh-CN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547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 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 3 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 24 </a:t>
            </a:r>
            <a:r>
              <a:rPr lang="zh-CN" altLang="en-US" dirty="0">
                <a:cs typeface="+mn-ea"/>
                <a:sym typeface="+mn-lt"/>
              </a:rPr>
              <a:t>日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7" name="网络方向"/>
          <p:cNvSpPr txBox="1">
            <a:spLocks noChangeArrowheads="1"/>
          </p:cNvSpPr>
          <p:nvPr/>
        </p:nvSpPr>
        <p:spPr bwMode="auto">
          <a:xfrm>
            <a:off x="700403" y="390558"/>
            <a:ext cx="2519999" cy="33845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altLang="en-US" sz="2200" i="0" u="none" strike="noStrike" kern="1200" cap="none" normalizeH="0" baseline="0" noProof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阅读组会</a:t>
            </a:r>
            <a:endParaRPr lang="en-US" altLang="zh-CN" sz="2800" kern="2400">
              <a:latin typeface="+mn-ea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 flipV="1">
            <a:off x="700402" y="777240"/>
            <a:ext cx="2520000" cy="47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文本框 4"/>
          <p:cNvSpPr txBox="1"/>
          <p:nvPr/>
        </p:nvSpPr>
        <p:spPr>
          <a:xfrm>
            <a:off x="1861185" y="2290445"/>
            <a:ext cx="8470265" cy="9410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en-US" altLang="zh-CN" sz="2400" b="1">
                <a:latin typeface="+mj-ea"/>
                <a:ea typeface="+mj-ea"/>
              </a:rPr>
              <a:t>AI-Researcher: Autonomous Scientific Innovation</a:t>
            </a:r>
            <a:endParaRPr lang="en-US" altLang="zh-CN" sz="2400" b="1">
              <a:latin typeface="+mj-ea"/>
              <a:ea typeface="+mj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01040" y="774700"/>
            <a:ext cx="25190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 dirty="0">
                <a:sym typeface="+mn-ea"/>
                <a:hlinkClick r:id="rId3" action="ppaction://hlinkfile"/>
              </a:rPr>
              <a:t>NeurIPS</a:t>
            </a:r>
            <a:r>
              <a:rPr lang="en-US" altLang="zh-CN" sz="1600" b="1"/>
              <a:t> 2025</a:t>
            </a:r>
            <a:endParaRPr lang="en-US" altLang="zh-CN" sz="16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/>
              <a:t> </a:t>
            </a:r>
            <a:r>
              <a:rPr lang="en-US" altLang="zh-CN" sz="1800">
                <a:sym typeface="+mn-ea"/>
              </a:rPr>
              <a:t>RQ1</a:t>
            </a:r>
            <a:r>
              <a:rPr sz="1800">
                <a:sym typeface="+mn-ea"/>
              </a:rPr>
              <a:t>：</a:t>
            </a:r>
            <a:r>
              <a:rPr lang="en-US" altLang="zh-CN" sz="1800">
                <a:sym typeface="+mn-ea"/>
              </a:rPr>
              <a:t>AI-Researcher </a:t>
            </a:r>
            <a:r>
              <a:rPr sz="1800">
                <a:sym typeface="+mn-ea"/>
              </a:rPr>
              <a:t>的方法实现完整度与正确率如何？</a:t>
            </a:r>
            <a:endParaRPr sz="1800">
              <a:sym typeface="+mn-ea"/>
            </a:endParaRPr>
          </a:p>
          <a:p>
            <a:pPr lvl="1"/>
            <a:r>
              <a:rPr lang="zh-CN" altLang="en-US" sz="1600"/>
              <a:t>完整性：衡量智能体是否在分配的推理预算内生成可执行代码</a:t>
            </a:r>
            <a:endParaRPr lang="zh-CN" altLang="en-US" sz="1600"/>
          </a:p>
          <a:p>
            <a:pPr lvl="1"/>
            <a:r>
              <a:rPr lang="zh-CN" altLang="en-US" sz="1600"/>
              <a:t>正确性：解决更细微的挑战</a:t>
            </a:r>
            <a:r>
              <a:rPr lang="en-US" altLang="zh-CN" sz="1600"/>
              <a:t> —— </a:t>
            </a:r>
            <a:r>
              <a:rPr lang="zh-CN" altLang="en-US" sz="1600"/>
              <a:t>即便代码可运行，也可能存在实现缺陷、概念错位或缺失组件，需要更深入分析</a:t>
            </a:r>
            <a:endParaRPr lang="zh-CN" altLang="en-US" sz="1600"/>
          </a:p>
          <a:p>
            <a:pPr lvl="1"/>
            <a:r>
              <a:rPr lang="en-US" altLang="zh-CN" sz="1600"/>
              <a:t>Level 1</a:t>
            </a:r>
            <a:r>
              <a:rPr lang="zh-CN" altLang="en-US" sz="1600"/>
              <a:t>（适配已有方法）与</a:t>
            </a:r>
            <a:r>
              <a:rPr lang="en-US" altLang="zh-CN" sz="1600"/>
              <a:t> Level 2</a:t>
            </a:r>
            <a:r>
              <a:rPr lang="zh-CN" altLang="en-US" sz="1600"/>
              <a:t>（生成并实现全新研究思路）</a:t>
            </a:r>
            <a:endParaRPr lang="zh-CN" altLang="en-US" sz="16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95590" y="3307080"/>
            <a:ext cx="3983355" cy="27057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" y="3032125"/>
            <a:ext cx="7240270" cy="29806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/>
              <a:t> </a:t>
            </a:r>
            <a:r>
              <a:rPr lang="en-US" altLang="zh-CN" sz="1800">
                <a:sym typeface="+mn-ea"/>
              </a:rPr>
              <a:t>RQ2</a:t>
            </a:r>
            <a:r>
              <a:rPr sz="1800">
                <a:sym typeface="+mn-ea"/>
              </a:rPr>
              <a:t>：</a:t>
            </a:r>
            <a:r>
              <a:rPr lang="en-US" altLang="zh-CN" sz="1800">
                <a:sym typeface="+mn-ea"/>
              </a:rPr>
              <a:t>AI </a:t>
            </a:r>
            <a:r>
              <a:rPr sz="1800">
                <a:sym typeface="+mn-ea"/>
              </a:rPr>
              <a:t>生成的研究成果与人类基准研究相比表现如何？</a:t>
            </a:r>
            <a:endParaRPr lang="zh-CN" altLang="en-US" sz="1800">
              <a:sym typeface="+mn-ea"/>
            </a:endParaRPr>
          </a:p>
          <a:p>
            <a:pPr lvl="1"/>
            <a:r>
              <a:rPr lang="zh-CN" altLang="en-US" sz="1600"/>
              <a:t>依据</a:t>
            </a:r>
            <a:r>
              <a:rPr lang="en-US" altLang="zh-CN" sz="1600"/>
              <a:t> ICLR </a:t>
            </a:r>
            <a:r>
              <a:rPr lang="zh-CN" altLang="en-US" sz="1600"/>
              <a:t>评审指南为每组论文生成全面评审，从研究动机清晰度、方法严谨性、技术创新性与实验验证有效性四个维度评估两篇论文</a:t>
            </a:r>
            <a:endParaRPr lang="zh-CN" altLang="en-US" sz="1600"/>
          </a:p>
          <a:p>
            <a:pPr lvl="1"/>
            <a:r>
              <a:rPr lang="zh-CN" altLang="en-US" sz="1600"/>
              <a:t>结果展示了</a:t>
            </a:r>
            <a:r>
              <a:rPr lang="en-US" altLang="zh-CN" sz="1600"/>
              <a:t> AI </a:t>
            </a:r>
            <a:r>
              <a:rPr lang="zh-CN" altLang="en-US" sz="1600"/>
              <a:t>在四个领域（扩散模型、矢量量化、图神经网络、推荐系统）上的表现，采用两项指标：</a:t>
            </a:r>
            <a:endParaRPr lang="zh-CN" altLang="en-US" sz="1600"/>
          </a:p>
          <a:p>
            <a:pPr lvl="2"/>
            <a:r>
              <a:rPr lang="zh-CN" altLang="en-US" sz="1330"/>
              <a:t>平均评分（</a:t>
            </a:r>
            <a:r>
              <a:rPr lang="en-US" altLang="zh-CN" sz="1330"/>
              <a:t>Mean Rating</a:t>
            </a:r>
            <a:r>
              <a:rPr lang="zh-CN" altLang="en-US" sz="1330"/>
              <a:t>）：</a:t>
            </a:r>
            <a:r>
              <a:rPr lang="en-US" altLang="zh-CN" sz="1330"/>
              <a:t>-3 </a:t>
            </a:r>
            <a:r>
              <a:rPr lang="zh-CN" altLang="en-US" sz="1330"/>
              <a:t>代表显著劣于人类成果，</a:t>
            </a:r>
            <a:r>
              <a:rPr lang="en-US" altLang="zh-CN" sz="1330"/>
              <a:t>3 </a:t>
            </a:r>
            <a:r>
              <a:rPr lang="zh-CN" altLang="en-US" sz="1330"/>
              <a:t>代表显著优于人类成果</a:t>
            </a:r>
            <a:endParaRPr lang="zh-CN" altLang="en-US" sz="1330"/>
          </a:p>
          <a:p>
            <a:pPr lvl="2"/>
            <a:r>
              <a:rPr lang="zh-CN" altLang="en-US" sz="1330"/>
              <a:t>可比占比（</a:t>
            </a:r>
            <a:r>
              <a:rPr lang="en-US" altLang="zh-CN" sz="1330"/>
              <a:t>Comparable Percentage</a:t>
            </a:r>
            <a:r>
              <a:rPr lang="zh-CN" altLang="en-US" sz="1330"/>
              <a:t>）：</a:t>
            </a:r>
            <a:r>
              <a:rPr lang="en-US" altLang="zh-CN" sz="1330"/>
              <a:t>AI </a:t>
            </a:r>
            <a:r>
              <a:rPr lang="zh-CN" altLang="en-US" sz="1330"/>
              <a:t>生成论文获得评分</a:t>
            </a:r>
            <a:r>
              <a:rPr lang="en-US" altLang="zh-CN" sz="1330"/>
              <a:t>≥-1.0 </a:t>
            </a:r>
            <a:r>
              <a:rPr lang="zh-CN" altLang="en-US" sz="1330"/>
              <a:t>的比例</a:t>
            </a:r>
            <a:endParaRPr lang="zh-CN" altLang="en-US" sz="133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32177"/>
          <a:stretch>
            <a:fillRect/>
          </a:stretch>
        </p:blipFill>
        <p:spPr>
          <a:xfrm>
            <a:off x="2314575" y="3112770"/>
            <a:ext cx="7152640" cy="2781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/>
              <a:t> </a:t>
            </a:r>
            <a:r>
              <a:rPr lang="en-US" altLang="zh-CN" sz="1800">
                <a:sym typeface="+mn-ea"/>
              </a:rPr>
              <a:t>RQ3</a:t>
            </a:r>
            <a:r>
              <a:rPr sz="1800">
                <a:sym typeface="+mn-ea"/>
              </a:rPr>
              <a:t>：</a:t>
            </a:r>
            <a:r>
              <a:rPr lang="en-US" altLang="zh-CN" sz="1800">
                <a:sym typeface="+mn-ea"/>
              </a:rPr>
              <a:t>AI-Researcher </a:t>
            </a:r>
            <a:r>
              <a:rPr sz="1800">
                <a:sym typeface="+mn-ea"/>
              </a:rPr>
              <a:t>在开放式科学探索中的能力表现如何？</a:t>
            </a:r>
            <a:endParaRPr lang="zh-CN" altLang="en-US" sz="1800">
              <a:sym typeface="+mn-ea"/>
            </a:endParaRPr>
          </a:p>
          <a:p>
            <a:pPr lvl="1"/>
            <a:r>
              <a:rPr lang="zh-CN" altLang="en-US" sz="1600"/>
              <a:t>系统仅接收参考文献，无明确研究指令</a:t>
            </a:r>
            <a:endParaRPr lang="zh-CN" altLang="en-US" sz="1600"/>
          </a:p>
          <a:p>
            <a:pPr lvl="1"/>
            <a:r>
              <a:rPr lang="zh-CN" altLang="en-US" sz="1600"/>
              <a:t>在开放式</a:t>
            </a:r>
            <a:r>
              <a:rPr lang="en-US" altLang="zh-CN" sz="1600"/>
              <a:t> Level-2 </a:t>
            </a:r>
            <a:r>
              <a:rPr lang="zh-CN" altLang="en-US" sz="1600"/>
              <a:t>场景中的表现明显优于指令引导的</a:t>
            </a:r>
            <a:r>
              <a:rPr lang="en-US" altLang="zh-CN" sz="1600"/>
              <a:t> Level-1 </a:t>
            </a:r>
            <a:r>
              <a:rPr lang="zh-CN" altLang="en-US" sz="1600"/>
              <a:t>任务</a:t>
            </a:r>
            <a:endParaRPr lang="zh-CN" altLang="en-US" sz="16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6650" y="2354580"/>
            <a:ext cx="855345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/>
              <a:t> </a:t>
            </a:r>
            <a:r>
              <a:rPr lang="en-US" altLang="zh-CN" sz="1800">
                <a:sym typeface="+mn-ea"/>
              </a:rPr>
              <a:t>RQ4</a:t>
            </a:r>
            <a:r>
              <a:rPr sz="1800">
                <a:sym typeface="+mn-ea"/>
              </a:rPr>
              <a:t>：使用不同大语言模型会对</a:t>
            </a:r>
            <a:r>
              <a:rPr lang="en-US" altLang="zh-CN" sz="1800">
                <a:sym typeface="+mn-ea"/>
              </a:rPr>
              <a:t> AI-Researcher </a:t>
            </a:r>
            <a:r>
              <a:rPr sz="1800">
                <a:sym typeface="+mn-ea"/>
              </a:rPr>
              <a:t>的性能产生怎样的影响？</a:t>
            </a:r>
            <a:endParaRPr lang="zh-CN" altLang="en-US" sz="1800">
              <a:sym typeface="+mn-ea"/>
            </a:endParaRPr>
          </a:p>
          <a:p>
            <a:pPr lvl="1"/>
            <a:r>
              <a:rPr lang="en-US" altLang="zh-CN" sz="1600"/>
              <a:t>Claude3.5 </a:t>
            </a:r>
            <a:r>
              <a:rPr sz="1600"/>
              <a:t>最佳</a:t>
            </a:r>
            <a:endParaRPr lang="zh-CN" altLang="en-US" sz="1600"/>
          </a:p>
          <a:p>
            <a:pPr lvl="0"/>
            <a:r>
              <a:rPr lang="en-US" altLang="zh-CN" sz="1800">
                <a:sym typeface="+mn-ea"/>
              </a:rPr>
              <a:t> RQ5</a:t>
            </a:r>
            <a:r>
              <a:rPr sz="1800">
                <a:sym typeface="+mn-ea"/>
              </a:rPr>
              <a:t>：自动化论文评审智能体与专家同行评审结论的一致性如何？</a:t>
            </a:r>
            <a:endParaRPr sz="1800">
              <a:sym typeface="+mn-ea"/>
            </a:endParaRPr>
          </a:p>
          <a:p>
            <a:pPr lvl="1"/>
            <a:r>
              <a:rPr lang="zh-CN" altLang="en-US" sz="1540">
                <a:sym typeface="+mn-ea"/>
              </a:rPr>
              <a:t>用</a:t>
            </a:r>
            <a:r>
              <a:rPr lang="en-US" altLang="zh-CN" sz="1540">
                <a:sym typeface="+mn-ea"/>
              </a:rPr>
              <a:t> ICLR </a:t>
            </a:r>
            <a:r>
              <a:rPr lang="zh-CN" altLang="en-US" sz="1540">
                <a:sym typeface="+mn-ea"/>
              </a:rPr>
              <a:t>会议的标准人类判断数据开展系统性评估。</a:t>
            </a:r>
            <a:endParaRPr lang="zh-CN" altLang="en-US" sz="1540">
              <a:sym typeface="+mn-ea"/>
            </a:endParaRPr>
          </a:p>
          <a:p>
            <a:pPr lvl="1"/>
            <a:r>
              <a:rPr lang="zh-CN" altLang="en-US" sz="1540">
                <a:sym typeface="+mn-ea"/>
              </a:rPr>
              <a:t>构建了包含</a:t>
            </a:r>
            <a:r>
              <a:rPr lang="en-US" altLang="zh-CN" sz="1540">
                <a:sym typeface="+mn-ea"/>
              </a:rPr>
              <a:t> 32 </a:t>
            </a:r>
            <a:r>
              <a:rPr lang="zh-CN" altLang="en-US" sz="1540">
                <a:sym typeface="+mn-ea"/>
              </a:rPr>
              <a:t>组精心采样论文对的验证数据集（来自</a:t>
            </a:r>
            <a:r>
              <a:rPr lang="en-US" altLang="zh-CN" sz="1540">
                <a:sym typeface="+mn-ea"/>
              </a:rPr>
              <a:t> 2021-2023 </a:t>
            </a:r>
            <a:r>
              <a:rPr lang="zh-CN" altLang="en-US" sz="1540">
                <a:sym typeface="+mn-ea"/>
              </a:rPr>
              <a:t>年会议论文集，每组包含</a:t>
            </a:r>
            <a:r>
              <a:rPr lang="en-US" altLang="zh-CN" sz="1540">
                <a:sym typeface="+mn-ea"/>
              </a:rPr>
              <a:t> 1 </a:t>
            </a:r>
            <a:r>
              <a:rPr lang="zh-CN" altLang="en-US" sz="1540">
                <a:sym typeface="+mn-ea"/>
              </a:rPr>
              <a:t>篇录用论文与</a:t>
            </a:r>
            <a:r>
              <a:rPr lang="en-US" altLang="zh-CN" sz="1540">
                <a:sym typeface="+mn-ea"/>
              </a:rPr>
              <a:t> 1 </a:t>
            </a:r>
            <a:r>
              <a:rPr lang="zh-CN" altLang="en-US" sz="1540">
                <a:sym typeface="+mn-ea"/>
              </a:rPr>
              <a:t>篇拒稿论文）</a:t>
            </a:r>
            <a:endParaRPr lang="zh-CN" altLang="en-US" sz="1540">
              <a:sym typeface="+mn-ea"/>
            </a:endParaRPr>
          </a:p>
          <a:p>
            <a:pPr lvl="1"/>
            <a:r>
              <a:rPr lang="zh-CN" altLang="en-US" sz="1535">
                <a:sym typeface="+mn-ea"/>
              </a:rPr>
              <a:t>通过三项互补指标评估性能：</a:t>
            </a:r>
            <a:endParaRPr lang="zh-CN" altLang="en-US" sz="1535">
              <a:sym typeface="+mn-ea"/>
            </a:endParaRPr>
          </a:p>
          <a:p>
            <a:pPr lvl="2"/>
            <a:r>
              <a:rPr lang="zh-CN" altLang="en-US" sz="1275">
                <a:sym typeface="+mn-ea"/>
              </a:rPr>
              <a:t>判别性评分（</a:t>
            </a:r>
            <a:r>
              <a:rPr lang="en-US" altLang="zh-CN" sz="1275">
                <a:sym typeface="+mn-ea"/>
              </a:rPr>
              <a:t>-3 </a:t>
            </a:r>
            <a:r>
              <a:rPr lang="zh-CN" altLang="en-US" sz="1275">
                <a:sym typeface="+mn-ea"/>
              </a:rPr>
              <a:t>至</a:t>
            </a:r>
            <a:r>
              <a:rPr lang="en-US" altLang="zh-CN" sz="1275">
                <a:sym typeface="+mn-ea"/>
              </a:rPr>
              <a:t> 3 </a:t>
            </a:r>
            <a:r>
              <a:rPr lang="zh-CN" altLang="en-US" sz="1275">
                <a:sym typeface="+mn-ea"/>
              </a:rPr>
              <a:t>分，正值表示录用论文评分更高）</a:t>
            </a:r>
            <a:endParaRPr lang="zh-CN" altLang="en-US" sz="1275">
              <a:sym typeface="+mn-ea"/>
            </a:endParaRPr>
          </a:p>
          <a:p>
            <a:pPr lvl="2"/>
            <a:r>
              <a:rPr lang="zh-CN" altLang="en-US" sz="1275">
                <a:sym typeface="+mn-ea"/>
              </a:rPr>
              <a:t>可比较质量检测（评分高于</a:t>
            </a:r>
            <a:r>
              <a:rPr lang="en-US" altLang="zh-CN" sz="1275">
                <a:sym typeface="+mn-ea"/>
              </a:rPr>
              <a:t> - 1.0 </a:t>
            </a:r>
            <a:r>
              <a:rPr lang="zh-CN" altLang="en-US" sz="1275">
                <a:sym typeface="+mn-ea"/>
              </a:rPr>
              <a:t>的论文对占比）</a:t>
            </a:r>
            <a:endParaRPr lang="zh-CN" altLang="en-US" sz="1275">
              <a:sym typeface="+mn-ea"/>
            </a:endParaRPr>
          </a:p>
          <a:p>
            <a:pPr lvl="2"/>
            <a:r>
              <a:rPr lang="zh-CN" altLang="en-US" sz="1275">
                <a:sym typeface="+mn-ea"/>
              </a:rPr>
              <a:t>录用预测准确率（录用论文评分</a:t>
            </a:r>
            <a:r>
              <a:rPr lang="en-US" altLang="zh-CN" sz="1275">
                <a:sym typeface="+mn-ea"/>
              </a:rPr>
              <a:t> &gt; 0.0 </a:t>
            </a:r>
            <a:r>
              <a:rPr lang="zh-CN" altLang="en-US" sz="1275">
                <a:sym typeface="+mn-ea"/>
              </a:rPr>
              <a:t>的论文对占比）</a:t>
            </a:r>
            <a:endParaRPr lang="zh-CN" altLang="en-US" sz="1275"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9710" y="3139440"/>
            <a:ext cx="6706235" cy="28359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>
                <a:sym typeface="+mn-ea"/>
              </a:rPr>
              <a:t>RQ6</a:t>
            </a:r>
            <a:r>
              <a:rPr sz="1800">
                <a:sym typeface="+mn-ea"/>
              </a:rPr>
              <a:t>：</a:t>
            </a:r>
            <a:r>
              <a:rPr lang="en-US" altLang="zh-CN" sz="1800">
                <a:sym typeface="+mn-ea"/>
              </a:rPr>
              <a:t>AI-Researcher </a:t>
            </a:r>
            <a:r>
              <a:rPr sz="1800">
                <a:sym typeface="+mn-ea"/>
              </a:rPr>
              <a:t>的研究在哪些具体方面达到或超越了人类研究质量</a:t>
            </a:r>
            <a:endParaRPr sz="1800">
              <a:sym typeface="+mn-ea"/>
            </a:endParaRPr>
          </a:p>
          <a:p>
            <a:pPr lvl="1"/>
            <a:r>
              <a:rPr lang="en-US" altLang="zh-CN" sz="1400"/>
              <a:t>Code Agent </a:t>
            </a:r>
            <a:r>
              <a:rPr lang="zh-CN" altLang="en-US" sz="1400"/>
              <a:t>生成的条理清晰的项目架构</a:t>
            </a:r>
            <a:endParaRPr lang="zh-CN" altLang="en-US" sz="1400"/>
          </a:p>
          <a:p>
            <a:pPr lvl="1"/>
            <a:r>
              <a:rPr lang="zh-CN" altLang="en-US" sz="1400"/>
              <a:t>无明确指令下的涌现实验严谨性，系统独立开展并报告完整的科学评估，包括整体性能基准测试、受控消融实验、训练动态可视化与潜在空间嵌入分析</a:t>
            </a:r>
            <a:endParaRPr lang="zh-CN" altLang="en-US" sz="1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1400" y="2470150"/>
            <a:ext cx="9404985" cy="37198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</a:t>
            </a:r>
            <a:endParaRPr>
              <a:latin typeface="+mj-ea"/>
              <a:ea typeface="+mj-ea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r>
              <a:rPr lang="en-US" altLang="zh-CN" sz="2000"/>
              <a:t> </a:t>
            </a:r>
            <a:r>
              <a:rPr sz="2000"/>
              <a:t>缺点：</a:t>
            </a:r>
            <a:endParaRPr lang="en-US" altLang="zh-CN" sz="2000"/>
          </a:p>
          <a:p>
            <a:pPr lvl="1"/>
            <a:r>
              <a:rPr lang="zh-CN" altLang="en-US" sz="1600"/>
              <a:t>技术复杂度差距：忽视高级优化方法</a:t>
            </a:r>
            <a:endParaRPr lang="zh-CN" altLang="en-US" sz="1600"/>
          </a:p>
          <a:p>
            <a:pPr lvl="1"/>
            <a:r>
              <a:rPr lang="zh-CN" altLang="en-US" sz="1600"/>
              <a:t>理论基础缺陷：有限的理论分析能力</a:t>
            </a:r>
            <a:endParaRPr lang="zh-CN" altLang="en-US" sz="1600"/>
          </a:p>
          <a:p>
            <a:pPr lvl="0"/>
            <a:r>
              <a:rPr lang="en-US" altLang="zh-CN" sz="1995"/>
              <a:t> </a:t>
            </a:r>
            <a:r>
              <a:rPr sz="1995"/>
              <a:t>目前</a:t>
            </a:r>
            <a:r>
              <a:rPr sz="1995"/>
              <a:t>发展：</a:t>
            </a:r>
            <a:endParaRPr sz="1995"/>
          </a:p>
          <a:p>
            <a:pPr lvl="1"/>
            <a:r>
              <a:rPr lang="en-US" altLang="zh-CN" sz="1600">
                <a:sym typeface="+mn-ea"/>
                <a:hlinkClick r:id="rId1" action="ppaction://hlinkfile"/>
              </a:rPr>
              <a:t>The AI Scientist-v2</a:t>
            </a:r>
            <a:endParaRPr lang="en-US" altLang="zh-CN" sz="1600" dirty="0">
              <a:sym typeface="+mn-ea"/>
            </a:endParaRPr>
          </a:p>
          <a:p>
            <a:pPr lvl="1"/>
            <a:r>
              <a:rPr lang="en-US" altLang="zh-CN" sz="1600">
                <a:sym typeface="+mn-ea"/>
                <a:hlinkClick r:id="rId2" action="ppaction://hlinkfile"/>
              </a:rPr>
              <a:t>Zochi</a:t>
            </a:r>
            <a:endParaRPr lang="en-US" altLang="zh-CN" sz="1600">
              <a:sym typeface="+mn-ea"/>
              <a:hlinkClick r:id="rId2" action="ppaction://hlinkfile"/>
            </a:endParaRPr>
          </a:p>
          <a:p>
            <a:pPr lvl="1"/>
            <a:r>
              <a:rPr lang="en-US" altLang="zh-CN" sz="1600">
                <a:sym typeface="+mn-ea"/>
                <a:hlinkClick r:id="rId2" action="ppaction://hlinkfile"/>
              </a:rPr>
              <a:t>Fars</a:t>
            </a:r>
            <a:endParaRPr lang="zh-CN" altLang="en-US" sz="1600" dirty="0">
              <a:sym typeface="+mn-ea"/>
            </a:endParaRPr>
          </a:p>
          <a:p>
            <a:pPr marL="441325" lvl="1" indent="0">
              <a:buNone/>
            </a:pPr>
            <a:endParaRPr sz="16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页脚占位符 3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635" y="2713990"/>
            <a:ext cx="121907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800" b="1"/>
              <a:t>谢谢！</a:t>
            </a:r>
            <a:endParaRPr lang="zh-CN" altLang="en-US" sz="4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Background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0" y="732155"/>
            <a:ext cx="11647805" cy="5553710"/>
          </a:xfrm>
        </p:spPr>
        <p:txBody>
          <a:bodyPr>
            <a:normAutofit/>
          </a:bodyPr>
          <a:p>
            <a:r>
              <a:rPr lang="en-US" altLang="zh-CN" sz="2400"/>
              <a:t> </a:t>
            </a:r>
            <a:r>
              <a:rPr lang="zh-CN" altLang="en-US" sz="2400"/>
              <a:t>自主科学发现领域的发展</a:t>
            </a:r>
            <a:endParaRPr lang="zh-CN" altLang="en-US" sz="2400"/>
          </a:p>
          <a:p>
            <a:pPr lvl="1"/>
            <a:r>
              <a:rPr lang="en-US" altLang="zh-CN" sz="2055"/>
              <a:t>LLM</a:t>
            </a:r>
            <a:r>
              <a:rPr lang="zh-CN" altLang="en-US" sz="2055"/>
              <a:t>在数学推理、代码编写等方面能力突出，也能借助智能体框架实现任务自动化，为科学创新带来新可能</a:t>
            </a:r>
            <a:endParaRPr lang="zh-CN" altLang="en-US" sz="2055"/>
          </a:p>
          <a:p>
            <a:pPr lvl="1"/>
            <a:r>
              <a:rPr lang="zh-CN" altLang="en-US" sz="2055"/>
              <a:t>尚未实现向全流程自主创新科研系统的突破，这是重构科学研究模式的核心待解难题</a:t>
            </a:r>
            <a:endParaRPr lang="zh-CN" altLang="en-US" sz="2055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6255" y="2621280"/>
            <a:ext cx="8199120" cy="3735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Background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0" y="704850"/>
            <a:ext cx="5616575" cy="5577205"/>
          </a:xfrm>
        </p:spPr>
        <p:txBody>
          <a:bodyPr>
            <a:normAutofit/>
          </a:bodyPr>
          <a:p>
            <a:r>
              <a:rPr lang="en-US" altLang="zh-CN"/>
              <a:t>Challenge</a:t>
            </a:r>
            <a:endParaRPr lang="en-US" altLang="zh-CN"/>
          </a:p>
          <a:p>
            <a:pPr lvl="1"/>
            <a:r>
              <a:rPr lang="zh-CN" altLang="en-US"/>
              <a:t>能力短板</a:t>
            </a:r>
            <a:endParaRPr lang="zh-CN" altLang="en-US"/>
          </a:p>
          <a:p>
            <a:pPr lvl="2"/>
            <a:r>
              <a:rPr lang="zh-CN" altLang="en-US"/>
              <a:t>现有</a:t>
            </a:r>
            <a:r>
              <a:rPr lang="en-US" altLang="zh-CN"/>
              <a:t> AI </a:t>
            </a:r>
            <a:r>
              <a:rPr lang="zh-CN" altLang="en-US"/>
              <a:t>无跨领域推理、元认知等能力，无法满足科学创新的智力要求</a:t>
            </a:r>
            <a:endParaRPr lang="zh-CN" altLang="en-US"/>
          </a:p>
          <a:p>
            <a:pPr lvl="1"/>
            <a:r>
              <a:rPr lang="zh-CN" altLang="en-US"/>
              <a:t>流程短板</a:t>
            </a:r>
            <a:endParaRPr lang="zh-CN" altLang="en-US"/>
          </a:p>
          <a:p>
            <a:pPr lvl="2"/>
            <a:r>
              <a:rPr lang="zh-CN" altLang="en-US"/>
              <a:t>仅能完成文献分析、实验设计等单一环节，无法统筹科研全流程</a:t>
            </a:r>
            <a:endParaRPr lang="zh-CN" altLang="en-US"/>
          </a:p>
          <a:p>
            <a:pPr lvl="1"/>
            <a:r>
              <a:rPr lang="zh-CN" altLang="en-US"/>
              <a:t>评估短板</a:t>
            </a:r>
            <a:endParaRPr lang="zh-CN" altLang="en-US"/>
          </a:p>
          <a:p>
            <a:pPr lvl="2"/>
            <a:r>
              <a:rPr lang="zh-CN" altLang="en-US"/>
              <a:t>缺乏跨领域的标准化评估基准，难以系统衡量自主科研能力发展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1040" y="1964055"/>
            <a:ext cx="6258560" cy="29298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315960" y="4893945"/>
            <a:ext cx="166306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00"/>
              <a:t>最早的</a:t>
            </a:r>
            <a:r>
              <a:rPr lang="en-US" altLang="zh-CN" sz="900"/>
              <a:t>AI</a:t>
            </a:r>
            <a:r>
              <a:rPr lang="zh-CN" altLang="en-US" sz="900"/>
              <a:t>自主科学研究的方案</a:t>
            </a:r>
            <a:endParaRPr lang="zh-CN" altLang="en-US" sz="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AI-Researcher——Framework</a:t>
            </a:r>
            <a:endParaRPr lang="en-US" altLang="zh-CN">
              <a:latin typeface="+mj-ea"/>
              <a:ea typeface="+mj-ea"/>
              <a:sym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111760" y="802640"/>
            <a:ext cx="11972925" cy="25774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 Design</a:t>
            </a:r>
            <a:endParaRPr lang="en-US" altLang="zh-CN"/>
          </a:p>
          <a:p>
            <a:pPr marL="441325" lvl="1" indent="0">
              <a:buNone/>
            </a:pPr>
            <a:r>
              <a:rPr lang="en-US" altLang="en-US"/>
              <a:t>①</a:t>
            </a:r>
            <a:r>
              <a:rPr lang="en-US" altLang="zh-CN"/>
              <a:t> </a:t>
            </a:r>
            <a:r>
              <a:rPr lang="zh-CN" altLang="en-US"/>
              <a:t>文献综述与构想生成；</a:t>
            </a:r>
            <a:r>
              <a:rPr lang="en-US" altLang="en-US"/>
              <a:t>②</a:t>
            </a:r>
            <a:r>
              <a:rPr lang="en-US" altLang="zh-CN"/>
              <a:t> </a:t>
            </a:r>
            <a:r>
              <a:rPr lang="zh-CN" altLang="en-US"/>
              <a:t>新算法的设计、实现与验证；</a:t>
            </a:r>
            <a:r>
              <a:rPr lang="en-US" altLang="en-US"/>
              <a:t>③</a:t>
            </a:r>
            <a:r>
              <a:rPr lang="en-US" altLang="zh-CN"/>
              <a:t> </a:t>
            </a:r>
            <a:r>
              <a:rPr lang="zh-CN" altLang="en-US"/>
              <a:t>科学成果自动化撰写</a:t>
            </a:r>
            <a:endParaRPr lang="zh-CN" altLang="en-US"/>
          </a:p>
          <a:p>
            <a:pPr marL="0" lvl="0" indent="0">
              <a:buNone/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080" y="2532380"/>
            <a:ext cx="10944860" cy="35090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>
                <a:sym typeface="+mn-ea"/>
              </a:rPr>
              <a:t>文献和</a:t>
            </a:r>
            <a:r>
              <a:rPr>
                <a:sym typeface="+mn-ea"/>
              </a:rPr>
              <a:t>构思</a:t>
            </a:r>
            <a:endParaRPr>
              <a:sym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111760" y="802640"/>
            <a:ext cx="10518775" cy="545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知识获取智能体</a:t>
            </a:r>
            <a:endParaRPr lang="zh-CN" altLang="en-US" sz="2400">
              <a:sym typeface="+mn-ea"/>
            </a:endParaRPr>
          </a:p>
          <a:p>
            <a:pPr lvl="1"/>
            <a:r>
              <a:rPr lang="zh-CN" altLang="en-US" sz="2000">
                <a:sym typeface="+mn-ea"/>
              </a:rPr>
              <a:t>代码仓库筛选</a:t>
            </a:r>
            <a:endParaRPr lang="zh-CN" altLang="en-US" sz="2000">
              <a:sym typeface="+mn-ea"/>
            </a:endParaRPr>
          </a:p>
          <a:p>
            <a:pPr lvl="1"/>
            <a:r>
              <a:rPr lang="zh-CN" altLang="en-US" sz="2000">
                <a:sym typeface="+mn-ea"/>
              </a:rPr>
              <a:t>补充文献收集</a:t>
            </a:r>
            <a:endParaRPr lang="zh-CN" altLang="en-US" sz="2000">
              <a:sym typeface="+mn-ea"/>
            </a:endParaRPr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资源分析智能体</a:t>
            </a:r>
            <a:endParaRPr lang="zh-CN" altLang="en-US" sz="2400"/>
          </a:p>
          <a:p>
            <a:pPr lvl="1"/>
            <a:r>
              <a:rPr lang="zh-CN" altLang="en-US" sz="2000"/>
              <a:t>分析流程遵循严格的结构化逻辑</a:t>
            </a:r>
            <a:endParaRPr lang="zh-CN" altLang="en-US" sz="2000"/>
          </a:p>
          <a:p>
            <a:pPr lvl="2"/>
            <a:r>
              <a:rPr sz="1600">
                <a:sym typeface="+mn-ea"/>
              </a:rPr>
              <a:t>概念拆解</a:t>
            </a:r>
            <a:r>
              <a:rPr lang="en-US" altLang="zh-CN" sz="1600">
                <a:sym typeface="+mn-ea"/>
              </a:rPr>
              <a:t> -&gt; </a:t>
            </a:r>
            <a:r>
              <a:rPr sz="1600">
                <a:sym typeface="+mn-ea"/>
              </a:rPr>
              <a:t>数学形式化</a:t>
            </a:r>
            <a:r>
              <a:rPr lang="en-US" altLang="zh-CN" sz="1600">
                <a:sym typeface="+mn-ea"/>
              </a:rPr>
              <a:t> -&gt; </a:t>
            </a:r>
            <a:r>
              <a:rPr sz="1600">
                <a:sym typeface="+mn-ea"/>
              </a:rPr>
              <a:t>实现方案分析</a:t>
            </a:r>
            <a:r>
              <a:rPr lang="en-US" altLang="zh-CN" sz="1600">
                <a:sym typeface="+mn-ea"/>
              </a:rPr>
              <a:t>-&gt; </a:t>
            </a:r>
            <a:r>
              <a:rPr sz="1600">
                <a:sym typeface="+mn-ea"/>
              </a:rPr>
              <a:t>知识整合</a:t>
            </a:r>
            <a:endParaRPr lang="zh-CN" altLang="en-US" sz="1400"/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构想生成智能体</a:t>
            </a:r>
            <a:endParaRPr lang="zh-CN" altLang="en-US" sz="2400"/>
          </a:p>
          <a:p>
            <a:pPr lvl="1"/>
            <a:r>
              <a:rPr lang="zh-CN" altLang="en-US" sz="2055"/>
              <a:t>发散</a:t>
            </a:r>
            <a:r>
              <a:rPr lang="en-US" altLang="zh-CN" sz="2055"/>
              <a:t> - </a:t>
            </a:r>
            <a:r>
              <a:rPr lang="zh-CN" altLang="en-US" sz="2055"/>
              <a:t>收敛式发现框架</a:t>
            </a:r>
            <a:endParaRPr lang="zh-CN" altLang="en-US" sz="2055"/>
          </a:p>
          <a:p>
            <a:pPr lvl="2"/>
            <a:r>
              <a:rPr lang="zh-CN" altLang="en-US" sz="1710"/>
              <a:t>发散阶段会生成</a:t>
            </a:r>
            <a:r>
              <a:rPr lang="en-US" altLang="zh-CN" sz="1710"/>
              <a:t> 5 </a:t>
            </a:r>
            <a:r>
              <a:rPr lang="zh-CN" altLang="en-US" sz="1710"/>
              <a:t>个概念上相互独立的研究方向，探索正交研究视角与跨学科关联</a:t>
            </a:r>
            <a:endParaRPr lang="zh-CN" altLang="en-US" sz="1710"/>
          </a:p>
          <a:p>
            <a:pPr lvl="2"/>
            <a:r>
              <a:rPr lang="zh-CN" altLang="en-US" sz="1710"/>
              <a:t>收敛阶段，依据科学创新性、技术严谨性、变革潜力等标准，对这些研究方向开展严格评估</a:t>
            </a:r>
            <a:endParaRPr lang="zh-CN" altLang="en-US" sz="1710"/>
          </a:p>
          <a:p>
            <a:pPr marL="441325" lvl="1" indent="0">
              <a:buNone/>
            </a:pPr>
            <a:endParaRPr lang="zh-CN" altLang="en-US"/>
          </a:p>
          <a:p>
            <a:pPr marL="0" lvl="0" indent="0">
              <a:buNone/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r="54531" b="31144"/>
          <a:stretch>
            <a:fillRect/>
          </a:stretch>
        </p:blipFill>
        <p:spPr>
          <a:xfrm>
            <a:off x="6349365" y="982980"/>
            <a:ext cx="5650865" cy="27438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>
                <a:sym typeface="+mn-ea"/>
              </a:rPr>
              <a:t>新算法的设计、实现与验证</a:t>
            </a:r>
            <a:endParaRPr lang="en-US" altLang="zh-CN">
              <a:latin typeface="+mj-ea"/>
              <a:ea typeface="+mj-ea"/>
              <a:sym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111760" y="802640"/>
            <a:ext cx="11806555" cy="545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多阶段优化架构</a:t>
            </a:r>
            <a:endParaRPr lang="zh-CN" altLang="en-US" sz="2400">
              <a:sym typeface="+mn-ea"/>
            </a:endParaRPr>
          </a:p>
          <a:p>
            <a:pPr lvl="1"/>
            <a:r>
              <a:rPr lang="zh-CN" altLang="en-US" sz="2000">
                <a:sym typeface="+mn-ea"/>
              </a:rPr>
              <a:t>导师</a:t>
            </a:r>
            <a:r>
              <a:rPr lang="en-US" altLang="zh-CN" sz="2000">
                <a:sym typeface="+mn-ea"/>
              </a:rPr>
              <a:t> - </a:t>
            </a:r>
            <a:r>
              <a:rPr lang="zh-CN" altLang="en-US" sz="2000">
                <a:sym typeface="+mn-ea"/>
              </a:rPr>
              <a:t>学生协作关系</a:t>
            </a:r>
            <a:endParaRPr lang="zh-CN" altLang="en-US" sz="2000">
              <a:sym typeface="+mn-ea"/>
            </a:endParaRPr>
          </a:p>
          <a:p>
            <a:pPr lvl="2"/>
            <a:r>
              <a:rPr lang="zh-CN" altLang="en-US" sz="1665">
                <a:sym typeface="+mn-ea"/>
              </a:rPr>
              <a:t>提供结构化指导的同时，保留算法实现的灵活性</a:t>
            </a:r>
            <a:endParaRPr lang="zh-CN" altLang="en-US" sz="1665">
              <a:sym typeface="+mn-ea"/>
            </a:endParaRPr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代码实现框架</a:t>
            </a:r>
            <a:endParaRPr lang="zh-CN" altLang="en-US" sz="2400"/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专家验证框架</a:t>
            </a:r>
            <a:endParaRPr lang="zh-CN" altLang="en-US" sz="2400"/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渐进式实验循环</a:t>
            </a:r>
            <a:endParaRPr lang="zh-CN" altLang="en-US" sz="2400"/>
          </a:p>
          <a:p>
            <a:pPr lvl="1"/>
            <a:r>
              <a:rPr lang="zh-CN" altLang="en-US" sz="1995"/>
              <a:t>代码智能体首先开发原型实现方案，并基于小规模数据开展初步测试，验证方案的基础可行性。</a:t>
            </a:r>
            <a:endParaRPr lang="zh-CN" altLang="en-US" sz="1995"/>
          </a:p>
          <a:p>
            <a:pPr lvl="1"/>
            <a:r>
              <a:rPr lang="zh-CN" altLang="en-US" sz="1995"/>
              <a:t>经初步验证后，融合评审反馈且实现成功的方案</a:t>
            </a:r>
            <a:endParaRPr lang="zh-CN" altLang="en-US" sz="1995"/>
          </a:p>
          <a:p>
            <a:pPr lvl="1"/>
            <a:r>
              <a:rPr lang="zh-CN" altLang="en-US" sz="1995"/>
              <a:t>进入全规模实验阶段；</a:t>
            </a:r>
            <a:endParaRPr lang="zh-CN" altLang="en-US" sz="1995"/>
          </a:p>
          <a:p>
            <a:pPr lvl="1"/>
            <a:r>
              <a:rPr lang="zh-CN" altLang="en-US" sz="1995"/>
              <a:t>而经多轮优化仍无法实现的方案，将被判定为</a:t>
            </a:r>
            <a:r>
              <a:rPr lang="en-US" altLang="zh-CN" sz="1995"/>
              <a:t> “</a:t>
            </a:r>
            <a:r>
              <a:rPr lang="zh-CN" altLang="en-US" sz="1995"/>
              <a:t>不可行</a:t>
            </a:r>
            <a:r>
              <a:rPr lang="en-US" altLang="zh-CN" sz="1995"/>
              <a:t>”</a:t>
            </a:r>
            <a:r>
              <a:rPr lang="zh-CN" altLang="en-US" sz="1995"/>
              <a:t>。</a:t>
            </a:r>
            <a:endParaRPr lang="zh-CN" altLang="en-US" sz="1995"/>
          </a:p>
          <a:p>
            <a:pPr marL="0" lvl="0" indent="0">
              <a:buNone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46368" r="28052" b="31017"/>
          <a:stretch>
            <a:fillRect/>
          </a:stretch>
        </p:blipFill>
        <p:spPr>
          <a:xfrm>
            <a:off x="7152005" y="885825"/>
            <a:ext cx="3455670" cy="29876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zh-CN" altLang="en-US">
                <a:latin typeface="+mj-ea"/>
                <a:ea typeface="+mj-ea"/>
                <a:sym typeface="+mn-ea"/>
              </a:rPr>
              <a:t>科学成果自动化撰写</a:t>
            </a:r>
            <a:endParaRPr lang="zh-CN" altLang="en-US">
              <a:latin typeface="+mj-ea"/>
              <a:ea typeface="+mj-ea"/>
              <a:sym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111760" y="802640"/>
            <a:ext cx="11806555" cy="6055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研究轨迹整合</a:t>
            </a:r>
            <a:endParaRPr lang="zh-CN" altLang="en-US" sz="2400">
              <a:sym typeface="+mn-ea"/>
            </a:endParaRPr>
          </a:p>
          <a:p>
            <a:pPr lvl="1"/>
            <a:r>
              <a:rPr lang="zh-CN" altLang="en-US" sz="1800"/>
              <a:t>包括智能体推理过程、执行日志、实现代码及实验结果</a:t>
            </a:r>
            <a:r>
              <a:rPr lang="en-US" altLang="zh-CN" sz="1800"/>
              <a:t> </a:t>
            </a:r>
            <a:r>
              <a:rPr lang="zh-CN" altLang="en-US" sz="1800"/>
              <a:t>代码实现框架</a:t>
            </a:r>
            <a:endParaRPr lang="zh-CN" altLang="en-US" sz="1800"/>
          </a:p>
          <a:p>
            <a:pPr lvl="0"/>
            <a:r>
              <a:rPr lang="en-US" altLang="zh-CN" sz="2400"/>
              <a:t> </a:t>
            </a:r>
            <a:r>
              <a:rPr lang="zh-CN" altLang="en-US" sz="2400"/>
              <a:t>多阶段生成框架</a:t>
            </a:r>
            <a:endParaRPr lang="zh-CN" altLang="en-US" sz="2000"/>
          </a:p>
          <a:p>
            <a:pPr lvl="1"/>
            <a:r>
              <a:rPr lang="zh-CN" altLang="en-US" sz="1800"/>
              <a:t>将复杂写作任务拆解为可管理的模块</a:t>
            </a:r>
            <a:endParaRPr lang="zh-CN" altLang="en-US" sz="1800"/>
          </a:p>
          <a:p>
            <a:pPr lvl="1"/>
            <a:r>
              <a:rPr lang="zh-CN" altLang="en-US" sz="1800"/>
              <a:t>保留章节间的逻辑关联、维持全文事实准确性</a:t>
            </a:r>
            <a:endParaRPr lang="zh-CN" altLang="en-US" sz="1800"/>
          </a:p>
          <a:p>
            <a:pPr lvl="1"/>
            <a:r>
              <a:rPr lang="zh-CN" altLang="en-US" sz="1800"/>
              <a:t>系统性克服了大语言模型的固有局限</a:t>
            </a:r>
            <a:endParaRPr lang="zh-CN" altLang="en-US" sz="1800"/>
          </a:p>
          <a:p>
            <a:pPr lvl="0"/>
            <a:r>
              <a:rPr lang="en-US" altLang="zh-CN" sz="1995"/>
              <a:t>  </a:t>
            </a:r>
            <a:r>
              <a:rPr lang="zh-CN" altLang="en-US" sz="2400"/>
              <a:t>三阶段分层文档撰写流程</a:t>
            </a:r>
            <a:endParaRPr lang="zh-CN" altLang="en-US" sz="2400"/>
          </a:p>
          <a:p>
            <a:pPr lvl="1"/>
            <a:r>
              <a:rPr lang="zh-CN" altLang="en-US" sz="1800"/>
              <a:t>研究产物整合</a:t>
            </a:r>
            <a:endParaRPr lang="zh-CN" altLang="en-US" sz="1800"/>
          </a:p>
          <a:p>
            <a:pPr lvl="2"/>
            <a:r>
              <a:rPr lang="zh-CN" altLang="en-US" sz="1400"/>
              <a:t>基于适配领域的模板构建结构化大纲，确立章节层级与逻辑流向</a:t>
            </a:r>
            <a:endParaRPr lang="zh-CN" altLang="en-US" sz="1400"/>
          </a:p>
          <a:p>
            <a:pPr lvl="1"/>
            <a:r>
              <a:rPr lang="zh-CN" altLang="en-US" sz="1800"/>
              <a:t>模板引导式结构构建</a:t>
            </a:r>
            <a:endParaRPr lang="zh-CN" altLang="en-US" sz="1800"/>
          </a:p>
          <a:p>
            <a:pPr lvl="2"/>
            <a:r>
              <a:rPr lang="zh-CN" altLang="en-US" sz="1400"/>
              <a:t>开展方法化内容细化，在展开论述的同时保证跨文档内容一致性</a:t>
            </a:r>
            <a:endParaRPr lang="zh-CN" altLang="en-US" sz="1400"/>
          </a:p>
          <a:p>
            <a:pPr lvl="1"/>
            <a:r>
              <a:rPr lang="zh-CN" altLang="en-US" sz="1800"/>
              <a:t>分层文档校验流程</a:t>
            </a:r>
            <a:endParaRPr lang="zh-CN" altLang="en-US" sz="1800"/>
          </a:p>
          <a:p>
            <a:pPr lvl="2"/>
            <a:r>
              <a:rPr lang="zh-CN" altLang="en-US" sz="1400"/>
              <a:t>借助专业学术核查清单开展系统性校验，识别并修正错误或遗漏内容</a:t>
            </a:r>
            <a:endParaRPr lang="zh-CN" altLang="en-US" sz="1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71948" b="31017"/>
          <a:stretch>
            <a:fillRect/>
          </a:stretch>
        </p:blipFill>
        <p:spPr>
          <a:xfrm>
            <a:off x="8225155" y="802640"/>
            <a:ext cx="3648710" cy="2876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025" y="3679190"/>
            <a:ext cx="5339080" cy="27641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Scientist-Bench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97790" y="802640"/>
            <a:ext cx="11924665" cy="6005830"/>
          </a:xfrm>
        </p:spPr>
        <p:txBody>
          <a:bodyPr>
            <a:normAutofit/>
          </a:bodyPr>
          <a:p>
            <a:r>
              <a:rPr lang="en-US" altLang="zh-CN" sz="1800"/>
              <a:t> </a:t>
            </a:r>
            <a:r>
              <a:rPr sz="1800"/>
              <a:t>目标</a:t>
            </a:r>
            <a:endParaRPr sz="1800"/>
          </a:p>
          <a:p>
            <a:pPr lvl="1"/>
            <a:r>
              <a:rPr lang="zh-CN" altLang="en-US" sz="1540"/>
              <a:t>评测基准可实现大语言模型智能体生成的研究成果，与人类专业学者完成的高质量科研成果的直接对比</a:t>
            </a:r>
            <a:endParaRPr lang="zh-CN" altLang="en-US" sz="1540"/>
          </a:p>
          <a:p>
            <a:r>
              <a:rPr lang="en-US" altLang="zh-CN" sz="1800"/>
              <a:t>  </a:t>
            </a:r>
            <a:r>
              <a:rPr lang="zh-CN" altLang="en-US" sz="1800"/>
              <a:t>核心任务设定</a:t>
            </a:r>
            <a:endParaRPr lang="zh-CN" altLang="en-US" sz="1800"/>
          </a:p>
          <a:p>
            <a:endParaRPr lang="zh-CN" altLang="en-US" sz="1800"/>
          </a:p>
          <a:p>
            <a:endParaRPr lang="zh-CN" altLang="en-US" sz="1800"/>
          </a:p>
          <a:p>
            <a:endParaRPr lang="zh-CN" altLang="en-US" sz="1800"/>
          </a:p>
          <a:p>
            <a:pPr marL="0" indent="0">
              <a:buNone/>
            </a:pPr>
            <a:endParaRPr lang="zh-CN" altLang="en-US" sz="1800"/>
          </a:p>
          <a:p>
            <a:r>
              <a:rPr lang="zh-CN" altLang="en-US" sz="1800"/>
              <a:t>两阶段核心评估体系</a:t>
            </a:r>
            <a:endParaRPr lang="zh-CN" altLang="en-US" sz="1800"/>
          </a:p>
          <a:p>
            <a:pPr lvl="1"/>
            <a:r>
              <a:rPr lang="zh-CN" altLang="en-US" sz="1540"/>
              <a:t>阶段</a:t>
            </a:r>
            <a:r>
              <a:rPr lang="en-US" altLang="zh-CN" sz="1540"/>
              <a:t> 1</a:t>
            </a:r>
            <a:r>
              <a:rPr lang="zh-CN" altLang="en-US" sz="1540"/>
              <a:t>：技术执行验证（代码层面）</a:t>
            </a:r>
            <a:endParaRPr lang="zh-CN" altLang="en-US" sz="1540"/>
          </a:p>
          <a:p>
            <a:pPr lvl="2"/>
            <a:r>
              <a:rPr lang="zh-CN" altLang="en-US" sz="1280"/>
              <a:t>由专业代码评审智能体执行，通过静态分析</a:t>
            </a:r>
            <a:r>
              <a:rPr lang="en-US" altLang="zh-CN" sz="1280"/>
              <a:t> + </a:t>
            </a:r>
            <a:r>
              <a:rPr lang="zh-CN" altLang="en-US" sz="1280"/>
              <a:t>运行时验证，从算法正确性、计算效率、约束符合性等维度，量化代码完成度，验证研究创新点的可复现性。</a:t>
            </a:r>
            <a:endParaRPr lang="zh-CN" altLang="en-US" sz="1280"/>
          </a:p>
          <a:p>
            <a:pPr lvl="1"/>
            <a:r>
              <a:rPr lang="zh-CN" altLang="en-US" sz="1540"/>
              <a:t>阶段</a:t>
            </a:r>
            <a:r>
              <a:rPr lang="en-US" altLang="zh-CN" sz="1540"/>
              <a:t> 2</a:t>
            </a:r>
            <a:r>
              <a:rPr lang="zh-CN" altLang="en-US" sz="1540"/>
              <a:t>：科研成果价值评估（论文层面）</a:t>
            </a:r>
            <a:endParaRPr lang="zh-CN" altLang="en-US" sz="1540"/>
          </a:p>
          <a:p>
            <a:pPr lvl="2"/>
            <a:r>
              <a:rPr lang="zh-CN" altLang="en-US" sz="1280"/>
              <a:t>对标</a:t>
            </a:r>
            <a:r>
              <a:rPr lang="en-US" altLang="zh-CN" sz="1280"/>
              <a:t> ICLR </a:t>
            </a:r>
            <a:r>
              <a:rPr lang="zh-CN" altLang="en-US" sz="1280"/>
              <a:t>顶会评审准则，核心评估原创性、技术严谨性、实证效果与科研价值；采用随机顺序调换去偏</a:t>
            </a:r>
            <a:r>
              <a:rPr lang="en-US" altLang="zh-CN" sz="1280"/>
              <a:t> + </a:t>
            </a:r>
            <a:r>
              <a:rPr lang="zh-CN" altLang="en-US" sz="1280"/>
              <a:t>多模型独立评审机制，输出</a:t>
            </a:r>
            <a:r>
              <a:rPr lang="en-US" altLang="zh-CN" sz="1280"/>
              <a:t> - 3~+3 </a:t>
            </a:r>
            <a:r>
              <a:rPr lang="zh-CN" altLang="en-US" sz="1280"/>
              <a:t>量化评分，实现</a:t>
            </a:r>
            <a:r>
              <a:rPr lang="en-US" altLang="zh-CN" sz="1280"/>
              <a:t> AI </a:t>
            </a:r>
            <a:r>
              <a:rPr lang="zh-CN" altLang="en-US" sz="1280"/>
              <a:t>与人类论文的直接对标，验证结果与人类专家评审结论高度一致。</a:t>
            </a:r>
            <a:endParaRPr lang="zh-CN" altLang="en-US" sz="128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2108835" y="1617345"/>
          <a:ext cx="7457440" cy="2230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720"/>
                <a:gridCol w="3728720"/>
              </a:tblGrid>
              <a:tr h="3105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/>
                        <a:t>维度</a:t>
                      </a: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/>
                        <a:t>核心内容</a:t>
                      </a:r>
                      <a:endParaRPr lang="zh-CN" altLang="en-US" sz="1200"/>
                    </a:p>
                  </a:txBody>
                  <a:tcPr anchor="ctr" anchorCtr="0"/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/>
                        <a:t>任务输入</a:t>
                      </a: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200"/>
                        <a:t>特征集</a:t>
                      </a:r>
                      <a:r>
                        <a:rPr lang="en-US" altLang="zh-CN" sz="1200"/>
                        <a:t> X={R,I,D}</a:t>
                      </a:r>
                      <a:r>
                        <a:rPr lang="zh-CN" altLang="en-US" sz="1200"/>
                        <a:t>：</a:t>
                      </a:r>
                      <a:r>
                        <a:rPr lang="en-US" altLang="zh-CN" sz="1200"/>
                        <a:t>15-20 </a:t>
                      </a:r>
                      <a:r>
                        <a:rPr lang="zh-CN" altLang="en-US" sz="1200"/>
                        <a:t>篇核心参考文献</a:t>
                      </a:r>
                      <a:r>
                        <a:rPr lang="en-US" altLang="zh-CN" sz="1200"/>
                        <a:t> R</a:t>
                      </a:r>
                      <a:r>
                        <a:rPr lang="zh-CN" altLang="en-US" sz="1200"/>
                        <a:t>、研究指令</a:t>
                      </a:r>
                      <a:r>
                        <a:rPr lang="en-US" altLang="zh-CN" sz="1200"/>
                        <a:t> I</a:t>
                      </a:r>
                      <a:r>
                        <a:rPr lang="zh-CN" altLang="en-US" sz="1200"/>
                        <a:t>、配套数据集</a:t>
                      </a:r>
                      <a:r>
                        <a:rPr lang="en-US" altLang="zh-CN" sz="1200"/>
                        <a:t> D</a:t>
                      </a:r>
                      <a:endParaRPr lang="en-US" altLang="zh-CN" sz="1200"/>
                    </a:p>
                  </a:txBody>
                  <a:tcPr/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/>
                        <a:t>难度分级</a:t>
                      </a:r>
                      <a:endParaRPr lang="zh-CN" altLang="en-US" sz="1200"/>
                    </a:p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200"/>
                        <a:t>一级任务：给定明确研究指令，测试既定科研构想的执行能力</a:t>
                      </a:r>
                      <a:endParaRPr lang="zh-CN" altLang="en-US" sz="1200"/>
                    </a:p>
                    <a:p>
                      <a:pPr algn="l">
                        <a:buNone/>
                      </a:pPr>
                      <a:r>
                        <a:rPr lang="zh-CN" altLang="en-US" sz="1200">
                          <a:sym typeface="+mn-ea"/>
                        </a:rPr>
                        <a:t>二级任务：无研究指令，仅提供参考文献</a:t>
                      </a:r>
                      <a:r>
                        <a:rPr lang="en-US" altLang="zh-CN" sz="1200">
                          <a:sym typeface="+mn-ea"/>
                        </a:rPr>
                        <a:t> + </a:t>
                      </a:r>
                      <a:r>
                        <a:rPr lang="zh-CN" altLang="en-US" sz="1200">
                          <a:sym typeface="+mn-ea"/>
                        </a:rPr>
                        <a:t>数据集，测试独立创新能力</a:t>
                      </a:r>
                      <a:endParaRPr lang="zh-CN" altLang="en-US" sz="1200"/>
                    </a:p>
                  </a:txBody>
                  <a:tcPr/>
                </a:tc>
              </a:tr>
              <a:tr h="49022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sym typeface="+mn-ea"/>
                        </a:rPr>
                        <a:t>任务输出</a:t>
                      </a:r>
                      <a:endParaRPr lang="zh-CN" altLang="en-US" sz="1200"/>
                    </a:p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200">
                          <a:sym typeface="+mn-ea"/>
                        </a:rPr>
                        <a:t>结果集</a:t>
                      </a:r>
                      <a:r>
                        <a:rPr lang="en-US" altLang="zh-CN" sz="1200">
                          <a:sym typeface="+mn-ea"/>
                        </a:rPr>
                        <a:t>Ŷ={C,p}</a:t>
                      </a:r>
                      <a:r>
                        <a:rPr lang="zh-CN" altLang="en-US" sz="1200">
                          <a:sym typeface="+mn-ea"/>
                        </a:rPr>
                        <a:t>：可复现的研究代码</a:t>
                      </a:r>
                      <a:r>
                        <a:rPr lang="en-US" altLang="zh-CN" sz="1200">
                          <a:sym typeface="+mn-ea"/>
                        </a:rPr>
                        <a:t> C</a:t>
                      </a:r>
                      <a:r>
                        <a:rPr lang="zh-CN" altLang="en-US" sz="1200">
                          <a:sym typeface="+mn-ea"/>
                        </a:rPr>
                        <a:t>、完整科研技术报告</a:t>
                      </a:r>
                      <a:r>
                        <a:rPr lang="en-US" altLang="zh-CN" sz="1200">
                          <a:sym typeface="+mn-ea"/>
                        </a:rPr>
                        <a:t> p</a:t>
                      </a:r>
                      <a:endParaRPr lang="zh-CN" altLang="en-US" sz="12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AI-Researcher——</a:t>
            </a:r>
            <a:r>
              <a:rPr lang="en-US" altLang="zh-CN"/>
              <a:t>Experimental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pPr algn="ctr"/>
            <a:r>
              <a:rPr lang="en-US" altLang="zh-CN">
                <a:latin typeface="+mj-ea"/>
                <a:ea typeface="+mj-ea"/>
                <a:sym typeface="+mn-ea"/>
              </a:rPr>
              <a:t>AI-Researcher: Autonomous Scientific 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97790" y="802640"/>
            <a:ext cx="11924665" cy="6005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/>
              <a:t> </a:t>
            </a:r>
            <a:r>
              <a:rPr lang="zh-CN" altLang="en-US" sz="2000"/>
              <a:t>实现验证</a:t>
            </a:r>
            <a:r>
              <a:rPr lang="en-US" altLang="zh-CN" sz="2000"/>
              <a:t> </a:t>
            </a:r>
            <a:endParaRPr lang="en-US" altLang="zh-CN" sz="2000"/>
          </a:p>
          <a:p>
            <a:pPr lvl="1"/>
            <a:r>
              <a:rPr lang="zh-CN" altLang="en-US" sz="1600"/>
              <a:t>完成度指标</a:t>
            </a:r>
            <a:r>
              <a:rPr lang="en-US" altLang="zh-CN" sz="1600"/>
              <a:t> R</a:t>
            </a:r>
            <a:r>
              <a:rPr lang="zh-CN" altLang="en-US" sz="1600"/>
              <a:t>量化性能，定义为</a:t>
            </a:r>
            <a:r>
              <a:rPr lang="en-US" altLang="zh-CN" sz="1600"/>
              <a:t> AI </a:t>
            </a:r>
            <a:r>
              <a:rPr lang="zh-CN" altLang="en-US" sz="1600"/>
              <a:t>实现中正确执行预期研究方案的比例</a:t>
            </a:r>
            <a:endParaRPr lang="zh-CN" altLang="en-US" sz="1600"/>
          </a:p>
          <a:p>
            <a:pPr lvl="2"/>
            <a:r>
              <a:rPr lang="zh-CN" altLang="en-US" sz="1200"/>
              <a:t>该指标可直接衡量模型将概念创新转化为可运行实现的能力</a:t>
            </a:r>
            <a:endParaRPr lang="zh-CN" altLang="en-US" sz="1200"/>
          </a:p>
          <a:p>
            <a:pPr lvl="0"/>
            <a:r>
              <a:rPr lang="zh-CN" altLang="en-US" sz="1800"/>
              <a:t> </a:t>
            </a:r>
            <a:r>
              <a:rPr lang="zh-CN" altLang="en-US" sz="1600"/>
              <a:t>科研质量评估</a:t>
            </a:r>
            <a:endParaRPr lang="zh-CN" altLang="en-US" sz="1600"/>
          </a:p>
          <a:p>
            <a:pPr lvl="1"/>
            <a:r>
              <a:rPr lang="zh-CN" altLang="en-US" sz="1400"/>
              <a:t>对标</a:t>
            </a:r>
            <a:r>
              <a:rPr lang="en-US" altLang="zh-CN" sz="1400"/>
              <a:t> ICLR</a:t>
            </a:r>
            <a:r>
              <a:rPr lang="zh-CN" altLang="en-US" sz="1400"/>
              <a:t>、</a:t>
            </a:r>
            <a:r>
              <a:rPr lang="en-US" altLang="zh-CN" sz="1400"/>
              <a:t>NeurIPS </a:t>
            </a:r>
            <a:r>
              <a:rPr lang="zh-CN" altLang="en-US" sz="1400"/>
              <a:t>等顶级会议的严格同行评审机制</a:t>
            </a:r>
            <a:endParaRPr lang="zh-CN" altLang="en-US" sz="1400"/>
          </a:p>
          <a:p>
            <a:pPr lvl="1"/>
            <a:r>
              <a:rPr lang="zh-CN" altLang="en-US" sz="1400"/>
              <a:t>专家评审智能体从三个核心科学维度系统审阅每一组论文对：</a:t>
            </a:r>
            <a:endParaRPr lang="zh-CN" altLang="en-US" sz="1400"/>
          </a:p>
          <a:p>
            <a:pPr lvl="2"/>
            <a:r>
              <a:rPr lang="zh-CN" altLang="en-US" sz="1200"/>
              <a:t>研究贡献的创新性与新颖度；</a:t>
            </a:r>
            <a:endParaRPr lang="zh-CN" altLang="en-US" sz="1200"/>
          </a:p>
          <a:p>
            <a:pPr lvl="2"/>
            <a:r>
              <a:rPr lang="zh-CN" altLang="en-US" sz="1200"/>
              <a:t>理论与方法的严谨性；</a:t>
            </a:r>
            <a:endParaRPr lang="zh-CN" altLang="en-US" sz="1200"/>
          </a:p>
          <a:p>
            <a:pPr lvl="2"/>
            <a:r>
              <a:rPr lang="zh-CN" altLang="en-US" sz="1200"/>
              <a:t>实证验证与实验设计的质量。</a:t>
            </a:r>
            <a:endParaRPr lang="zh-CN" altLang="en-US" sz="1200"/>
          </a:p>
          <a:p>
            <a:pPr lvl="1"/>
            <a:r>
              <a:rPr lang="zh-CN" altLang="en-US" sz="1400"/>
              <a:t>采用</a:t>
            </a:r>
            <a:r>
              <a:rPr lang="en-US" altLang="zh-CN" sz="1400"/>
              <a:t> 5 </a:t>
            </a:r>
            <a:r>
              <a:rPr lang="zh-CN" altLang="en-US" sz="1400"/>
              <a:t>款前沿大语言模型</a:t>
            </a:r>
            <a:endParaRPr lang="zh-CN" altLang="en-US" sz="1400"/>
          </a:p>
          <a:p>
            <a:pPr lvl="2"/>
            <a:r>
              <a:rPr lang="en-US" altLang="zh-CN" sz="1200">
                <a:sym typeface="+mn-ea"/>
              </a:rPr>
              <a:t>GPT-4</a:t>
            </a:r>
            <a:r>
              <a:rPr sz="1200">
                <a:sym typeface="+mn-ea"/>
              </a:rPr>
              <a:t>、</a:t>
            </a:r>
            <a:r>
              <a:rPr lang="en-US" altLang="zh-CN" sz="1200">
                <a:sym typeface="+mn-ea"/>
              </a:rPr>
              <a:t>o1-mini</a:t>
            </a:r>
            <a:r>
              <a:rPr sz="1200">
                <a:sym typeface="+mn-ea"/>
              </a:rPr>
              <a:t>、</a:t>
            </a:r>
            <a:r>
              <a:rPr lang="en-US" altLang="zh-CN" sz="1200">
                <a:sym typeface="+mn-ea"/>
              </a:rPr>
              <a:t>o3-mini</a:t>
            </a:r>
            <a:r>
              <a:rPr sz="1200">
                <a:sym typeface="+mn-ea"/>
              </a:rPr>
              <a:t>、</a:t>
            </a:r>
            <a:r>
              <a:rPr lang="en-US" altLang="zh-CN" sz="1200">
                <a:sym typeface="+mn-ea"/>
              </a:rPr>
              <a:t>Claude-sonnet-3.5</a:t>
            </a:r>
            <a:r>
              <a:rPr sz="1200">
                <a:sym typeface="+mn-ea"/>
              </a:rPr>
              <a:t>、</a:t>
            </a:r>
            <a:r>
              <a:rPr lang="en-US" altLang="zh-CN" sz="1200">
                <a:sym typeface="+mn-ea"/>
              </a:rPr>
              <a:t>Claude-sonnet-3.7</a:t>
            </a:r>
            <a:endParaRPr lang="zh-CN" altLang="en-US" sz="1200"/>
          </a:p>
          <a:p>
            <a:pPr lvl="2"/>
            <a:r>
              <a:rPr lang="zh-CN" altLang="en-US" sz="1200"/>
              <a:t>每款模型对每篇论文执行</a:t>
            </a:r>
            <a:r>
              <a:rPr lang="en-US" altLang="zh-CN" sz="1200"/>
              <a:t> 16 </a:t>
            </a:r>
            <a:r>
              <a:rPr lang="zh-CN" altLang="en-US" sz="1200"/>
              <a:t>次独立评估</a:t>
            </a:r>
            <a:endParaRPr lang="zh-CN" altLang="en-US" sz="1200"/>
          </a:p>
        </p:txBody>
      </p:sp>
      <p:sp>
        <p:nvSpPr>
          <p:cNvPr id="6" name="文本框 5"/>
          <p:cNvSpPr txBox="1"/>
          <p:nvPr/>
        </p:nvSpPr>
        <p:spPr>
          <a:xfrm>
            <a:off x="5984240" y="3952875"/>
            <a:ext cx="6207760" cy="24726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评估围绕</a:t>
            </a:r>
            <a:r>
              <a:rPr lang="en-US" altLang="zh-CN" sz="1600"/>
              <a:t> 6 </a:t>
            </a:r>
            <a:r>
              <a:rPr lang="zh-CN" altLang="en-US" sz="1600"/>
              <a:t>个核心研究问题展开：</a:t>
            </a:r>
            <a:endParaRPr lang="zh-CN" altLang="en-US" sz="1600"/>
          </a:p>
          <a:p>
            <a:r>
              <a:rPr lang="en-US" altLang="zh-CN" sz="1600"/>
              <a:t>RQ1</a:t>
            </a:r>
            <a:r>
              <a:rPr lang="zh-CN" altLang="en-US" sz="1600"/>
              <a:t>：</a:t>
            </a:r>
            <a:r>
              <a:rPr lang="en-US" altLang="zh-CN" sz="1600"/>
              <a:t>AI-Researcher </a:t>
            </a:r>
            <a:r>
              <a:rPr lang="zh-CN" altLang="en-US" sz="1600"/>
              <a:t>的方法实现完整度与正确率如何？</a:t>
            </a:r>
            <a:endParaRPr lang="zh-CN" altLang="en-US" sz="1600"/>
          </a:p>
          <a:p>
            <a:r>
              <a:rPr lang="en-US" altLang="zh-CN" sz="1600"/>
              <a:t>RQ2</a:t>
            </a:r>
            <a:r>
              <a:rPr lang="zh-CN" altLang="en-US" sz="1600"/>
              <a:t>：</a:t>
            </a:r>
            <a:r>
              <a:rPr lang="en-US" altLang="zh-CN" sz="1600"/>
              <a:t>AI </a:t>
            </a:r>
            <a:r>
              <a:rPr lang="zh-CN" altLang="en-US" sz="1600"/>
              <a:t>生成的研究成果与人类基准研究相比表现如何？</a:t>
            </a:r>
            <a:endParaRPr lang="zh-CN" altLang="en-US" sz="1600"/>
          </a:p>
          <a:p>
            <a:r>
              <a:rPr lang="en-US" altLang="zh-CN" sz="1600"/>
              <a:t>RQ3</a:t>
            </a:r>
            <a:r>
              <a:rPr lang="zh-CN" altLang="en-US" sz="1600"/>
              <a:t>：</a:t>
            </a:r>
            <a:r>
              <a:rPr lang="en-US" altLang="zh-CN" sz="1600"/>
              <a:t>AI-Researcher </a:t>
            </a:r>
            <a:r>
              <a:rPr lang="zh-CN" altLang="en-US" sz="1600"/>
              <a:t>在开放式科学探索中的能力表现如何？</a:t>
            </a:r>
            <a:endParaRPr lang="zh-CN" altLang="en-US" sz="1600"/>
          </a:p>
          <a:p>
            <a:r>
              <a:rPr lang="en-US" altLang="zh-CN" sz="1600"/>
              <a:t>RQ4</a:t>
            </a:r>
            <a:r>
              <a:rPr lang="zh-CN" altLang="en-US" sz="1600"/>
              <a:t>：使用不同大语言模型会对</a:t>
            </a:r>
            <a:r>
              <a:rPr lang="en-US" altLang="zh-CN" sz="1600"/>
              <a:t> AI-Researcher </a:t>
            </a:r>
            <a:r>
              <a:rPr lang="zh-CN" altLang="en-US" sz="1600"/>
              <a:t>的性能产生怎样的影响？</a:t>
            </a:r>
            <a:endParaRPr lang="zh-CN" altLang="en-US" sz="1600"/>
          </a:p>
          <a:p>
            <a:r>
              <a:rPr lang="en-US" altLang="zh-CN" sz="1600"/>
              <a:t>RQ5</a:t>
            </a:r>
            <a:r>
              <a:rPr lang="zh-CN" altLang="en-US" sz="1600"/>
              <a:t>：自动化论文评审智能体与专家同行评审结论的一致性如何？</a:t>
            </a:r>
            <a:endParaRPr lang="zh-CN" altLang="en-US" sz="1600"/>
          </a:p>
          <a:p>
            <a:r>
              <a:rPr lang="en-US" altLang="zh-CN" sz="1600"/>
              <a:t>RQ6</a:t>
            </a:r>
            <a:r>
              <a:rPr lang="zh-CN" altLang="en-US" sz="1600"/>
              <a:t>：</a:t>
            </a:r>
            <a:r>
              <a:rPr lang="en-US" altLang="zh-CN" sz="1600"/>
              <a:t>AI-Researcher </a:t>
            </a:r>
            <a:r>
              <a:rPr lang="zh-CN" altLang="en-US" sz="1600"/>
              <a:t>的研究在哪些具体方面达到或超越了人类研究质量</a:t>
            </a:r>
            <a:endParaRPr lang="zh-CN" altLang="en-US" sz="16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587*173"/>
  <p:tag name="TABLE_ENDDRAG_RECT" val="45*159*587*173"/>
</p:tagLst>
</file>

<file path=ppt/theme/theme1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2_Office 主题​​</Template>
  <TotalTime>0</TotalTime>
  <Words>3822</Words>
  <Application>WPS 演示</Application>
  <PresentationFormat>宽屏</PresentationFormat>
  <Paragraphs>223</Paragraphs>
  <Slides>16</Slides>
  <Notes>0</Notes>
  <HiddenSlides>2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Tahoma</vt:lpstr>
      <vt:lpstr>Arial Unicode MS</vt:lpstr>
      <vt:lpstr>等线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策 孙</dc:creator>
  <cp:lastModifiedBy>王西霖</cp:lastModifiedBy>
  <cp:revision>759</cp:revision>
  <dcterms:created xsi:type="dcterms:W3CDTF">2026-03-17T13:52:00Z</dcterms:created>
  <dcterms:modified xsi:type="dcterms:W3CDTF">2026-03-25T10:55:40Z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  <property fmtid="{D5CDD505-2E9C-101B-9397-08002B2CF9AE}" pid="3" name="ICV">
    <vt:lpwstr>3D39B5D08D1A48D8857F54A3A08C2C40_13</vt:lpwstr>
  </property>
  <property fmtid="{D5CDD505-2E9C-101B-9397-08002B2CF9AE}" pid="4" name="KSOProductBuildVer">
    <vt:lpwstr>2052-12.1.0.23542</vt:lpwstr>
  </property>
</Properties>
</file>