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2" r:id="rId2"/>
  </p:sldMasterIdLst>
  <p:notesMasterIdLst>
    <p:notesMasterId r:id="rId18"/>
  </p:notesMasterIdLst>
  <p:handoutMasterIdLst>
    <p:handoutMasterId r:id="rId19"/>
  </p:handoutMasterIdLst>
  <p:sldIdLst>
    <p:sldId id="2251" r:id="rId3"/>
    <p:sldId id="2252" r:id="rId4"/>
    <p:sldId id="2253" r:id="rId5"/>
    <p:sldId id="2254" r:id="rId6"/>
    <p:sldId id="2255" r:id="rId7"/>
    <p:sldId id="2244" r:id="rId8"/>
    <p:sldId id="2241" r:id="rId9"/>
    <p:sldId id="2242" r:id="rId10"/>
    <p:sldId id="2243" r:id="rId11"/>
    <p:sldId id="2256" r:id="rId12"/>
    <p:sldId id="2257" r:id="rId13"/>
    <p:sldId id="2258" r:id="rId14"/>
    <p:sldId id="2250" r:id="rId15"/>
    <p:sldId id="2260" r:id="rId16"/>
    <p:sldId id="2259"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无" id="{3C466C81-8B23-EA44-93A9-BCD38D741D63}">
          <p14:sldIdLst>
            <p14:sldId id="2251"/>
            <p14:sldId id="2252"/>
            <p14:sldId id="2253"/>
            <p14:sldId id="2254"/>
            <p14:sldId id="2255"/>
            <p14:sldId id="2244"/>
            <p14:sldId id="2241"/>
            <p14:sldId id="2242"/>
            <p14:sldId id="2243"/>
            <p14:sldId id="2256"/>
            <p14:sldId id="2257"/>
            <p14:sldId id="2258"/>
            <p14:sldId id="2250"/>
            <p14:sldId id="2260"/>
            <p14:sldId id="225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清伟" initials="李清伟" lastIdx="1" clrIdx="0"/>
  <p:cmAuthor id="2" name="rain" initials="r"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BCEE"/>
    <a:srgbClr val="4B98FF"/>
    <a:srgbClr val="FFE267"/>
    <a:srgbClr val="005AD3"/>
    <a:srgbClr val="FF9900"/>
    <a:srgbClr val="D9D9D9"/>
    <a:srgbClr val="999999"/>
    <a:srgbClr val="005CB0"/>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autoAdjust="0"/>
    <p:restoredTop sz="79858" autoAdjust="0"/>
  </p:normalViewPr>
  <p:slideViewPr>
    <p:cSldViewPr snapToGrid="0">
      <p:cViewPr varScale="1">
        <p:scale>
          <a:sx n="92" d="100"/>
          <a:sy n="92" d="100"/>
        </p:scale>
        <p:origin x="1400" y="184"/>
      </p:cViewPr>
      <p:guideLst/>
    </p:cSldViewPr>
  </p:slideViewPr>
  <p:notesTextViewPr>
    <p:cViewPr>
      <p:scale>
        <a:sx n="1" d="1"/>
        <a:sy n="1" d="1"/>
      </p:scale>
      <p:origin x="0" y="0"/>
    </p:cViewPr>
  </p:notesTextViewPr>
  <p:notesViewPr>
    <p:cSldViewPr snapToGrid="0">
      <p:cViewPr varScale="1">
        <p:scale>
          <a:sx n="93" d="100"/>
          <a:sy n="93" d="100"/>
        </p:scale>
        <p:origin x="2376"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1B0132A3-C593-89BA-9D27-98FA4C00BC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AD30F0B2-26DE-581B-3039-16A9FFF941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26EC53-A833-A84B-B4AA-F3A3C1105980}" type="datetimeFigureOut">
              <a:t>2026/5/6</a:t>
            </a:fld>
            <a:endParaRPr kumimoji="1" lang="zh-CN" altLang="en-US"/>
          </a:p>
        </p:txBody>
      </p:sp>
      <p:sp>
        <p:nvSpPr>
          <p:cNvPr id="4" name="页脚占位符 3">
            <a:extLst>
              <a:ext uri="{FF2B5EF4-FFF2-40B4-BE49-F238E27FC236}">
                <a16:creationId xmlns:a16="http://schemas.microsoft.com/office/drawing/2014/main" id="{E97E546B-A1DE-ECB2-AF58-3093CB3424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a:extLst>
              <a:ext uri="{FF2B5EF4-FFF2-40B4-BE49-F238E27FC236}">
                <a16:creationId xmlns:a16="http://schemas.microsoft.com/office/drawing/2014/main" id="{9DAEA4E2-0F10-8CF7-8EB3-6658DCD023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738E34-0F4B-B647-A22A-4B1A4B5DBEE5}" type="slidenum">
              <a:t>‹#›</a:t>
            </a:fld>
            <a:endParaRPr kumimoji="1" lang="zh-CN" altLang="en-US"/>
          </a:p>
        </p:txBody>
      </p:sp>
    </p:spTree>
    <p:extLst>
      <p:ext uri="{BB962C8B-B14F-4D97-AF65-F5344CB8AC3E}">
        <p14:creationId xmlns:p14="http://schemas.microsoft.com/office/powerpoint/2010/main" val="2242342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B2568-D8A3-4FF4-BAA2-A310E3EDA64E}" type="datetimeFigureOut">
              <a:rPr lang="zh-CN" altLang="en-US" smtClean="0"/>
              <a:t>2026/5/6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6460B-A568-42EF-A9F3-45FAAC6AA7C6}"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BF66460B-A568-42EF-A9F3-45FAAC6AA7C6}" type="slidenum">
              <a:rPr lang="zh-CN" altLang="en-US" smtClean="0"/>
              <a:t>1</a:t>
            </a:fld>
            <a:endParaRPr lang="zh-CN" altLang="en-US"/>
          </a:p>
        </p:txBody>
      </p:sp>
    </p:spTree>
    <p:extLst>
      <p:ext uri="{BB962C8B-B14F-4D97-AF65-F5344CB8AC3E}">
        <p14:creationId xmlns:p14="http://schemas.microsoft.com/office/powerpoint/2010/main" val="200861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D366D-2C4E-2AD3-EDA8-72404AFFED4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7ECFC08-6DBA-B2FA-3FC6-DCA65420FE3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EB02EB4-855F-2872-11A8-20218BA295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a:t>对于离子对的方向：</a:t>
            </a:r>
            <a:r>
              <a:rPr kumimoji="1" lang="zh-CN" altLang="en-US" sz="1200" b="0">
                <a:solidFill>
                  <a:schemeClr val="tx2"/>
                </a:solidFill>
                <a:latin typeface="Microsoft YaHei" panose="020B0503020204020204" pitchFamily="34" charset="-122"/>
                <a:ea typeface="Microsoft YaHei" panose="020B0503020204020204" pitchFamily="34" charset="-122"/>
                <a:sym typeface="Helvetica"/>
              </a:rPr>
              <a:t>我个人觉得</a:t>
            </a:r>
            <a:r>
              <a:rPr kumimoji="1" lang="zh-CN" altLang="en-US" sz="1200" b="1">
                <a:solidFill>
                  <a:schemeClr val="tx2"/>
                </a:solidFill>
                <a:latin typeface="Microsoft YaHei" panose="020B0503020204020204" pitchFamily="34" charset="-122"/>
                <a:ea typeface="Microsoft YaHei" panose="020B0503020204020204" pitchFamily="34" charset="-122"/>
                <a:sym typeface="Helvetica"/>
              </a:rPr>
              <a:t>，</a:t>
            </a:r>
            <a:r>
              <a:rPr lang="zh-CN" altLang="en-US" sz="1200">
                <a:solidFill>
                  <a:srgbClr val="000000"/>
                </a:solidFill>
                <a:latin typeface="Microsoft YaHei" panose="020B0503020204020204" pitchFamily="34" charset="-122"/>
                <a:ea typeface="Microsoft YaHei" panose="020B0503020204020204" pitchFamily="34" charset="-122"/>
                <a:sym typeface="Helvetica"/>
              </a:rPr>
              <a:t>这里的描述，它像是规定了线路能够被转换成树状结构，他是否提供了通用线路转换成这种树状结构的方法</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endParaRPr kumimoji="1" lang="zh-CN" altLang="en-US"/>
          </a:p>
        </p:txBody>
      </p:sp>
      <p:sp>
        <p:nvSpPr>
          <p:cNvPr id="4" name="灯片编号占位符 3">
            <a:extLst>
              <a:ext uri="{FF2B5EF4-FFF2-40B4-BE49-F238E27FC236}">
                <a16:creationId xmlns:a16="http://schemas.microsoft.com/office/drawing/2014/main" id="{259B77C6-3D6F-B8E1-4F09-F0B9C0969832}"/>
              </a:ext>
            </a:extLst>
          </p:cNvPr>
          <p:cNvSpPr>
            <a:spLocks noGrp="1"/>
          </p:cNvSpPr>
          <p:nvPr>
            <p:ph type="sldNum" sz="quarter" idx="5"/>
          </p:nvPr>
        </p:nvSpPr>
        <p:spPr/>
        <p:txBody>
          <a:bodyPr/>
          <a:lstStyle/>
          <a:p>
            <a:fld id="{BF66460B-A568-42EF-A9F3-45FAAC6AA7C6}" type="slidenum">
              <a:rPr lang="zh-CN" altLang="en-US" smtClean="0"/>
              <a:t>5</a:t>
            </a:fld>
            <a:endParaRPr lang="zh-CN" altLang="en-US"/>
          </a:p>
        </p:txBody>
      </p:sp>
    </p:spTree>
    <p:extLst>
      <p:ext uri="{BB962C8B-B14F-4D97-AF65-F5344CB8AC3E}">
        <p14:creationId xmlns:p14="http://schemas.microsoft.com/office/powerpoint/2010/main" val="218256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6DD02-C22B-8E35-8215-154F0EAAF7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B9F67E5-CCFB-F710-2F32-73512DA49B8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199A53D-5E37-A06A-12D7-7C87D864F9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a:t>对于离子对的方向：</a:t>
            </a:r>
            <a:r>
              <a:rPr kumimoji="1" lang="zh-CN" altLang="en-US" sz="1200" b="0">
                <a:solidFill>
                  <a:schemeClr val="tx2"/>
                </a:solidFill>
                <a:latin typeface="Microsoft YaHei" panose="020B0503020204020204" pitchFamily="34" charset="-122"/>
                <a:ea typeface="Microsoft YaHei" panose="020B0503020204020204" pitchFamily="34" charset="-122"/>
                <a:sym typeface="Helvetica"/>
              </a:rPr>
              <a:t>我个人觉得</a:t>
            </a:r>
            <a:r>
              <a:rPr kumimoji="1" lang="zh-CN" altLang="en-US" sz="1200" b="1">
                <a:solidFill>
                  <a:schemeClr val="tx2"/>
                </a:solidFill>
                <a:latin typeface="Microsoft YaHei" panose="020B0503020204020204" pitchFamily="34" charset="-122"/>
                <a:ea typeface="Microsoft YaHei" panose="020B0503020204020204" pitchFamily="34" charset="-122"/>
                <a:sym typeface="Helvetica"/>
              </a:rPr>
              <a:t>，</a:t>
            </a:r>
            <a:r>
              <a:rPr lang="zh-CN" altLang="en-US" sz="1200">
                <a:solidFill>
                  <a:srgbClr val="000000"/>
                </a:solidFill>
                <a:latin typeface="Microsoft YaHei" panose="020B0503020204020204" pitchFamily="34" charset="-122"/>
                <a:ea typeface="Microsoft YaHei" panose="020B0503020204020204" pitchFamily="34" charset="-122"/>
                <a:sym typeface="Helvetica"/>
              </a:rPr>
              <a:t>这里的描述，它像是规定了线路能够被转换成树状结构，他是否提供了通用线路转换成这种树状结构的方法</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endParaRPr kumimoji="1" lang="zh-CN" altLang="en-US"/>
          </a:p>
        </p:txBody>
      </p:sp>
      <p:sp>
        <p:nvSpPr>
          <p:cNvPr id="4" name="灯片编号占位符 3">
            <a:extLst>
              <a:ext uri="{FF2B5EF4-FFF2-40B4-BE49-F238E27FC236}">
                <a16:creationId xmlns:a16="http://schemas.microsoft.com/office/drawing/2014/main" id="{A284A6CF-66DB-10CA-8421-CBB74066CF19}"/>
              </a:ext>
            </a:extLst>
          </p:cNvPr>
          <p:cNvSpPr>
            <a:spLocks noGrp="1"/>
          </p:cNvSpPr>
          <p:nvPr>
            <p:ph type="sldNum" sz="quarter" idx="5"/>
          </p:nvPr>
        </p:nvSpPr>
        <p:spPr/>
        <p:txBody>
          <a:bodyPr/>
          <a:lstStyle/>
          <a:p>
            <a:fld id="{BF66460B-A568-42EF-A9F3-45FAAC6AA7C6}" type="slidenum">
              <a:rPr lang="zh-CN" altLang="en-US" smtClean="0"/>
              <a:t>6</a:t>
            </a:fld>
            <a:endParaRPr lang="zh-CN" altLang="en-US"/>
          </a:p>
        </p:txBody>
      </p:sp>
    </p:spTree>
    <p:extLst>
      <p:ext uri="{BB962C8B-B14F-4D97-AF65-F5344CB8AC3E}">
        <p14:creationId xmlns:p14="http://schemas.microsoft.com/office/powerpoint/2010/main" val="1543381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a:t>对于离子对的方向：</a:t>
            </a:r>
            <a:r>
              <a:rPr kumimoji="1" lang="zh-CN" altLang="en-US" sz="1200" b="0">
                <a:solidFill>
                  <a:schemeClr val="tx2"/>
                </a:solidFill>
                <a:latin typeface="Microsoft YaHei" panose="020B0503020204020204" pitchFamily="34" charset="-122"/>
                <a:ea typeface="Microsoft YaHei" panose="020B0503020204020204" pitchFamily="34" charset="-122"/>
                <a:sym typeface="Helvetica"/>
              </a:rPr>
              <a:t>我个人觉得</a:t>
            </a:r>
            <a:r>
              <a:rPr kumimoji="1" lang="zh-CN" altLang="en-US" sz="1200" b="1">
                <a:solidFill>
                  <a:schemeClr val="tx2"/>
                </a:solidFill>
                <a:latin typeface="Microsoft YaHei" panose="020B0503020204020204" pitchFamily="34" charset="-122"/>
                <a:ea typeface="Microsoft YaHei" panose="020B0503020204020204" pitchFamily="34" charset="-122"/>
                <a:sym typeface="Helvetica"/>
              </a:rPr>
              <a:t>，</a:t>
            </a:r>
            <a:r>
              <a:rPr lang="zh-CN" altLang="en-US" sz="1200">
                <a:solidFill>
                  <a:srgbClr val="000000"/>
                </a:solidFill>
                <a:latin typeface="Microsoft YaHei" panose="020B0503020204020204" pitchFamily="34" charset="-122"/>
                <a:ea typeface="Microsoft YaHei" panose="020B0503020204020204" pitchFamily="34" charset="-122"/>
                <a:sym typeface="Helvetica"/>
              </a:rPr>
              <a:t>这里的描述，它像是规定了线路能够被转换成树状结构，他是否提供了通用线路转换成这种树状结构的方法</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endParaRPr kumimoji="1" lang="zh-CN" altLang="en-US"/>
          </a:p>
        </p:txBody>
      </p:sp>
      <p:sp>
        <p:nvSpPr>
          <p:cNvPr id="4" name="灯片编号占位符 3"/>
          <p:cNvSpPr>
            <a:spLocks noGrp="1"/>
          </p:cNvSpPr>
          <p:nvPr>
            <p:ph type="sldNum" sz="quarter" idx="5"/>
          </p:nvPr>
        </p:nvSpPr>
        <p:spPr/>
        <p:txBody>
          <a:bodyPr/>
          <a:lstStyle/>
          <a:p>
            <a:fld id="{BF66460B-A568-42EF-A9F3-45FAAC6AA7C6}" type="slidenum">
              <a:rPr lang="zh-CN" altLang="en-US" smtClean="0"/>
              <a:t>7</a:t>
            </a:fld>
            <a:endParaRPr lang="zh-CN" altLang="en-US"/>
          </a:p>
        </p:txBody>
      </p:sp>
    </p:spTree>
    <p:extLst>
      <p:ext uri="{BB962C8B-B14F-4D97-AF65-F5344CB8AC3E}">
        <p14:creationId xmlns:p14="http://schemas.microsoft.com/office/powerpoint/2010/main" val="1689384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BF66460B-A568-42EF-A9F3-45FAAC6AA7C6}" type="slidenum">
              <a:rPr lang="zh-CN" altLang="en-US" smtClean="0"/>
              <a:t>8</a:t>
            </a:fld>
            <a:endParaRPr lang="zh-CN" altLang="en-US"/>
          </a:p>
        </p:txBody>
      </p:sp>
    </p:spTree>
    <p:extLst>
      <p:ext uri="{BB962C8B-B14F-4D97-AF65-F5344CB8AC3E}">
        <p14:creationId xmlns:p14="http://schemas.microsoft.com/office/powerpoint/2010/main" val="4290629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9C40-DDC3-95EC-F5DA-ACA42B1C736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BA2B0CD-C3DA-B7E6-801D-100892EAABD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637540B-FF27-043C-A3D9-EFF6867636D2}"/>
              </a:ext>
            </a:extLst>
          </p:cNvPr>
          <p:cNvSpPr>
            <a:spLocks noGrp="1"/>
          </p:cNvSpPr>
          <p:nvPr>
            <p:ph type="body" idx="1"/>
          </p:nvPr>
        </p:nvSpPr>
        <p:spPr/>
        <p:txBody>
          <a:bodyPr/>
          <a:lstStyle/>
          <a:p>
            <a:endParaRPr kumimoji="1" lang="zh-CN" altLang="en-US"/>
          </a:p>
        </p:txBody>
      </p:sp>
      <p:sp>
        <p:nvSpPr>
          <p:cNvPr id="4" name="灯片编号占位符 3">
            <a:extLst>
              <a:ext uri="{FF2B5EF4-FFF2-40B4-BE49-F238E27FC236}">
                <a16:creationId xmlns:a16="http://schemas.microsoft.com/office/drawing/2014/main" id="{44E99518-E665-2B3E-C736-42981FE89352}"/>
              </a:ext>
            </a:extLst>
          </p:cNvPr>
          <p:cNvSpPr>
            <a:spLocks noGrp="1"/>
          </p:cNvSpPr>
          <p:nvPr>
            <p:ph type="sldNum" sz="quarter" idx="5"/>
          </p:nvPr>
        </p:nvSpPr>
        <p:spPr/>
        <p:txBody>
          <a:bodyPr/>
          <a:lstStyle/>
          <a:p>
            <a:fld id="{BF66460B-A568-42EF-A9F3-45FAAC6AA7C6}" type="slidenum">
              <a:rPr lang="zh-CN" altLang="en-US" smtClean="0"/>
              <a:t>9</a:t>
            </a:fld>
            <a:endParaRPr lang="zh-CN" altLang="en-US"/>
          </a:p>
        </p:txBody>
      </p:sp>
    </p:spTree>
    <p:extLst>
      <p:ext uri="{BB962C8B-B14F-4D97-AF65-F5344CB8AC3E}">
        <p14:creationId xmlns:p14="http://schemas.microsoft.com/office/powerpoint/2010/main" val="1463655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4996-34B0-71BC-CD93-D97912C0E3D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153B043-DFA7-8354-498C-81BDA71085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C2BA119-2CD8-BD1D-DF90-D7A1DF5A039C}"/>
              </a:ext>
            </a:extLst>
          </p:cNvPr>
          <p:cNvSpPr>
            <a:spLocks noGrp="1"/>
          </p:cNvSpPr>
          <p:nvPr>
            <p:ph type="body" idx="1"/>
          </p:nvPr>
        </p:nvSpPr>
        <p:spPr/>
        <p:txBody>
          <a:bodyPr/>
          <a:lstStyle/>
          <a:p>
            <a:endParaRPr kumimoji="1" lang="zh-CN" altLang="en-US"/>
          </a:p>
        </p:txBody>
      </p:sp>
      <p:sp>
        <p:nvSpPr>
          <p:cNvPr id="4" name="灯片编号占位符 3">
            <a:extLst>
              <a:ext uri="{FF2B5EF4-FFF2-40B4-BE49-F238E27FC236}">
                <a16:creationId xmlns:a16="http://schemas.microsoft.com/office/drawing/2014/main" id="{917C05CF-5DB1-5ABA-1566-C3ED11BE0FB1}"/>
              </a:ext>
            </a:extLst>
          </p:cNvPr>
          <p:cNvSpPr>
            <a:spLocks noGrp="1"/>
          </p:cNvSpPr>
          <p:nvPr>
            <p:ph type="sldNum" sz="quarter" idx="5"/>
          </p:nvPr>
        </p:nvSpPr>
        <p:spPr/>
        <p:txBody>
          <a:bodyPr/>
          <a:lstStyle/>
          <a:p>
            <a:fld id="{BF66460B-A568-42EF-A9F3-45FAAC6AA7C6}" type="slidenum">
              <a:rPr lang="zh-CN" altLang="en-US" smtClean="0"/>
              <a:t>10</a:t>
            </a:fld>
            <a:endParaRPr lang="zh-CN" altLang="en-US"/>
          </a:p>
        </p:txBody>
      </p:sp>
    </p:spTree>
    <p:extLst>
      <p:ext uri="{BB962C8B-B14F-4D97-AF65-F5344CB8AC3E}">
        <p14:creationId xmlns:p14="http://schemas.microsoft.com/office/powerpoint/2010/main" val="2459883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a:t>这一节考虑了改变硬件以改善量子程序在跑道架构上的执行性能。如右图所示，量子线路包含了</a:t>
            </a:r>
            <a:r>
              <a:rPr kumimoji="1" lang="en-US" altLang="zh-CN"/>
              <a:t>3</a:t>
            </a:r>
            <a:r>
              <a:rPr kumimoji="1" lang="zh-CN" altLang="en-US"/>
              <a:t>个逻辑比特</a:t>
            </a:r>
            <a:r>
              <a:rPr kumimoji="1" lang="en-US" altLang="zh-CN"/>
              <a:t>0L,</a:t>
            </a:r>
            <a:r>
              <a:rPr kumimoji="1" lang="zh-CN" altLang="en-US"/>
              <a:t> </a:t>
            </a:r>
            <a:r>
              <a:rPr kumimoji="1" lang="en-US" altLang="zh-CN"/>
              <a:t>1L,</a:t>
            </a:r>
            <a:r>
              <a:rPr kumimoji="1" lang="zh-CN" altLang="en-US"/>
              <a:t> </a:t>
            </a:r>
            <a:r>
              <a:rPr kumimoji="1" lang="en-US" altLang="zh-CN"/>
              <a:t>2L</a:t>
            </a:r>
            <a:r>
              <a:rPr kumimoji="1" lang="zh-CN" altLang="en-US"/>
              <a:t>，每一个由</a:t>
            </a:r>
            <a:r>
              <a:rPr kumimoji="1" lang="en-US" altLang="zh-CN"/>
              <a:t>3</a:t>
            </a:r>
            <a:r>
              <a:rPr kumimoji="1" lang="zh-CN" altLang="en-US"/>
              <a:t>个物理比特通过</a:t>
            </a:r>
            <a:r>
              <a:rPr kumimoji="1" lang="en-US" altLang="zh-CN"/>
              <a:t>3</a:t>
            </a:r>
            <a:r>
              <a:rPr kumimoji="1" lang="zh-CN" altLang="en-US"/>
              <a:t>比特翻转的</a:t>
            </a:r>
            <a:r>
              <a:rPr kumimoji="1" lang="en-US" altLang="zh-CN"/>
              <a:t>ECC</a:t>
            </a:r>
            <a:r>
              <a:rPr kumimoji="1" lang="zh-CN" altLang="en-US"/>
              <a:t>构成。在图片的右半部分展示了一个通过捷径实现重排的过程。右图中在完成左图所示的</a:t>
            </a:r>
            <a:r>
              <a:rPr kumimoji="1" lang="en-US" altLang="zh-CN"/>
              <a:t>QECC</a:t>
            </a:r>
            <a:r>
              <a:rPr kumimoji="1" lang="zh-CN" altLang="en-US"/>
              <a:t>的制备过程后开始执行逻辑操作，要求每个逻辑比特的物理比特要交错开来，这里通过捷径来完成这点。</a:t>
            </a:r>
          </a:p>
        </p:txBody>
      </p:sp>
      <p:sp>
        <p:nvSpPr>
          <p:cNvPr id="4" name="灯片编号占位符 3"/>
          <p:cNvSpPr>
            <a:spLocks noGrp="1"/>
          </p:cNvSpPr>
          <p:nvPr>
            <p:ph type="sldNum" sz="quarter" idx="5"/>
          </p:nvPr>
        </p:nvSpPr>
        <p:spPr/>
        <p:txBody>
          <a:bodyPr/>
          <a:lstStyle/>
          <a:p>
            <a:fld id="{BF66460B-A568-42EF-A9F3-45FAAC6AA7C6}" type="slidenum">
              <a:rPr lang="zh-CN" altLang="en-US" smtClean="0"/>
              <a:t>11</a:t>
            </a:fld>
            <a:endParaRPr lang="zh-CN" altLang="en-US"/>
          </a:p>
        </p:txBody>
      </p:sp>
    </p:spTree>
    <p:extLst>
      <p:ext uri="{BB962C8B-B14F-4D97-AF65-F5344CB8AC3E}">
        <p14:creationId xmlns:p14="http://schemas.microsoft.com/office/powerpoint/2010/main" val="312709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a:t>如果分析保真度的组成，相较于两个对比基线，</a:t>
            </a:r>
            <a:r>
              <a:rPr kumimoji="1" lang="en-US" altLang="zh-CN"/>
              <a:t>Plutarch</a:t>
            </a:r>
            <a:r>
              <a:rPr kumimoji="1" lang="zh-CN" altLang="en-US"/>
              <a:t>的相对改进主要来源于</a:t>
            </a:r>
            <a:r>
              <a:rPr kumimoji="1" lang="en-US" altLang="zh-CN"/>
              <a:t>Transport</a:t>
            </a:r>
            <a:r>
              <a:rPr kumimoji="1" lang="zh-CN" altLang="en-US"/>
              <a:t>和</a:t>
            </a:r>
            <a:r>
              <a:rPr kumimoji="1" lang="en-US" altLang="zh-CN"/>
              <a:t>Decoherence</a:t>
            </a:r>
            <a:r>
              <a:rPr kumimoji="1" lang="zh-CN" altLang="en-US"/>
              <a:t>。由于</a:t>
            </a:r>
          </a:p>
        </p:txBody>
      </p:sp>
      <p:sp>
        <p:nvSpPr>
          <p:cNvPr id="4" name="灯片编号占位符 3"/>
          <p:cNvSpPr>
            <a:spLocks noGrp="1"/>
          </p:cNvSpPr>
          <p:nvPr>
            <p:ph type="sldNum" sz="quarter" idx="5"/>
          </p:nvPr>
        </p:nvSpPr>
        <p:spPr/>
        <p:txBody>
          <a:bodyPr/>
          <a:lstStyle/>
          <a:p>
            <a:fld id="{BF66460B-A568-42EF-A9F3-45FAAC6AA7C6}" type="slidenum">
              <a:rPr lang="zh-CN" altLang="en-US" smtClean="0"/>
              <a:t>15</a:t>
            </a:fld>
            <a:endParaRPr lang="zh-CN" altLang="en-US"/>
          </a:p>
        </p:txBody>
      </p:sp>
    </p:spTree>
    <p:extLst>
      <p:ext uri="{BB962C8B-B14F-4D97-AF65-F5344CB8AC3E}">
        <p14:creationId xmlns:p14="http://schemas.microsoft.com/office/powerpoint/2010/main" val="1057344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grpSp>
        <p:nvGrpSpPr>
          <p:cNvPr id="10" name="组合 9"/>
          <p:cNvGrpSpPr/>
          <p:nvPr userDrawn="1"/>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p:cNvGrpSpPr/>
          <p:nvPr/>
        </p:nvGrpSpPr>
        <p:grpSpPr>
          <a:xfrm>
            <a:off x="644126" y="141402"/>
            <a:ext cx="9910991" cy="606530"/>
            <a:chOff x="644126" y="141402"/>
            <a:chExt cx="9910991" cy="606530"/>
          </a:xfrm>
        </p:grpSpPr>
        <p:sp>
          <p:nvSpPr>
            <p:cNvPr id="20" name="任意多边形: 形状 19"/>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p:cNvSpPr/>
            <p:nvPr userDrawn="1"/>
          </p:nvSpPr>
          <p:spPr>
            <a:xfrm>
              <a:off x="2973989" y="148419"/>
              <a:ext cx="2914143" cy="59951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9" name="标题 23"/>
          <p:cNvSpPr txBox="1"/>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31" name="文本占位符 30"/>
          <p:cNvSpPr>
            <a:spLocks noGrp="1"/>
          </p:cNvSpPr>
          <p:nvPr>
            <p:ph type="body" sz="quarter" idx="14" hasCustomPrompt="1"/>
          </p:nvPr>
        </p:nvSpPr>
        <p:spPr>
          <a:xfrm>
            <a:off x="2978344" y="154126"/>
            <a:ext cx="2636403" cy="599513"/>
          </a:xfrm>
        </p:spPr>
        <p:txBody>
          <a:bodyPr anchor="ctr">
            <a:normAutofit/>
          </a:bodyPr>
          <a:lstStyle>
            <a:lvl1pPr marL="0" indent="0" algn="ctr">
              <a:buFont typeface="Arial" panose="020B0604020202090204" pitchFamily="34" charset="0"/>
              <a:buNone/>
              <a:defRPr lang="zh-CN" altLang="en-US" sz="2300" kern="1200" dirty="0">
                <a:solidFill>
                  <a:schemeClr val="lt1"/>
                </a:solidFill>
                <a:latin typeface="+mn-lt"/>
                <a:ea typeface="+mn-ea"/>
                <a:cs typeface="+mn-cs"/>
              </a:defRPr>
            </a:lvl1pPr>
          </a:lstStyle>
          <a:p>
            <a:pPr lvl="0"/>
            <a:r>
              <a:rPr lang="zh-CN" altLang="en-US" sz="2300" kern="1200" dirty="0">
                <a:solidFill>
                  <a:schemeClr val="lt1"/>
                </a:solidFill>
                <a:latin typeface="+mn-lt"/>
                <a:ea typeface="+mn-ea"/>
                <a:cs typeface="+mn-cs"/>
              </a:rPr>
              <a:t>流程</a:t>
            </a:r>
            <a:r>
              <a:rPr lang="en-US" altLang="zh-CN" sz="2300" kern="1200" dirty="0">
                <a:solidFill>
                  <a:schemeClr val="lt1"/>
                </a:solidFill>
                <a:latin typeface="+mn-lt"/>
                <a:ea typeface="+mn-ea"/>
                <a:cs typeface="+mn-cs"/>
              </a:rPr>
              <a:t>2</a:t>
            </a:r>
            <a:endParaRPr lang="zh-CN" altLang="en-US" dirty="0"/>
          </a:p>
        </p:txBody>
      </p:sp>
      <p:sp>
        <p:nvSpPr>
          <p:cNvPr id="33" name="内容占位符 32"/>
          <p:cNvSpPr>
            <a:spLocks noGrp="1"/>
          </p:cNvSpPr>
          <p:nvPr>
            <p:ph sz="quarter" idx="15" hasCustomPrompt="1"/>
          </p:nvPr>
        </p:nvSpPr>
        <p:spPr>
          <a:xfrm>
            <a:off x="5721534" y="2294009"/>
            <a:ext cx="2642210" cy="578250"/>
          </a:xfrm>
        </p:spPr>
        <p:txBody>
          <a:bodyPr anchor="ctr">
            <a:normAutofit/>
          </a:bodyPr>
          <a:lstStyle>
            <a:lvl1pPr marL="0" indent="0" algn="ctr">
              <a:buNone/>
              <a:defRPr lang="zh-CN" altLang="en-US" sz="2300" kern="1200" dirty="0">
                <a:solidFill>
                  <a:schemeClr val="lt1"/>
                </a:solidFill>
                <a:latin typeface="+mn-lt"/>
                <a:ea typeface="+mn-ea"/>
                <a:cs typeface="+mn-cs"/>
              </a:defRPr>
            </a:lvl1pPr>
          </a:lstStyle>
          <a:p>
            <a:pPr marL="0" lvl="0" indent="0" algn="ctr" defTabSz="914400" rtl="0" eaLnBrk="1" latinLnBrk="0" hangingPunct="1">
              <a:lnSpc>
                <a:spcPct val="90000"/>
              </a:lnSpc>
              <a:spcBef>
                <a:spcPts val="1000"/>
              </a:spcBef>
              <a:buFont typeface="Arial" panose="020B0604020202090204" pitchFamily="34" charset="0"/>
              <a:buNone/>
            </a:pPr>
            <a:r>
              <a:rPr lang="zh-CN" altLang="en-US" dirty="0"/>
              <a:t>流程</a:t>
            </a:r>
            <a:r>
              <a:rPr lang="en-US" altLang="zh-CN" dirty="0"/>
              <a:t>3</a:t>
            </a:r>
            <a:endParaRPr lang="zh-CN" altLang="en-US" dirty="0"/>
          </a:p>
        </p:txBody>
      </p:sp>
      <p:sp>
        <p:nvSpPr>
          <p:cNvPr id="18" name="平行四边形 17"/>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en-US"/>
              <a:t>Click to add title</a:t>
            </a:r>
          </a:p>
        </p:txBody>
      </p:sp>
      <p:sp>
        <p:nvSpPr>
          <p:cNvPr id="3" name="日期占位符 2"/>
          <p:cNvSpPr>
            <a:spLocks noGrp="1"/>
          </p:cNvSpPr>
          <p:nvPr>
            <p:ph type="dt" sz="half" idx="10"/>
          </p:nvPr>
        </p:nvSpPr>
        <p:spPr/>
        <p:txBody>
          <a:bodyPr/>
          <a:lstStyle/>
          <a:p>
            <a:endParaRPr lang="en-US"/>
          </a:p>
        </p:txBody>
      </p:sp>
      <p:sp>
        <p:nvSpPr>
          <p:cNvPr id="4" name="页脚占位符 3"/>
          <p:cNvSpPr>
            <a:spLocks noGrp="1"/>
          </p:cNvSpPr>
          <p:nvPr>
            <p:ph type="ftr" sz="quarter" idx="11"/>
          </p:nvPr>
        </p:nvSpPr>
        <p:spPr/>
        <p:txBody>
          <a:bodyPr/>
          <a:lstStyle/>
          <a:p>
            <a:r>
              <a:rPr lang="en" altLang="zh-CN"/>
              <a:t>A Comprehensive Survey and Experimental Study of Subgraph Matching: Trends, Unbiasedness, and Interaction</a:t>
            </a:r>
            <a:endParaRPr lang="en-US" dirty="0"/>
          </a:p>
        </p:txBody>
      </p:sp>
      <p:sp>
        <p:nvSpPr>
          <p:cNvPr id="5" name="灯片编号占位符 4"/>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r>
              <a:rPr lang="en" altLang="zh-CN"/>
              <a:t>A Comprehensive Survey and Experimental Study of Subgraph Matching: Trends, Unbiasedness, and Interaction</a:t>
            </a:r>
            <a:endParaRPr lang="en-US" dirty="0"/>
          </a:p>
        </p:txBody>
      </p:sp>
      <p:sp>
        <p:nvSpPr>
          <p:cNvPr id="4" name="灯片编号占位符 3"/>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grpSp>
        <p:nvGrpSpPr>
          <p:cNvPr id="20" name="组合 19"/>
          <p:cNvGrpSpPr/>
          <p:nvPr/>
        </p:nvGrpSpPr>
        <p:grpSpPr>
          <a:xfrm flipH="1">
            <a:off x="-1" y="-1"/>
            <a:ext cx="12192001" cy="6858001"/>
            <a:chOff x="-1" y="-1"/>
            <a:chExt cx="12192001" cy="6858001"/>
          </a:xfrm>
        </p:grpSpPr>
        <p:sp>
          <p:nvSpPr>
            <p:cNvPr id="21" name="任意多边形: 形状 20"/>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22" name="矩形: 圆角 21"/>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5" name="标题 4"/>
          <p:cNvSpPr>
            <a:spLocks noGrp="1"/>
          </p:cNvSpPr>
          <p:nvPr>
            <p:ph type="title" hasCustomPrompt="1"/>
          </p:nvPr>
        </p:nvSpPr>
        <p:spPr>
          <a:xfrm>
            <a:off x="1589650" y="1628620"/>
            <a:ext cx="9000000" cy="2160000"/>
          </a:xfrm>
          <a:prstGeom prst="rect">
            <a:avLst/>
          </a:prstGeom>
        </p:spPr>
        <p:txBody>
          <a:bodyPr anchor="b">
            <a:normAutofit/>
          </a:bodyPr>
          <a:lstStyle>
            <a:lvl1pPr algn="ctr">
              <a:lnSpc>
                <a:spcPct val="100000"/>
              </a:lnSpc>
              <a:defRPr sz="5400" b="1"/>
            </a:lvl1pPr>
          </a:lstStyle>
          <a:p>
            <a:pPr lvl="0"/>
            <a:r>
              <a:rPr lang="en-US" dirty="0"/>
              <a:t>Click to add title</a:t>
            </a:r>
          </a:p>
        </p:txBody>
      </p:sp>
      <p:sp>
        <p:nvSpPr>
          <p:cNvPr id="25" name="文本占位符 24"/>
          <p:cNvSpPr>
            <a:spLocks noGrp="1"/>
          </p:cNvSpPr>
          <p:nvPr>
            <p:ph type="body" sz="quarter" idx="1" hasCustomPrompt="1"/>
          </p:nvPr>
        </p:nvSpPr>
        <p:spPr>
          <a:xfrm>
            <a:off x="1589650" y="3904456"/>
            <a:ext cx="9000000" cy="1104991"/>
          </a:xfrm>
          <a:prstGeom prst="rect">
            <a:avLst/>
          </a:prstGeom>
        </p:spPr>
        <p:txBody>
          <a:bodyPr anchor="t">
            <a:normAutofit/>
          </a:bodyPr>
          <a:lstStyle>
            <a:lvl1pPr marL="0" indent="0" algn="ctr">
              <a:lnSpc>
                <a:spcPct val="120000"/>
              </a:lnSpc>
              <a:buFont typeface="+mj-lt"/>
              <a:buNone/>
              <a:defRPr sz="2000" b="0">
                <a:solidFill>
                  <a:schemeClr val="tx1"/>
                </a:solidFill>
                <a:latin typeface="+mn-lt"/>
              </a:defRPr>
            </a:lvl1pPr>
          </a:lstStyle>
          <a:p>
            <a:pPr lvl="0"/>
            <a:r>
              <a:rPr lang="en-US"/>
              <a:t>Click to add text</a:t>
            </a:r>
          </a:p>
        </p:txBody>
      </p:sp>
      <p:sp>
        <p:nvSpPr>
          <p:cNvPr id="4" name="日期占位符 3"/>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r>
              <a:rPr lang="en" altLang="zh-CN"/>
              <a:t>A Comprehensive Survey and Experimental Study of Subgraph Matching: Trends, Unbiasedness, and Interaction</a:t>
            </a:r>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9909" y="515462"/>
            <a:ext cx="3506728" cy="587376"/>
          </a:xfrm>
          <a:prstGeom prst="rect">
            <a:avLst/>
          </a:prstGeom>
        </p:spPr>
      </p:pic>
      <p:cxnSp>
        <p:nvCxnSpPr>
          <p:cNvPr id="8" name="直接连接符 7"/>
          <p:cNvCxnSpPr/>
          <p:nvPr userDrawn="1"/>
        </p:nvCxnSpPr>
        <p:spPr bwMode="auto">
          <a:xfrm>
            <a:off x="761362" y="808731"/>
            <a:ext cx="3240000" cy="0"/>
          </a:xfrm>
          <a:prstGeom prst="line">
            <a:avLst/>
          </a:prstGeom>
          <a:noFill/>
          <a:ln w="9525" cap="flat" cmpd="sng" algn="ctr">
            <a:solidFill>
              <a:schemeClr val="tx2"/>
            </a:solidFill>
            <a:prstDash val="solid"/>
            <a:round/>
            <a:headEnd type="none" w="med" len="med"/>
            <a:tailEnd type="none" w="med" len="med"/>
          </a:ln>
          <a:effectLst/>
        </p:spPr>
      </p:cxnSp>
      <p:grpSp>
        <p:nvGrpSpPr>
          <p:cNvPr id="11" name="组合 10"/>
          <p:cNvGrpSpPr/>
          <p:nvPr/>
        </p:nvGrpSpPr>
        <p:grpSpPr>
          <a:xfrm>
            <a:off x="1860884" y="2269567"/>
            <a:ext cx="8470232" cy="964245"/>
            <a:chOff x="631309" y="1723634"/>
            <a:chExt cx="7153910" cy="964245"/>
          </a:xfrm>
        </p:grpSpPr>
        <p:cxnSp>
          <p:nvCxnSpPr>
            <p:cNvPr id="12" name="直接连接符 11"/>
            <p:cNvCxnSpPr/>
            <p:nvPr/>
          </p:nvCxnSpPr>
          <p:spPr>
            <a:xfrm>
              <a:off x="631309" y="1723634"/>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直接连接符 12"/>
            <p:cNvCxnSpPr/>
            <p:nvPr/>
          </p:nvCxnSpPr>
          <p:spPr>
            <a:xfrm>
              <a:off x="631309" y="2687879"/>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grpSp>
      <p:sp>
        <p:nvSpPr>
          <p:cNvPr id="3" name="标题 2"/>
          <p:cNvSpPr>
            <a:spLocks noGrp="1"/>
          </p:cNvSpPr>
          <p:nvPr>
            <p:ph type="title"/>
          </p:nvPr>
        </p:nvSpPr>
        <p:spPr>
          <a:xfrm>
            <a:off x="2285223" y="2449758"/>
            <a:ext cx="7621554" cy="603864"/>
          </a:xfrm>
        </p:spPr>
        <p:txBody>
          <a:bodyPr>
            <a:noAutofit/>
          </a:bodyPr>
          <a:lstStyle>
            <a:lvl1pPr algn="ctr">
              <a:defRPr sz="4800" b="1"/>
            </a:lvl1pPr>
          </a:lstStyle>
          <a:p>
            <a:r>
              <a:rPr lang="zh-CN" altLang="en-US" dirty="0"/>
              <a:t>单击此处编辑母版标题样式</a:t>
            </a:r>
          </a:p>
        </p:txBody>
      </p:sp>
      <p:grpSp>
        <p:nvGrpSpPr>
          <p:cNvPr id="14" name="组合 13"/>
          <p:cNvGrpSpPr/>
          <p:nvPr userDrawn="1"/>
        </p:nvGrpSpPr>
        <p:grpSpPr>
          <a:xfrm>
            <a:off x="4466857" y="3680679"/>
            <a:ext cx="2953486" cy="617746"/>
            <a:chOff x="1091964" y="3852036"/>
            <a:chExt cx="2521321" cy="380488"/>
          </a:xfrm>
        </p:grpSpPr>
        <p:sp>
          <p:nvSpPr>
            <p:cNvPr id="15" name="矩形: 圆角 14"/>
            <p:cNvSpPr/>
            <p:nvPr/>
          </p:nvSpPr>
          <p:spPr>
            <a:xfrm>
              <a:off x="1404205" y="3852038"/>
              <a:ext cx="2209080" cy="380486"/>
            </a:xfrm>
            <a:prstGeom prst="roundRect">
              <a:avLst>
                <a:gd name="adj" fmla="val 18829"/>
              </a:avLst>
            </a:prstGeom>
            <a:solidFill>
              <a:schemeClr val="bg1"/>
            </a:solidFill>
            <a:ln w="3175" cap="flat" cmpd="sng" algn="ctr">
              <a:solidFill>
                <a:schemeClr val="bg1">
                  <a:lumMod val="85000"/>
                </a:schemeClr>
              </a:solidFill>
              <a:prstDash val="solid"/>
              <a:round/>
              <a:headEnd type="none" w="med" len="med"/>
              <a:tailEnd type="none" w="med" len="med"/>
            </a:ln>
            <a:effectLst>
              <a:outerShdw blurRad="381000" dist="63500" dir="5400000" algn="t" rotWithShape="0">
                <a:schemeClr val="tx1">
                  <a:alpha val="5000"/>
                </a:schemeClr>
              </a:outerShdw>
            </a:effectLst>
          </p:spPr>
          <p:txBody>
            <a:bodyPr rot="0" spcFirstLastPara="0" vertOverflow="overflow" horzOverflow="overflow" vert="horz" wrap="square" lIns="972000" tIns="0" rIns="0" bIns="0" numCol="1" spcCol="0" rtlCol="0" fromWordArt="0" anchor="ctr" anchorCtr="0" forceAA="0" compatLnSpc="1">
              <a:noAutofit/>
            </a:bodyPr>
            <a:lstStyle/>
            <a:p>
              <a:pPr algn="ctr">
                <a:spcBef>
                  <a:spcPts val="0"/>
                </a:spcBef>
                <a:buClr>
                  <a:srgbClr val="FFCC00"/>
                </a:buClr>
                <a:buSzPct val="80000"/>
              </a:pPr>
              <a:endParaRPr lang="zh-CN" altLang="en-US" sz="2400" b="1" dirty="0">
                <a:cs typeface="+mn-ea"/>
                <a:sym typeface="+mn-lt"/>
              </a:endParaRPr>
            </a:p>
          </p:txBody>
        </p:sp>
        <p:sp>
          <p:nvSpPr>
            <p:cNvPr id="16" name="矩形: 圆角 13"/>
            <p:cNvSpPr/>
            <p:nvPr/>
          </p:nvSpPr>
          <p:spPr>
            <a:xfrm>
              <a:off x="1091964" y="3852036"/>
              <a:ext cx="1171175" cy="380486"/>
            </a:xfrm>
            <a:prstGeom prst="roundRect">
              <a:avLst>
                <a:gd name="adj" fmla="val 24497"/>
              </a:avLst>
            </a:prstGeom>
            <a:gradFill flip="none" rotWithShape="1">
              <a:gsLst>
                <a:gs pos="41000">
                  <a:schemeClr val="tx2"/>
                </a:gs>
                <a:gs pos="100000">
                  <a:schemeClr val="accent1">
                    <a:lumMod val="60000"/>
                    <a:lumOff val="40000"/>
                  </a:schemeClr>
                </a:gs>
              </a:gsLst>
              <a:lin ang="0" scaled="1"/>
              <a:tileRect/>
            </a:gradFill>
            <a:ln w="38100">
              <a:noFill/>
            </a:ln>
            <a:effectLst>
              <a:outerShdw blurRad="254000" dist="190500" dir="5400000" sx="80000" sy="80000" algn="t" rotWithShape="0">
                <a:schemeClr val="tx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400" kern="0" dirty="0">
                  <a:solidFill>
                    <a:schemeClr val="bg1"/>
                  </a:solidFill>
                  <a:cs typeface="+mn-ea"/>
                  <a:sym typeface="+mn-lt"/>
                </a:rPr>
                <a:t>报告人</a:t>
              </a:r>
              <a:endParaRPr lang="en-US" sz="2400" dirty="0">
                <a:solidFill>
                  <a:schemeClr val="bg1"/>
                </a:solidFill>
                <a:cs typeface="+mn-ea"/>
                <a:sym typeface="+mn-lt"/>
              </a:endParaRPr>
            </a:p>
          </p:txBody>
        </p:sp>
      </p:grpSp>
      <p:grpSp>
        <p:nvGrpSpPr>
          <p:cNvPr id="17" name="组合 16"/>
          <p:cNvGrpSpPr/>
          <p:nvPr userDrawn="1"/>
        </p:nvGrpSpPr>
        <p:grpSpPr>
          <a:xfrm>
            <a:off x="3500680" y="4497624"/>
            <a:ext cx="5190641" cy="553998"/>
            <a:chOff x="2765844" y="4334928"/>
            <a:chExt cx="1391877" cy="907136"/>
          </a:xfrm>
        </p:grpSpPr>
        <p:sp>
          <p:nvSpPr>
            <p:cNvPr id="18" name="文本框 17"/>
            <p:cNvSpPr txBox="1"/>
            <p:nvPr/>
          </p:nvSpPr>
          <p:spPr>
            <a:xfrm flipH="1">
              <a:off x="4157656" y="4607328"/>
              <a:ext cx="65" cy="276999"/>
            </a:xfrm>
            <a:prstGeom prst="rect">
              <a:avLst/>
            </a:prstGeom>
            <a:noFill/>
          </p:spPr>
          <p:txBody>
            <a:bodyPr wrap="none" lIns="0" tIns="0" rIns="0" bIns="0" rtlCol="0" anchor="ctr">
              <a:spAutoFit/>
            </a:bodyPr>
            <a:lstStyle/>
            <a:p>
              <a:pPr defTabSz="914400" eaLnBrk="1" fontAlgn="auto" hangingPunct="1">
                <a:spcBef>
                  <a:spcPts val="0"/>
                </a:spcBef>
                <a:spcAft>
                  <a:spcPts val="600"/>
                </a:spcAft>
              </a:pPr>
              <a:endParaRPr lang="zh-CN" altLang="en-US" b="1" dirty="0">
                <a:solidFill>
                  <a:schemeClr val="tx2"/>
                </a:solidFill>
                <a:cs typeface="+mn-ea"/>
                <a:sym typeface="+mn-lt"/>
              </a:endParaRPr>
            </a:p>
          </p:txBody>
        </p:sp>
        <p:sp>
          <p:nvSpPr>
            <p:cNvPr id="19" name="文本框 18"/>
            <p:cNvSpPr txBox="1"/>
            <p:nvPr/>
          </p:nvSpPr>
          <p:spPr>
            <a:xfrm flipH="1">
              <a:off x="2765844" y="4334928"/>
              <a:ext cx="1355039" cy="907136"/>
            </a:xfrm>
            <a:prstGeom prst="rect">
              <a:avLst/>
            </a:prstGeom>
            <a:noFill/>
          </p:spPr>
          <p:txBody>
            <a:bodyPr wrap="square" lIns="0" tIns="0" rIns="0" bIns="0" rtlCol="0" anchor="ctr">
              <a:spAutoFit/>
            </a:bodyPr>
            <a:lstStyle/>
            <a:p>
              <a:pPr algn="ctr"/>
              <a:r>
                <a:rPr lang="zh-CN" altLang="en-US" dirty="0">
                  <a:solidFill>
                    <a:schemeClr val="tx1">
                      <a:lumMod val="50000"/>
                      <a:lumOff val="50000"/>
                    </a:schemeClr>
                  </a:solidFill>
                  <a:latin typeface="Times New Roman" panose="02020503050405090304" pitchFamily="18" charset="0"/>
                  <a:cs typeface="Times New Roman" panose="02020503050405090304" pitchFamily="18" charset="0"/>
                </a:rPr>
                <a:t>张昱课题组</a:t>
              </a:r>
              <a:r>
                <a:rPr lang="en-US" altLang="zh-CN" dirty="0">
                  <a:solidFill>
                    <a:schemeClr val="tx1">
                      <a:lumMod val="50000"/>
                      <a:lumOff val="50000"/>
                    </a:schemeClr>
                  </a:solidFill>
                  <a:latin typeface="Times New Roman" panose="02020503050405090304" pitchFamily="18" charset="0"/>
                  <a:cs typeface="Times New Roman" panose="02020503050405090304" pitchFamily="18" charset="0"/>
                </a:rPr>
                <a:t>(yuzhang@ustc.edu.cn)</a:t>
              </a:r>
            </a:p>
            <a:p>
              <a:pPr algn="ctr" defTabSz="914400">
                <a:spcAft>
                  <a:spcPts val="600"/>
                </a:spcAft>
              </a:pPr>
              <a:r>
                <a:rPr lang="zh-CN" altLang="en-US" dirty="0"/>
                <a:t>中国科学技术大学  计算机科学与技术学院</a:t>
              </a:r>
              <a:endParaRPr lang="en-US" altLang="zh-CN" dirty="0"/>
            </a:p>
          </p:txBody>
        </p:sp>
      </p:grpSp>
      <p:cxnSp>
        <p:nvCxnSpPr>
          <p:cNvPr id="20" name="直接连接符 19"/>
          <p:cNvCxnSpPr/>
          <p:nvPr userDrawn="1"/>
        </p:nvCxnSpPr>
        <p:spPr bwMode="auto">
          <a:xfrm flipV="1">
            <a:off x="1860884" y="5152873"/>
            <a:ext cx="8380800" cy="36748"/>
          </a:xfrm>
          <a:prstGeom prst="line">
            <a:avLst/>
          </a:prstGeom>
          <a:noFill/>
          <a:ln w="9525" cap="flat" cmpd="sng" algn="ctr">
            <a:solidFill>
              <a:schemeClr val="bg1">
                <a:lumMod val="85000"/>
              </a:schemeClr>
            </a:solidFill>
            <a:prstDash val="solid"/>
            <a:round/>
            <a:headEnd type="none" w="med" len="med"/>
            <a:tailEnd type="none" w="med" len="med"/>
          </a:ln>
          <a:effectLst/>
        </p:spPr>
      </p:cxnSp>
      <p:sp>
        <p:nvSpPr>
          <p:cNvPr id="24" name="Date Placeholder 3"/>
          <p:cNvSpPr>
            <a:spLocks noGrp="1"/>
          </p:cNvSpPr>
          <p:nvPr>
            <p:ph type="dt" sz="half" idx="10"/>
          </p:nvPr>
        </p:nvSpPr>
        <p:spPr>
          <a:xfrm>
            <a:off x="4655711" y="5258614"/>
            <a:ext cx="2743200" cy="365125"/>
          </a:xfrm>
        </p:spPr>
        <p:txBody>
          <a:bodyPr/>
          <a:lstStyle>
            <a:lvl1pPr algn="ctr">
              <a:defRPr sz="1600"/>
            </a:lvl1pPr>
          </a:lstStyle>
          <a:p>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C471A84-A18C-41AE-AACC-0B3972D6D193}"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9909" y="515462"/>
            <a:ext cx="3506728" cy="587376"/>
          </a:xfrm>
          <a:prstGeom prst="rect">
            <a:avLst/>
          </a:prstGeom>
        </p:spPr>
      </p:pic>
      <p:sp>
        <p:nvSpPr>
          <p:cNvPr id="7" name="网络方向"/>
          <p:cNvSpPr txBox="1">
            <a:spLocks noChangeArrowheads="1"/>
          </p:cNvSpPr>
          <p:nvPr userDrawn="1"/>
        </p:nvSpPr>
        <p:spPr bwMode="auto">
          <a:xfrm>
            <a:off x="761363" y="417287"/>
            <a:ext cx="3239999" cy="897682"/>
          </a:xfrm>
          <a:prstGeom prst="rect">
            <a:avLst/>
          </a:prstGeom>
          <a:noFill/>
          <a:ln>
            <a:noFill/>
          </a:ln>
        </p:spPr>
        <p:txBody>
          <a:bodyPr wrap="square" lIns="0" tIns="0" rIns="0" bIns="0">
            <a:spAutoFit/>
          </a:bodyPr>
          <a:lstStyle>
            <a:lvl1pPr marL="342900" indent="-342900" eaLnBrk="0" hangingPunct="0">
              <a:defRPr sz="2000" b="1">
                <a:solidFill>
                  <a:schemeClr val="tx1"/>
                </a:solidFill>
                <a:latin typeface="Tahoma" panose="020B0604030504040204" pitchFamily="34" charset="0"/>
                <a:ea typeface="宋体" pitchFamily="2" charset="-122"/>
              </a:defRPr>
            </a:lvl1pPr>
            <a:lvl2pPr marL="742950" indent="-285750" eaLnBrk="0" hangingPunct="0">
              <a:defRPr sz="2000" b="1">
                <a:solidFill>
                  <a:schemeClr val="tx1"/>
                </a:solidFill>
                <a:latin typeface="Tahoma" panose="020B0604030504040204" pitchFamily="34" charset="0"/>
                <a:ea typeface="宋体" pitchFamily="2" charset="-122"/>
              </a:defRPr>
            </a:lvl2pPr>
            <a:lvl3pPr marL="1143000" indent="-228600" eaLnBrk="0" hangingPunct="0">
              <a:defRPr sz="2000" b="1">
                <a:solidFill>
                  <a:schemeClr val="tx1"/>
                </a:solidFill>
                <a:latin typeface="Tahoma" panose="020B0604030504040204" pitchFamily="34" charset="0"/>
                <a:ea typeface="宋体" pitchFamily="2" charset="-122"/>
              </a:defRPr>
            </a:lvl3pPr>
            <a:lvl4pPr marL="1600200" indent="-228600" eaLnBrk="0" hangingPunct="0">
              <a:defRPr sz="2000" b="1">
                <a:solidFill>
                  <a:schemeClr val="tx1"/>
                </a:solidFill>
                <a:latin typeface="Tahoma" panose="020B0604030504040204" pitchFamily="34" charset="0"/>
                <a:ea typeface="宋体" pitchFamily="2" charset="-122"/>
              </a:defRPr>
            </a:lvl4pPr>
            <a:lvl5pPr marL="2057400" indent="-228600" eaLnBrk="0" hangingPunct="0">
              <a:defRPr sz="2000" b="1">
                <a:solidFill>
                  <a:schemeClr val="tx1"/>
                </a:solidFill>
                <a:latin typeface="Tahoma" panose="020B0604030504040204" pitchFamily="34" charset="0"/>
                <a:ea typeface="宋体" pitchFamily="2" charset="-122"/>
              </a:defRPr>
            </a:lvl5pPr>
            <a:lvl6pPr marL="2514600" indent="-228600" eaLnBrk="0" fontAlgn="base" hangingPunct="0">
              <a:spcBef>
                <a:spcPct val="0"/>
              </a:spcBef>
              <a:spcAft>
                <a:spcPct val="0"/>
              </a:spcAft>
              <a:defRPr sz="2000" b="1">
                <a:solidFill>
                  <a:schemeClr val="tx1"/>
                </a:solidFill>
                <a:latin typeface="Tahoma" panose="020B0604030504040204" pitchFamily="34" charset="0"/>
                <a:ea typeface="宋体" pitchFamily="2" charset="-122"/>
              </a:defRPr>
            </a:lvl6pPr>
            <a:lvl7pPr marL="2971800" indent="-228600" eaLnBrk="0" fontAlgn="base" hangingPunct="0">
              <a:spcBef>
                <a:spcPct val="0"/>
              </a:spcBef>
              <a:spcAft>
                <a:spcPct val="0"/>
              </a:spcAft>
              <a:defRPr sz="2000" b="1">
                <a:solidFill>
                  <a:schemeClr val="tx1"/>
                </a:solidFill>
                <a:latin typeface="Tahoma" panose="020B0604030504040204" pitchFamily="34" charset="0"/>
                <a:ea typeface="宋体" pitchFamily="2" charset="-122"/>
              </a:defRPr>
            </a:lvl7pPr>
            <a:lvl8pPr marL="3429000" indent="-228600" eaLnBrk="0" fontAlgn="base" hangingPunct="0">
              <a:spcBef>
                <a:spcPct val="0"/>
              </a:spcBef>
              <a:spcAft>
                <a:spcPct val="0"/>
              </a:spcAft>
              <a:defRPr sz="2000" b="1">
                <a:solidFill>
                  <a:schemeClr val="tx1"/>
                </a:solidFill>
                <a:latin typeface="Tahoma" panose="020B0604030504040204" pitchFamily="34" charset="0"/>
                <a:ea typeface="宋体" pitchFamily="2" charset="-122"/>
              </a:defRPr>
            </a:lvl8pPr>
            <a:lvl9pPr marL="3886200" indent="-228600" eaLnBrk="0" fontAlgn="base" hangingPunct="0">
              <a:spcBef>
                <a:spcPct val="0"/>
              </a:spcBef>
              <a:spcAft>
                <a:spcPct val="0"/>
              </a:spcAft>
              <a:defRPr sz="2000" b="1">
                <a:solidFill>
                  <a:schemeClr val="tx1"/>
                </a:solidFill>
                <a:latin typeface="Tahoma" panose="020B0604030504040204" pitchFamily="34" charset="0"/>
                <a:ea typeface="宋体" pitchFamily="2" charset="-122"/>
              </a:defRPr>
            </a:lvl9pPr>
          </a:lstStyle>
          <a:p>
            <a:pPr marL="0" marR="0" lvl="0" indent="0" algn="ctr" defTabSz="914400" rtl="0" eaLnBrk="1" fontAlgn="base" latinLnBrk="0" hangingPunct="1">
              <a:spcBef>
                <a:spcPts val="1000"/>
              </a:spcBef>
              <a:spcAft>
                <a:spcPct val="0"/>
              </a:spcAft>
              <a:buClr>
                <a:srgbClr val="0000FF"/>
              </a:buClr>
              <a:buSzPct val="110000"/>
              <a:buFont typeface="Wingdings" panose="05000000000000000000" pitchFamily="2" charset="2"/>
              <a:buNone/>
              <a:defRPr/>
            </a:pPr>
            <a:r>
              <a:rPr kumimoji="1" lang="en-US" altLang="zh-CN" sz="2200" i="0" u="none" strike="noStrike" kern="1200" cap="none" normalizeH="0" baseline="0" noProof="0" dirty="0">
                <a:ln>
                  <a:noFill/>
                </a:ln>
                <a:uLnTx/>
                <a:uFillTx/>
                <a:latin typeface="+mn-lt"/>
                <a:ea typeface="+mn-ea"/>
                <a:cs typeface="+mn-ea"/>
                <a:sym typeface="+mn-lt"/>
              </a:rPr>
              <a:t>XX</a:t>
            </a:r>
            <a:r>
              <a:rPr kumimoji="1" lang="zh-CN" altLang="en-US" sz="2200" i="0" u="none" strike="noStrike" kern="1200" cap="none" normalizeH="0" baseline="0" noProof="0" dirty="0">
                <a:ln>
                  <a:noFill/>
                </a:ln>
                <a:uLnTx/>
                <a:uFillTx/>
                <a:latin typeface="+mn-lt"/>
                <a:ea typeface="+mn-ea"/>
                <a:cs typeface="+mn-ea"/>
                <a:sym typeface="+mn-lt"/>
              </a:rPr>
              <a:t>课题</a:t>
            </a:r>
            <a:endParaRPr kumimoji="1" lang="en-US" altLang="zh-CN" sz="2200" i="0" u="none" strike="noStrike" kern="1200" cap="none" normalizeH="0" baseline="0" noProof="0" dirty="0">
              <a:ln>
                <a:noFill/>
              </a:ln>
              <a:uLnTx/>
              <a:uFillTx/>
              <a:latin typeface="+mn-lt"/>
              <a:ea typeface="+mn-ea"/>
              <a:cs typeface="+mn-ea"/>
              <a:sym typeface="+mn-lt"/>
            </a:endParaRPr>
          </a:p>
          <a:p>
            <a:pPr marL="0" marR="0" lvl="0" indent="0" algn="ctr" defTabSz="914400" rtl="0" eaLnBrk="1" fontAlgn="base" latinLnBrk="0" hangingPunct="1">
              <a:spcBef>
                <a:spcPts val="1000"/>
              </a:spcBef>
              <a:spcAft>
                <a:spcPct val="0"/>
              </a:spcAft>
              <a:buClr>
                <a:srgbClr val="0000FF"/>
              </a:buClr>
              <a:buSzPct val="110000"/>
              <a:buFont typeface="Wingdings" panose="05000000000000000000" pitchFamily="2" charset="2"/>
              <a:buNone/>
              <a:defRPr/>
            </a:pPr>
            <a:r>
              <a:rPr kumimoji="1" lang="en-US" altLang="zh-CN" sz="2800" kern="2400" dirty="0">
                <a:latin typeface="+mn-lt"/>
                <a:ea typeface="+mn-ea"/>
                <a:cs typeface="+mn-ea"/>
                <a:sym typeface="+mn-lt"/>
              </a:rPr>
              <a:t>XX</a:t>
            </a:r>
            <a:r>
              <a:rPr kumimoji="1" lang="zh-CN" altLang="en-US" sz="2800" kern="2400" dirty="0">
                <a:latin typeface="+mn-lt"/>
                <a:ea typeface="+mn-ea"/>
                <a:cs typeface="+mn-ea"/>
                <a:sym typeface="+mn-lt"/>
              </a:rPr>
              <a:t>汇报</a:t>
            </a:r>
            <a:endParaRPr lang="en-US" altLang="zh-CN" sz="2800" kern="2400" dirty="0">
              <a:latin typeface="+mn-ea"/>
            </a:endParaRPr>
          </a:p>
        </p:txBody>
      </p:sp>
      <p:cxnSp>
        <p:nvCxnSpPr>
          <p:cNvPr id="8" name="直接连接符 7"/>
          <p:cNvCxnSpPr/>
          <p:nvPr userDrawn="1"/>
        </p:nvCxnSpPr>
        <p:spPr bwMode="auto">
          <a:xfrm>
            <a:off x="761362" y="808731"/>
            <a:ext cx="3240000" cy="0"/>
          </a:xfrm>
          <a:prstGeom prst="line">
            <a:avLst/>
          </a:prstGeom>
          <a:noFill/>
          <a:ln w="9525" cap="flat" cmpd="sng" algn="ctr">
            <a:solidFill>
              <a:schemeClr val="tx2"/>
            </a:solidFill>
            <a:prstDash val="solid"/>
            <a:round/>
            <a:headEnd type="none" w="med" len="med"/>
            <a:tailEnd type="none" w="med" len="med"/>
          </a:ln>
          <a:effectLst/>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
        <p:nvSpPr>
          <p:cNvPr id="7" name="标题 3"/>
          <p:cNvSpPr txBox="1"/>
          <p:nvPr/>
        </p:nvSpPr>
        <p:spPr>
          <a:xfrm>
            <a:off x="436099" y="259484"/>
            <a:ext cx="11329222" cy="2244565"/>
          </a:xfrm>
          <a:prstGeom prst="rect">
            <a:avLst/>
          </a:prstGeom>
          <a:solidFill>
            <a:srgbClr val="005CB0"/>
          </a:solidFill>
          <a:ln>
            <a:noFill/>
          </a:ln>
          <a:effectLst/>
        </p:spPr>
        <p:txBody>
          <a:bodyPr tIns="0" bIns="0" anchor="ctr"/>
          <a:lstStyle/>
          <a:p>
            <a:pPr algn="ctr">
              <a:spcBef>
                <a:spcPct val="0"/>
              </a:spcBef>
              <a:defRPr/>
            </a:pPr>
            <a:endParaRPr lang="zh-CN" altLang="en-US" sz="4000" b="1" dirty="0">
              <a:solidFill>
                <a:schemeClr val="bg1"/>
              </a:solidFill>
              <a:latin typeface="微软雅黑" pitchFamily="34" charset="-122"/>
              <a:ea typeface="微软雅黑" pitchFamily="3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空白">
    <p:spTree>
      <p:nvGrpSpPr>
        <p:cNvPr id="1" name=""/>
        <p:cNvGrpSpPr/>
        <p:nvPr/>
      </p:nvGrpSpPr>
      <p:grpSpPr>
        <a:xfrm>
          <a:off x="0" y="0"/>
          <a:ext cx="0" cy="0"/>
          <a:chOff x="0" y="0"/>
          <a:chExt cx="0" cy="0"/>
        </a:xfrm>
      </p:grpSpPr>
      <p:sp>
        <p:nvSpPr>
          <p:cNvPr id="5" name="矩形: 圆角 4"/>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p:cNvPicPr>
            <a:picLocks noChangeAspect="1"/>
          </p:cNvPicPr>
          <p:nvPr/>
        </p:nvPicPr>
        <p:blipFill rotWithShape="1">
          <a:blip r:embed="rId2">
            <a:alphaModFix amt="20000"/>
            <a:duotone>
              <a:schemeClr val="accent1">
                <a:shade val="45000"/>
                <a:satMod val="135000"/>
              </a:schemeClr>
              <a:prstClr val="white"/>
            </a:duotone>
          </a:blip>
          <a:srcRect l="-14426" t="-1960" r="-14426" b="81369"/>
          <a:stretch>
            <a:fillRect/>
          </a:stretch>
        </p:blipFill>
        <p:spPr>
          <a:xfrm>
            <a:off x="-2727118" y="4114800"/>
            <a:ext cx="17736548" cy="2743201"/>
          </a:xfrm>
          <a:prstGeom prst="rect">
            <a:avLst/>
          </a:prstGeom>
        </p:spPr>
      </p:pic>
      <p:sp>
        <p:nvSpPr>
          <p:cNvPr id="7" name="标题 3"/>
          <p:cNvSpPr txBox="1"/>
          <p:nvPr/>
        </p:nvSpPr>
        <p:spPr>
          <a:xfrm>
            <a:off x="436100" y="259484"/>
            <a:ext cx="3151162" cy="6361847"/>
          </a:xfrm>
          <a:prstGeom prst="rect">
            <a:avLst/>
          </a:prstGeom>
          <a:solidFill>
            <a:srgbClr val="005CB0"/>
          </a:solidFill>
          <a:ln>
            <a:noFill/>
          </a:ln>
          <a:effectLst/>
        </p:spPr>
        <p:txBody>
          <a:bodyPr tIns="0" bIns="0" anchor="ctr"/>
          <a:lstStyle/>
          <a:p>
            <a:pPr algn="ctr">
              <a:spcBef>
                <a:spcPct val="0"/>
              </a:spcBef>
              <a:defRPr/>
            </a:pPr>
            <a:endParaRPr lang="zh-CN" altLang="en-US" sz="4000" b="1" dirty="0">
              <a:solidFill>
                <a:schemeClr val="bg1"/>
              </a:solidFill>
              <a:latin typeface="微软雅黑" pitchFamily="34" charset="-122"/>
              <a:ea typeface="微软雅黑" pitchFamily="3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pic>
        <p:nvPicPr>
          <p:cNvPr id="3" name="图片 2"/>
          <p:cNvPicPr>
            <a:picLocks noChangeAspect="1"/>
          </p:cNvPicPr>
          <p:nvPr/>
        </p:nvPicPr>
        <p:blipFill>
          <a:blip r:embed="rId2">
            <a:alphaModFix amt="50000"/>
            <a:duotone>
              <a:schemeClr val="accent1">
                <a:shade val="45000"/>
                <a:satMod val="135000"/>
              </a:schemeClr>
              <a:prstClr val="white"/>
            </a:duotone>
          </a:blip>
          <a:stretch>
            <a:fillRect/>
          </a:stretch>
        </p:blipFill>
        <p:spPr>
          <a:xfrm rot="1007118" flipH="1">
            <a:off x="-4762466" y="-38208"/>
            <a:ext cx="10459919" cy="10624352"/>
          </a:xfrm>
          <a:prstGeom prst="rect">
            <a:avLst/>
          </a:prstGeom>
        </p:spPr>
      </p:pic>
      <p:grpSp>
        <p:nvGrpSpPr>
          <p:cNvPr id="17" name="组合 16"/>
          <p:cNvGrpSpPr/>
          <p:nvPr/>
        </p:nvGrpSpPr>
        <p:grpSpPr>
          <a:xfrm>
            <a:off x="2324028" y="2391132"/>
            <a:ext cx="1980000" cy="2160000"/>
            <a:chOff x="806121" y="2244419"/>
            <a:chExt cx="2095094" cy="2369160"/>
          </a:xfrm>
        </p:grpSpPr>
        <p:sp>
          <p:nvSpPr>
            <p:cNvPr id="18" name="图形 11"/>
            <p:cNvSpPr>
              <a:spLocks noChangeAspect="1"/>
            </p:cNvSpPr>
            <p:nvPr/>
          </p:nvSpPr>
          <p:spPr>
            <a:xfrm>
              <a:off x="806121" y="2244419"/>
              <a:ext cx="2095094" cy="2369160"/>
            </a:xfrm>
            <a:custGeom>
              <a:avLst/>
              <a:gdLst>
                <a:gd name="connsiteX0" fmla="*/ 0 w 1638300"/>
                <a:gd name="connsiteY0" fmla="*/ 526733 h 1852612"/>
                <a:gd name="connsiteX1" fmla="*/ 0 w 1638300"/>
                <a:gd name="connsiteY1" fmla="*/ 1325880 h 1852612"/>
                <a:gd name="connsiteX2" fmla="*/ 63818 w 1638300"/>
                <a:gd name="connsiteY2" fmla="*/ 1436370 h 1852612"/>
                <a:gd name="connsiteX3" fmla="*/ 755333 w 1638300"/>
                <a:gd name="connsiteY3" fmla="*/ 1835468 h 1852612"/>
                <a:gd name="connsiteX4" fmla="*/ 882968 w 1638300"/>
                <a:gd name="connsiteY4" fmla="*/ 1835468 h 1852612"/>
                <a:gd name="connsiteX5" fmla="*/ 1574483 w 1638300"/>
                <a:gd name="connsiteY5" fmla="*/ 1436370 h 1852612"/>
                <a:gd name="connsiteX6" fmla="*/ 1638300 w 1638300"/>
                <a:gd name="connsiteY6" fmla="*/ 1325880 h 1852612"/>
                <a:gd name="connsiteX7" fmla="*/ 1638300 w 1638300"/>
                <a:gd name="connsiteY7" fmla="*/ 526733 h 1852612"/>
                <a:gd name="connsiteX8" fmla="*/ 1574483 w 1638300"/>
                <a:gd name="connsiteY8" fmla="*/ 416243 h 1852612"/>
                <a:gd name="connsiteX9" fmla="*/ 882968 w 1638300"/>
                <a:gd name="connsiteY9" fmla="*/ 17145 h 1852612"/>
                <a:gd name="connsiteX10" fmla="*/ 755333 w 1638300"/>
                <a:gd name="connsiteY10" fmla="*/ 17145 h 1852612"/>
                <a:gd name="connsiteX11" fmla="*/ 63818 w 1638300"/>
                <a:gd name="connsiteY11" fmla="*/ 416243 h 1852612"/>
                <a:gd name="connsiteX12" fmla="*/ 0 w 1638300"/>
                <a:gd name="connsiteY12" fmla="*/ 526733 h 185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8300" h="1852612">
                  <a:moveTo>
                    <a:pt x="0" y="526733"/>
                  </a:moveTo>
                  <a:lnTo>
                    <a:pt x="0" y="1325880"/>
                  </a:lnTo>
                  <a:cubicBezTo>
                    <a:pt x="0" y="1371600"/>
                    <a:pt x="23813" y="1413510"/>
                    <a:pt x="63818" y="1436370"/>
                  </a:cubicBezTo>
                  <a:lnTo>
                    <a:pt x="755333" y="1835468"/>
                  </a:lnTo>
                  <a:cubicBezTo>
                    <a:pt x="794385" y="1858328"/>
                    <a:pt x="842963" y="1858328"/>
                    <a:pt x="882968" y="1835468"/>
                  </a:cubicBezTo>
                  <a:lnTo>
                    <a:pt x="1574483" y="1436370"/>
                  </a:lnTo>
                  <a:cubicBezTo>
                    <a:pt x="1613535" y="1413510"/>
                    <a:pt x="1638300" y="1371600"/>
                    <a:pt x="1638300" y="1325880"/>
                  </a:cubicBezTo>
                  <a:lnTo>
                    <a:pt x="1638300" y="526733"/>
                  </a:lnTo>
                  <a:cubicBezTo>
                    <a:pt x="1638300" y="481013"/>
                    <a:pt x="1614488" y="439103"/>
                    <a:pt x="1574483" y="416243"/>
                  </a:cubicBezTo>
                  <a:lnTo>
                    <a:pt x="882968" y="17145"/>
                  </a:lnTo>
                  <a:cubicBezTo>
                    <a:pt x="843915" y="-5715"/>
                    <a:pt x="795338" y="-5715"/>
                    <a:pt x="755333" y="17145"/>
                  </a:cubicBezTo>
                  <a:lnTo>
                    <a:pt x="63818" y="416243"/>
                  </a:lnTo>
                  <a:cubicBezTo>
                    <a:pt x="23813" y="439103"/>
                    <a:pt x="0" y="481013"/>
                    <a:pt x="0" y="526733"/>
                  </a:cubicBezTo>
                  <a:close/>
                </a:path>
              </a:pathLst>
            </a:custGeom>
            <a:gradFill>
              <a:gsLst>
                <a:gs pos="0">
                  <a:schemeClr val="bg2">
                    <a:alpha val="80000"/>
                  </a:schemeClr>
                </a:gs>
                <a:gs pos="100000">
                  <a:schemeClr val="tx2">
                    <a:alpha val="70000"/>
                  </a:schemeClr>
                </a:gs>
              </a:gsLst>
              <a:lin ang="16200000" scaled="1"/>
            </a:gradFill>
            <a:ln w="38100">
              <a:noFill/>
            </a:ln>
            <a:effectLst>
              <a:outerShdw blurRad="381000" dist="508000" dir="5400000" sx="80000" sy="8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a:solidFill>
                  <a:srgbClr val="FFFFFF"/>
                </a:solidFill>
                <a:latin typeface="微软雅黑" pitchFamily="34" charset="-122"/>
                <a:ea typeface="微软雅黑" pitchFamily="34" charset="-122"/>
                <a:sym typeface="Arial" panose="020B0604020202090204" pitchFamily="34" charset="0"/>
              </a:endParaRPr>
            </a:p>
          </p:txBody>
        </p:sp>
        <p:grpSp>
          <p:nvGrpSpPr>
            <p:cNvPr id="19" name="组合 18"/>
            <p:cNvGrpSpPr/>
            <p:nvPr/>
          </p:nvGrpSpPr>
          <p:grpSpPr>
            <a:xfrm>
              <a:off x="1386392" y="2856393"/>
              <a:ext cx="934550" cy="1217733"/>
              <a:chOff x="2246666" y="3479316"/>
              <a:chExt cx="934550" cy="1217733"/>
            </a:xfrm>
          </p:grpSpPr>
          <p:sp>
            <p:nvSpPr>
              <p:cNvPr id="20" name="文本框 19"/>
              <p:cNvSpPr txBox="1"/>
              <p:nvPr/>
            </p:nvSpPr>
            <p:spPr>
              <a:xfrm>
                <a:off x="2384262" y="3479316"/>
                <a:ext cx="659361" cy="985239"/>
              </a:xfrm>
              <a:prstGeom prst="rect">
                <a:avLst/>
              </a:prstGeom>
              <a:noFill/>
            </p:spPr>
            <p:txBody>
              <a:bodyPr wrap="none" lIns="0" tIns="0" rIns="0" bIns="0" rtlCol="0" anchor="ctr">
                <a:spAutoFit/>
              </a:bodyPr>
              <a:lstStyle/>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汇 报</a:t>
                </a:r>
                <a:endParaRPr kumimoji="1" lang="en-US" altLang="zh-CN" sz="2600" b="1" kern="1000" baseline="0" dirty="0">
                  <a:solidFill>
                    <a:schemeClr val="bg1"/>
                  </a:solidFill>
                  <a:latin typeface="+mn-lt"/>
                  <a:ea typeface="+mn-ea"/>
                  <a:cs typeface="+mn-ea"/>
                  <a:sym typeface="+mn-lt"/>
                </a:endParaRPr>
              </a:p>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提 纲</a:t>
                </a:r>
                <a:endParaRPr kumimoji="1" lang="en-US" sz="2600" b="1" kern="1000" baseline="0" dirty="0">
                  <a:solidFill>
                    <a:schemeClr val="bg1"/>
                  </a:solidFill>
                  <a:latin typeface="+mn-lt"/>
                  <a:ea typeface="+mn-ea"/>
                  <a:cs typeface="+mn-ea"/>
                  <a:sym typeface="+mn-lt"/>
                </a:endParaRPr>
              </a:p>
            </p:txBody>
          </p:sp>
          <p:sp>
            <p:nvSpPr>
              <p:cNvPr id="21" name="文本框 20"/>
              <p:cNvSpPr txBox="1"/>
              <p:nvPr/>
            </p:nvSpPr>
            <p:spPr>
              <a:xfrm>
                <a:off x="2246666" y="4481605"/>
                <a:ext cx="934550" cy="215444"/>
              </a:xfrm>
              <a:prstGeom prst="rect">
                <a:avLst/>
              </a:prstGeom>
              <a:noFill/>
            </p:spPr>
            <p:txBody>
              <a:bodyPr wrap="none" lIns="0" tIns="0" rIns="0" bIns="0" rtlCol="0" anchor="ctr">
                <a:noAutofit/>
              </a:bodyPr>
              <a:lstStyle/>
              <a:p>
                <a:pPr algn="ctr">
                  <a:spcAft>
                    <a:spcPts val="600"/>
                  </a:spcAft>
                  <a:buClr>
                    <a:schemeClr val="accent1"/>
                  </a:buClr>
                  <a:buSzPct val="70000"/>
                </a:pPr>
                <a:r>
                  <a:rPr kumimoji="1" lang="en-US" altLang="zh-CN" sz="1100" b="0" dirty="0">
                    <a:solidFill>
                      <a:schemeClr val="bg1"/>
                    </a:solidFill>
                    <a:latin typeface="+mn-lt"/>
                    <a:ea typeface="+mn-ea"/>
                    <a:cs typeface="+mn-ea"/>
                    <a:sym typeface="+mn-lt"/>
                  </a:rPr>
                  <a:t>CONTENTS</a:t>
                </a:r>
                <a:endParaRPr kumimoji="1" lang="en-US" sz="1100" b="0" dirty="0">
                  <a:solidFill>
                    <a:schemeClr val="bg1"/>
                  </a:solidFill>
                  <a:latin typeface="+mn-lt"/>
                  <a:ea typeface="+mn-ea"/>
                  <a:cs typeface="+mn-ea"/>
                  <a:sym typeface="+mn-lt"/>
                </a:endParaRPr>
              </a:p>
            </p:txBody>
          </p:sp>
        </p:grpSp>
      </p:grpSp>
      <p:sp>
        <p:nvSpPr>
          <p:cNvPr id="9" name="矩形: 圆角 15"/>
          <p:cNvSpPr/>
          <p:nvPr/>
        </p:nvSpPr>
        <p:spPr>
          <a:xfrm rot="2700000">
            <a:off x="11913636" y="6152955"/>
            <a:ext cx="890287" cy="890287"/>
          </a:xfrm>
          <a:prstGeom prst="roundRect">
            <a:avLst>
              <a:gd name="adj" fmla="val 20000"/>
            </a:avLst>
          </a:prstGeom>
          <a:gradFill flip="none" rotWithShape="1">
            <a:gsLst>
              <a:gs pos="0">
                <a:schemeClr val="tx2">
                  <a:alpha val="60000"/>
                </a:schemeClr>
              </a:gs>
              <a:gs pos="100000">
                <a:schemeClr val="tx2">
                  <a:lumMod val="60000"/>
                  <a:lumOff val="40000"/>
                </a:schemeClr>
              </a:gs>
            </a:gsLst>
            <a:lin ang="81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en-US" sz="2000" b="1" kern="0" dirty="0">
              <a:solidFill>
                <a:srgbClr val="FFFFFF"/>
              </a:solidFill>
              <a:latin typeface="微软雅黑" pitchFamily="34" charset="-122"/>
              <a:ea typeface="微软雅黑"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grpSp>
        <p:nvGrpSpPr>
          <p:cNvPr id="10" name="组合 9"/>
          <p:cNvGrpSpPr/>
          <p:nvPr userDrawn="1"/>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p:cNvGrpSpPr/>
          <p:nvPr/>
        </p:nvGrpSpPr>
        <p:grpSpPr>
          <a:xfrm>
            <a:off x="644126" y="141402"/>
            <a:ext cx="9910991" cy="590973"/>
            <a:chOff x="644126" y="141402"/>
            <a:chExt cx="9910991" cy="590973"/>
          </a:xfrm>
        </p:grpSpPr>
        <p:sp>
          <p:nvSpPr>
            <p:cNvPr id="20" name="任意多边形: 形状 19"/>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6" name="标题 23"/>
          <p:cNvSpPr txBox="1"/>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28" name="标题 23"/>
          <p:cNvSpPr txBox="1"/>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29" name="标题 23"/>
          <p:cNvSpPr txBox="1"/>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18" name="平行四边形 17"/>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标题和内容">
    <p:spTree>
      <p:nvGrpSpPr>
        <p:cNvPr id="1" name=""/>
        <p:cNvGrpSpPr/>
        <p:nvPr/>
      </p:nvGrpSpPr>
      <p:grpSpPr>
        <a:xfrm>
          <a:off x="0" y="0"/>
          <a:ext cx="0" cy="0"/>
          <a:chOff x="0" y="0"/>
          <a:chExt cx="0" cy="0"/>
        </a:xfrm>
      </p:grpSpPr>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dirty="0">
              <a:solidFill>
                <a:srgbClr val="FFFFFF"/>
              </a:solidFill>
              <a:latin typeface="微软雅黑" pitchFamily="34" charset="-122"/>
              <a:ea typeface="微软雅黑"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noAutofit/>
          </a:bodyPr>
          <a:lstStyle>
            <a:lvl1pPr marL="0" indent="0">
              <a:lnSpc>
                <a:spcPct val="100000"/>
              </a:lnSpc>
              <a:buFontTx/>
              <a:buNone/>
              <a:defRPr lang="zh-CN" altLang="en-US" sz="2800" b="1" kern="1200" dirty="0">
                <a:solidFill>
                  <a:schemeClr val="bg1"/>
                </a:solidFill>
                <a:ea typeface="微软雅黑" pitchFamily="34" charset="-122"/>
              </a:defRPr>
            </a:lvl1pPr>
          </a:lstStyle>
          <a:p>
            <a:pPr lvl="0">
              <a:spcBef>
                <a:spcPct val="0"/>
              </a:spcBef>
              <a:buClr>
                <a:schemeClr val="bg1"/>
              </a:buClr>
              <a:buSzPct val="40000"/>
            </a:pPr>
            <a:r>
              <a:rPr lang="zh-CN" altLang="en-US"/>
              <a:t>单击此处编辑母版文本样式</a:t>
            </a:r>
          </a:p>
        </p:txBody>
      </p:sp>
      <p:sp>
        <p:nvSpPr>
          <p:cNvPr id="7" name="内容占位符 6"/>
          <p:cNvSpPr>
            <a:spLocks noGrp="1"/>
          </p:cNvSpPr>
          <p:nvPr>
            <p:ph sz="quarter" idx="11"/>
          </p:nvPr>
        </p:nvSpPr>
        <p:spPr>
          <a:xfrm>
            <a:off x="479291" y="914400"/>
            <a:ext cx="11136976"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sp>
        <p:nvSpPr>
          <p:cNvPr id="16" name="平行四边形 15"/>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dirty="0">
              <a:solidFill>
                <a:srgbClr val="FFFFFF"/>
              </a:solidFill>
              <a:latin typeface="微软雅黑" pitchFamily="34" charset="-122"/>
              <a:ea typeface="微软雅黑"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noAutofit/>
          </a:bodyPr>
          <a:lstStyle>
            <a:lvl1pPr marL="0" indent="0">
              <a:lnSpc>
                <a:spcPct val="100000"/>
              </a:lnSpc>
              <a:buFontTx/>
              <a:buNone/>
              <a:defRPr lang="zh-CN" altLang="en-US" sz="2800" b="1" kern="1200" dirty="0">
                <a:solidFill>
                  <a:schemeClr val="bg1"/>
                </a:solidFill>
                <a:ea typeface="微软雅黑" pitchFamily="34" charset="-122"/>
              </a:defRPr>
            </a:lvl1pPr>
          </a:lstStyle>
          <a:p>
            <a:pPr lvl="0">
              <a:spcBef>
                <a:spcPct val="0"/>
              </a:spcBef>
              <a:buClr>
                <a:schemeClr val="bg1"/>
              </a:buClr>
              <a:buSzPct val="40000"/>
            </a:pPr>
            <a:r>
              <a:rPr lang="zh-CN" altLang="en-US"/>
              <a:t>单击此处编辑母版文本样式</a:t>
            </a:r>
          </a:p>
        </p:txBody>
      </p:sp>
      <p:sp>
        <p:nvSpPr>
          <p:cNvPr id="7" name="内容占位符 6"/>
          <p:cNvSpPr>
            <a:spLocks noGrp="1"/>
          </p:cNvSpPr>
          <p:nvPr>
            <p:ph sz="quarter" idx="11"/>
          </p:nvPr>
        </p:nvSpPr>
        <p:spPr>
          <a:xfrm>
            <a:off x="479291" y="914400"/>
            <a:ext cx="5523702"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sp>
        <p:nvSpPr>
          <p:cNvPr id="16" name="平行四边形 15"/>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内容占位符 6"/>
          <p:cNvSpPr>
            <a:spLocks noGrp="1"/>
          </p:cNvSpPr>
          <p:nvPr>
            <p:ph sz="quarter" idx="14"/>
          </p:nvPr>
        </p:nvSpPr>
        <p:spPr>
          <a:xfrm>
            <a:off x="6255167" y="914400"/>
            <a:ext cx="5523702"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标题和内容">
    <p:spTree>
      <p:nvGrpSpPr>
        <p:cNvPr id="1" name=""/>
        <p:cNvGrpSpPr/>
        <p:nvPr/>
      </p:nvGrpSpPr>
      <p:grpSpPr>
        <a:xfrm>
          <a:off x="0" y="0"/>
          <a:ext cx="0" cy="0"/>
          <a:chOff x="0" y="0"/>
          <a:chExt cx="0" cy="0"/>
        </a:xfrm>
      </p:grpSpPr>
      <p:sp>
        <p:nvSpPr>
          <p:cNvPr id="3" name="矩形 2"/>
          <p:cNvSpPr/>
          <p:nvPr/>
        </p:nvSpPr>
        <p:spPr>
          <a:xfrm>
            <a:off x="-9596" y="0"/>
            <a:ext cx="12211189" cy="6858000"/>
          </a:xfrm>
          <a:prstGeom prst="rect">
            <a:avLst/>
          </a:prstGeom>
          <a:gradFill>
            <a:gsLst>
              <a:gs pos="54000">
                <a:srgbClr val="D7EFF5"/>
              </a:gs>
              <a:gs pos="100000">
                <a:schemeClr val="accent1">
                  <a:alpha val="5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00">
              <a:solidFill>
                <a:prstClr val="white"/>
              </a:solidFill>
              <a:cs typeface="+mn-ea"/>
              <a:sym typeface="+mn-lt"/>
            </a:endParaRPr>
          </a:p>
        </p:txBody>
      </p:sp>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000" kern="0" dirty="0">
              <a:solidFill>
                <a:srgbClr val="FFFFFF"/>
              </a:solidFill>
              <a:latin typeface="微软雅黑" pitchFamily="34" charset="-122"/>
              <a:ea typeface="微软雅黑"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noAutofit/>
          </a:bodyPr>
          <a:lstStyle>
            <a:lvl1pPr marL="0" indent="0">
              <a:lnSpc>
                <a:spcPct val="100000"/>
              </a:lnSpc>
              <a:buFontTx/>
              <a:buNone/>
              <a:defRPr lang="zh-CN" altLang="en-US" sz="2800" b="1" kern="1200" dirty="0">
                <a:solidFill>
                  <a:schemeClr val="bg1"/>
                </a:solidFill>
                <a:ea typeface="微软雅黑" pitchFamily="34" charset="-122"/>
              </a:defRPr>
            </a:lvl1pPr>
          </a:lstStyle>
          <a:p>
            <a:pPr lvl="0">
              <a:spcBef>
                <a:spcPct val="0"/>
              </a:spcBef>
              <a:buClr>
                <a:schemeClr val="bg1"/>
              </a:buClr>
              <a:buSzPct val="40000"/>
            </a:pPr>
            <a:r>
              <a:rPr lang="zh-CN" altLang="en-US"/>
              <a:t>单击此处编辑母版文本样式</a:t>
            </a:r>
          </a:p>
        </p:txBody>
      </p:sp>
      <p:sp>
        <p:nvSpPr>
          <p:cNvPr id="16"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hasCustomPrompt="1"/>
          </p:nvPr>
        </p:nvSpPr>
        <p:spPr>
          <a:xfrm>
            <a:off x="146516" y="941696"/>
            <a:ext cx="11901001" cy="5360408"/>
          </a:xfrm>
          <a:prstGeom prst="rect">
            <a:avLst/>
          </a:prstGeom>
        </p:spPr>
        <p:txBody>
          <a:bodyPr/>
          <a:lstStyle>
            <a:lvl1pPr marL="273050" indent="-273050">
              <a:lnSpc>
                <a:spcPct val="120000"/>
              </a:lnSpc>
              <a:spcBef>
                <a:spcPts val="600"/>
              </a:spcBef>
              <a:buSzPct val="80000"/>
              <a:buFontTx/>
              <a:buBlip>
                <a:blip r:embed="rId2"/>
              </a:buBlip>
              <a:defRPr lang="zh-CN" altLang="en-US" sz="2800" b="1" kern="1200" dirty="0">
                <a:solidFill>
                  <a:schemeClr val="tx2">
                    <a:lumMod val="75000"/>
                  </a:schemeClr>
                </a:solidFill>
                <a:latin typeface="微软雅黑" pitchFamily="34" charset="-122"/>
                <a:ea typeface="微软雅黑" pitchFamily="34" charset="-122"/>
                <a:cs typeface="+mn-cs"/>
              </a:defRPr>
            </a:lvl1pPr>
            <a:lvl2pPr marL="627380" indent="-316230">
              <a:lnSpc>
                <a:spcPct val="120000"/>
              </a:lnSpc>
              <a:spcBef>
                <a:spcPts val="600"/>
              </a:spcBef>
              <a:buSzPct val="80000"/>
              <a:buFont typeface="Wingdings" panose="05000000000000000000" pitchFamily="2" charset="2"/>
              <a:buChar char="n"/>
              <a:defRPr kumimoji="1" lang="en-US" altLang="zh-CN" sz="2400" b="1" kern="1200" dirty="0" smtClean="0">
                <a:solidFill>
                  <a:schemeClr val="tx1">
                    <a:lumMod val="75000"/>
                    <a:lumOff val="25000"/>
                  </a:schemeClr>
                </a:solidFill>
                <a:latin typeface="微软雅黑" pitchFamily="34" charset="-122"/>
                <a:ea typeface="微软雅黑" pitchFamily="34" charset="-122"/>
                <a:cs typeface="+mn-cs"/>
              </a:defRPr>
            </a:lvl2pPr>
            <a:lvl3pPr marL="900430" indent="-228600">
              <a:lnSpc>
                <a:spcPct val="120000"/>
              </a:lnSpc>
              <a:spcBef>
                <a:spcPts val="600"/>
              </a:spcBef>
              <a:buSzPct val="80000"/>
              <a:buFontTx/>
              <a:buBlip>
                <a:blip r:embed="rId3"/>
              </a:buBlip>
              <a:defRPr b="1">
                <a:solidFill>
                  <a:schemeClr val="tx2">
                    <a:lumMod val="75000"/>
                  </a:schemeClr>
                </a:solidFill>
                <a:latin typeface="微软雅黑" pitchFamily="34" charset="-122"/>
                <a:ea typeface="微软雅黑" pitchFamily="34" charset="-122"/>
              </a:defRPr>
            </a:lvl3pPr>
            <a:lvl4pPr marL="1160780" indent="-228600">
              <a:lnSpc>
                <a:spcPct val="120000"/>
              </a:lnSpc>
              <a:spcBef>
                <a:spcPts val="600"/>
              </a:spcBef>
              <a:buSzPct val="80000"/>
              <a:buFont typeface="Wingdings" panose="05000000000000000000" pitchFamily="2" charset="2"/>
              <a:buChar char="ü"/>
              <a:defRPr sz="2000">
                <a:solidFill>
                  <a:schemeClr val="tx1"/>
                </a:solidFill>
                <a:latin typeface="微软雅黑" pitchFamily="34" charset="-122"/>
                <a:ea typeface="微软雅黑" pitchFamily="34" charset="-122"/>
              </a:defRPr>
            </a:lvl4pPr>
            <a:lvl5pPr marL="1403985" indent="-228600">
              <a:lnSpc>
                <a:spcPct val="120000"/>
              </a:lnSpc>
              <a:spcBef>
                <a:spcPts val="600"/>
              </a:spcBef>
              <a:buFont typeface="Wingdings" panose="05000000000000000000" pitchFamily="2" charset="2"/>
              <a:buChar char="Ø"/>
              <a:defRPr sz="2000">
                <a:solidFill>
                  <a:schemeClr val="tx2">
                    <a:lumMod val="75000"/>
                  </a:schemeClr>
                </a:solidFill>
                <a:latin typeface="微软雅黑" pitchFamily="34" charset="-122"/>
                <a:ea typeface="微软雅黑" pitchFamily="34" charset="-122"/>
              </a:defRPr>
            </a:lvl5pPr>
          </a:lstStyle>
          <a:p>
            <a:r>
              <a:rPr kumimoji="1" lang="zh-CN" altLang="en-US" dirty="0"/>
              <a:t>编辑母版文本样式</a:t>
            </a:r>
            <a:endParaRPr kumimoji="1" lang="en-US" altLang="zh-CN" dirty="0"/>
          </a:p>
          <a:p>
            <a:pPr lvl="1"/>
            <a:r>
              <a:rPr kumimoji="1" lang="zh-CN" altLang="en-US" dirty="0"/>
              <a:t>第二级</a:t>
            </a:r>
            <a:endParaRPr kumimoji="1" lang="en-US" altLang="zh-CN" dirty="0"/>
          </a:p>
          <a:p>
            <a:pPr lvl="2"/>
            <a:r>
              <a:rPr kumimoji="1" lang="zh-CN" altLang="en-US" dirty="0"/>
              <a:t>第三级</a:t>
            </a:r>
            <a:endParaRPr kumimoji="1" lang="en-US" altLang="zh-CN" dirty="0"/>
          </a:p>
          <a:p>
            <a:pPr lvl="3"/>
            <a:r>
              <a:rPr kumimoji="1" lang="zh-CN" altLang="en-US" dirty="0"/>
              <a:t>第四级 </a:t>
            </a:r>
            <a:endParaRPr kumimoji="1" lang="en-US" altLang="zh-CN" dirty="0"/>
          </a:p>
          <a:p>
            <a:pPr lvl="4"/>
            <a:r>
              <a:rPr kumimoji="1" lang="zh-CN" altLang="en-US" dirty="0"/>
              <a:t>第五级</a:t>
            </a:r>
          </a:p>
        </p:txBody>
      </p:sp>
      <p:sp>
        <p:nvSpPr>
          <p:cNvPr id="2" name="标题 1"/>
          <p:cNvSpPr>
            <a:spLocks noGrp="1"/>
          </p:cNvSpPr>
          <p:nvPr>
            <p:ph type="title"/>
          </p:nvPr>
        </p:nvSpPr>
        <p:spPr>
          <a:xfrm>
            <a:off x="195066" y="136525"/>
            <a:ext cx="9672834" cy="614913"/>
          </a:xfrm>
        </p:spPr>
        <p:txBody>
          <a:bodyPr/>
          <a:lstStyle>
            <a:lvl1pPr>
              <a:defRPr sz="3600"/>
            </a:lvl1pPr>
          </a:lstStyle>
          <a:p>
            <a:r>
              <a:rPr kumimoji="1" lang="zh-CN" altLang="en-US" dirty="0"/>
              <a:t>单击此处编辑母版标题样式</a:t>
            </a:r>
          </a:p>
        </p:txBody>
      </p:sp>
      <p:sp>
        <p:nvSpPr>
          <p:cNvPr id="4" name="日期占位符 2"/>
          <p:cNvSpPr>
            <a:spLocks noGrp="1"/>
          </p:cNvSpPr>
          <p:nvPr>
            <p:ph type="dt" sz="half" idx="10"/>
          </p:nvPr>
        </p:nvSpPr>
        <p:spPr>
          <a:xfrm>
            <a:off x="838200" y="6356350"/>
            <a:ext cx="2743200" cy="365125"/>
          </a:xfrm>
        </p:spPr>
        <p:txBody>
          <a:bodyPr/>
          <a:lstStyle/>
          <a:p>
            <a:endParaRPr kumimoji="1" lang="zh-CN" altLang="en-US"/>
          </a:p>
        </p:txBody>
      </p:sp>
      <p:sp>
        <p:nvSpPr>
          <p:cNvPr id="5" name="页脚占位符 3"/>
          <p:cNvSpPr>
            <a:spLocks noGrp="1"/>
          </p:cNvSpPr>
          <p:nvPr>
            <p:ph type="ftr" sz="quarter" idx="11"/>
          </p:nvPr>
        </p:nvSpPr>
        <p:spPr>
          <a:xfrm>
            <a:off x="4038600" y="6356350"/>
            <a:ext cx="4114800" cy="365125"/>
          </a:xfrm>
        </p:spPr>
        <p:txBody>
          <a:bodyPr/>
          <a:lstStyle/>
          <a:p>
            <a:r>
              <a:rPr kumimoji="1" lang="en" altLang="zh-CN"/>
              <a:t>A Comprehensive Survey and Experimental Study of Subgraph Matching: Trends, Unbiasedness, and Interaction</a:t>
            </a:r>
            <a:endParaRPr kumimoji="1" lang="zh-CN" altLang="en-US" dirty="0"/>
          </a:p>
        </p:txBody>
      </p:sp>
      <p:sp>
        <p:nvSpPr>
          <p:cNvPr id="7" name="矩形: 圆角 22"/>
          <p:cNvSpPr/>
          <p:nvPr userDrawn="1"/>
        </p:nvSpPr>
        <p:spPr>
          <a:xfrm>
            <a:off x="11556957" y="6292872"/>
            <a:ext cx="455007" cy="455007"/>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2587977E-2C10-420F-BE86-C0F891FE5212}" type="slidenum">
              <a:rPr lang="zh-CN" altLang="en-US" sz="1200" b="1" smtClean="0">
                <a:latin typeface="微软雅黑" pitchFamily="34" charset="-122"/>
                <a:ea typeface="微软雅黑" pitchFamily="34" charset="-122"/>
              </a:rPr>
              <a:t>‹#›</a:t>
            </a:fld>
            <a:endParaRPr lang="zh-CN" altLang="en-US" b="1" dirty="0">
              <a:latin typeface="微软雅黑" pitchFamily="34" charset="-122"/>
              <a:ea typeface="微软雅黑" pitchFamily="34" charset="-122"/>
            </a:endParaRPr>
          </a:p>
        </p:txBody>
      </p:sp>
      <p:sp>
        <p:nvSpPr>
          <p:cNvPr id="10" name="平行四边形 9"/>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5" name="矩形: 圆角 4"/>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zh-CN" altLang="en-US" sz="2800" kern="0" dirty="0">
              <a:solidFill>
                <a:srgbClr val="FFFFFF"/>
              </a:solidFill>
              <a:latin typeface="微软雅黑" pitchFamily="34" charset="-122"/>
              <a:ea typeface="微软雅黑" pitchFamily="34" charset="-122"/>
            </a:endParaRPr>
          </a:p>
        </p:txBody>
      </p:sp>
      <p:grpSp>
        <p:nvGrpSpPr>
          <p:cNvPr id="10" name="组合 9"/>
          <p:cNvGrpSpPr/>
          <p:nvPr/>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p:cNvSpPr>
            <a:spLocks noGrp="1"/>
          </p:cNvSpPr>
          <p:nvPr>
            <p:ph sz="quarter" idx="11"/>
          </p:nvPr>
        </p:nvSpPr>
        <p:spPr>
          <a:xfrm>
            <a:off x="479291" y="914400"/>
            <a:ext cx="11136976"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sp>
        <p:nvSpPr>
          <p:cNvPr id="16" name="平行四边形 15"/>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575733" y="134952"/>
            <a:ext cx="10515600" cy="550848"/>
          </a:xfrm>
        </p:spPr>
        <p:txBody>
          <a:bodyPr>
            <a:noAutofit/>
          </a:bodyPr>
          <a:lstStyle>
            <a:lvl1pPr>
              <a:defRPr sz="2800" b="1">
                <a:solidFill>
                  <a:schemeClr val="bg1"/>
                </a:solidFill>
              </a:defRPr>
            </a:lvl1pPr>
          </a:lstStyle>
          <a:p>
            <a:r>
              <a:rPr lang="zh-CN" altLang="en-US" dirty="0"/>
              <a:t>单击此处编辑母版标题样式</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6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6" name="矩形 5">
            <a:extLst>
              <a:ext uri="{FF2B5EF4-FFF2-40B4-BE49-F238E27FC236}">
                <a16:creationId xmlns:a16="http://schemas.microsoft.com/office/drawing/2014/main" id="{E5492AB2-358E-4D48-C2C6-98E590CF2DCB}"/>
              </a:ext>
            </a:extLst>
          </p:cNvPr>
          <p:cNvSpPr/>
          <p:nvPr userDrawn="1"/>
        </p:nvSpPr>
        <p:spPr>
          <a:xfrm>
            <a:off x="97065" y="126333"/>
            <a:ext cx="568422" cy="58789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876300" y="237717"/>
            <a:ext cx="6324600" cy="365125"/>
          </a:xfrm>
        </p:spPr>
        <p:txBody>
          <a:bodyPr>
            <a:noAutofit/>
          </a:bodyPr>
          <a:lstStyle>
            <a:lvl1pPr>
              <a:defRPr sz="2400" b="1">
                <a:solidFill>
                  <a:schemeClr val="accent1"/>
                </a:solidFill>
              </a:defRPr>
            </a:lvl1pPr>
          </a:lstStyle>
          <a:p>
            <a:r>
              <a:rPr kumimoji="1" lang="zh-CN" altLang="en-US"/>
              <a:t>单击此处编辑母版标题样式</a:t>
            </a:r>
          </a:p>
        </p:txBody>
      </p:sp>
    </p:spTree>
    <p:extLst>
      <p:ext uri="{BB962C8B-B14F-4D97-AF65-F5344CB8AC3E}">
        <p14:creationId xmlns:p14="http://schemas.microsoft.com/office/powerpoint/2010/main" val="4151960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reserve="1">
  <p:cSld name="2_Custom Layout">
    <p:spTree>
      <p:nvGrpSpPr>
        <p:cNvPr id="1" name=""/>
        <p:cNvGrpSpPr/>
        <p:nvPr/>
      </p:nvGrpSpPr>
      <p:grpSpPr>
        <a:xfrm>
          <a:off x="0" y="0"/>
          <a:ext cx="0" cy="0"/>
          <a:chOff x="0" y="0"/>
          <a:chExt cx="0" cy="0"/>
        </a:xfrm>
      </p:grpSpPr>
      <p:sp>
        <p:nvSpPr>
          <p:cNvPr id="34" name="直接连接符 6"/>
          <p:cNvSpPr/>
          <p:nvPr/>
        </p:nvSpPr>
        <p:spPr>
          <a:xfrm>
            <a:off x="-1" y="785812"/>
            <a:ext cx="11176001" cy="1"/>
          </a:xfrm>
          <a:prstGeom prst="line">
            <a:avLst/>
          </a:prstGeom>
          <a:ln w="25400">
            <a:solidFill>
              <a:srgbClr val="648BB6">
                <a:alpha val="50000"/>
              </a:srgbClr>
            </a:solidFill>
            <a:miter/>
          </a:ln>
        </p:spPr>
        <p:txBody>
          <a:bodyPr lIns="45718" tIns="45718" rIns="45718" bIns="45718"/>
          <a:lstStyle/>
          <a:p>
            <a:endParaRPr/>
          </a:p>
        </p:txBody>
      </p:sp>
      <p:pic>
        <p:nvPicPr>
          <p:cNvPr id="37" name="图片 6" descr="图片 6"/>
          <p:cNvPicPr>
            <a:picLocks noChangeAspect="1"/>
          </p:cNvPicPr>
          <p:nvPr/>
        </p:nvPicPr>
        <p:blipFill>
          <a:blip r:embed="rId2"/>
          <a:stretch>
            <a:fillRect/>
          </a:stretch>
        </p:blipFill>
        <p:spPr>
          <a:xfrm>
            <a:off x="6230542" y="4057650"/>
            <a:ext cx="4399361" cy="1243013"/>
          </a:xfrm>
          <a:prstGeom prst="rect">
            <a:avLst/>
          </a:prstGeom>
          <a:ln w="12700">
            <a:miter lim="400000"/>
          </a:ln>
        </p:spPr>
      </p:pic>
      <p:sp>
        <p:nvSpPr>
          <p:cNvPr id="38" name="矩形 19"/>
          <p:cNvSpPr/>
          <p:nvPr/>
        </p:nvSpPr>
        <p:spPr>
          <a:xfrm>
            <a:off x="1468753" y="2419350"/>
            <a:ext cx="8918628" cy="2076450"/>
          </a:xfrm>
          <a:prstGeom prst="rect">
            <a:avLst/>
          </a:prstGeom>
          <a:ln w="25400">
            <a:solidFill>
              <a:srgbClr val="4B649F"/>
            </a:solidFill>
            <a:miter/>
          </a:ln>
        </p:spPr>
        <p:txBody>
          <a:bodyPr lIns="45718" tIns="45718" rIns="45718" bIns="45718" anchor="ctr"/>
          <a:lstStyle/>
          <a:p>
            <a:pPr algn="ctr" defTabSz="685800">
              <a:defRPr sz="1300">
                <a:solidFill>
                  <a:srgbClr val="FFFFFF"/>
                </a:solidFill>
                <a:latin typeface="+mn-lt"/>
                <a:ea typeface="+mn-ea"/>
                <a:cs typeface="+mn-cs"/>
                <a:sym typeface="等线"/>
              </a:defRPr>
            </a:pPr>
            <a:endParaRPr/>
          </a:p>
        </p:txBody>
      </p:sp>
      <p:grpSp>
        <p:nvGrpSpPr>
          <p:cNvPr id="41" name="Group 1"/>
          <p:cNvGrpSpPr/>
          <p:nvPr/>
        </p:nvGrpSpPr>
        <p:grpSpPr>
          <a:xfrm>
            <a:off x="9993284" y="4295768"/>
            <a:ext cx="558405" cy="528640"/>
            <a:chOff x="-1" y="-1"/>
            <a:chExt cx="558404" cy="528639"/>
          </a:xfrm>
        </p:grpSpPr>
        <p:sp>
          <p:nvSpPr>
            <p:cNvPr id="39" name="矩形 21"/>
            <p:cNvSpPr/>
            <p:nvPr/>
          </p:nvSpPr>
          <p:spPr>
            <a:xfrm>
              <a:off x="201215" y="171450"/>
              <a:ext cx="357189" cy="357189"/>
            </a:xfrm>
            <a:prstGeom prst="rect">
              <a:avLst/>
            </a:prstGeom>
            <a:solidFill>
              <a:srgbClr val="00B050"/>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sp>
          <p:nvSpPr>
            <p:cNvPr id="40" name="矩形 22"/>
            <p:cNvSpPr/>
            <p:nvPr/>
          </p:nvSpPr>
          <p:spPr>
            <a:xfrm>
              <a:off x="-2" y="-2"/>
              <a:ext cx="355998" cy="356000"/>
            </a:xfrm>
            <a:prstGeom prst="rect">
              <a:avLst/>
            </a:prstGeom>
            <a:solidFill>
              <a:srgbClr val="A9D18E">
                <a:alpha val="67000"/>
              </a:srgbClr>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grpSp>
      <p:grpSp>
        <p:nvGrpSpPr>
          <p:cNvPr id="44" name="Group 3"/>
          <p:cNvGrpSpPr/>
          <p:nvPr/>
        </p:nvGrpSpPr>
        <p:grpSpPr>
          <a:xfrm>
            <a:off x="1411602" y="2184199"/>
            <a:ext cx="470300" cy="470300"/>
            <a:chOff x="0" y="-1"/>
            <a:chExt cx="470298" cy="470299"/>
          </a:xfrm>
        </p:grpSpPr>
        <p:sp>
          <p:nvSpPr>
            <p:cNvPr id="42" name="矩形 24"/>
            <p:cNvSpPr/>
            <p:nvPr/>
          </p:nvSpPr>
          <p:spPr>
            <a:xfrm>
              <a:off x="-1" y="-2"/>
              <a:ext cx="356000" cy="355999"/>
            </a:xfrm>
            <a:prstGeom prst="rect">
              <a:avLst/>
            </a:prstGeom>
            <a:solidFill>
              <a:srgbClr val="0070C0"/>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sp>
          <p:nvSpPr>
            <p:cNvPr id="43" name="矩形 25"/>
            <p:cNvSpPr/>
            <p:nvPr/>
          </p:nvSpPr>
          <p:spPr>
            <a:xfrm>
              <a:off x="114299" y="114300"/>
              <a:ext cx="356000" cy="355999"/>
            </a:xfrm>
            <a:prstGeom prst="rect">
              <a:avLst/>
            </a:prstGeom>
            <a:solidFill>
              <a:srgbClr val="4B649F">
                <a:alpha val="50000"/>
              </a:srgbClr>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grpSp>
      <p:sp>
        <p:nvSpPr>
          <p:cNvPr id="45" name="标题文本"/>
          <p:cNvSpPr txBox="1">
            <a:spLocks noGrp="1"/>
          </p:cNvSpPr>
          <p:nvPr>
            <p:ph type="title"/>
          </p:nvPr>
        </p:nvSpPr>
        <p:spPr>
          <a:xfrm>
            <a:off x="1646752" y="2546030"/>
            <a:ext cx="8585849" cy="1783084"/>
          </a:xfrm>
          <a:prstGeom prst="rect">
            <a:avLst/>
          </a:prstGeom>
        </p:spPr>
        <p:txBody>
          <a:bodyPr/>
          <a:lstStyle>
            <a:lvl1pPr algn="ctr">
              <a:defRPr>
                <a:solidFill>
                  <a:srgbClr val="203864"/>
                </a:solidFill>
              </a:defRPr>
            </a:lvl1pPr>
          </a:lstStyle>
          <a:p>
            <a:r>
              <a:rPr lang="zh-CN" altLang="en-US"/>
              <a:t>单击此处编辑母版标题样式</a:t>
            </a:r>
            <a:endParaRPr/>
          </a:p>
        </p:txBody>
      </p:sp>
      <p:pic>
        <p:nvPicPr>
          <p:cNvPr id="3" name="图形 2">
            <a:extLst>
              <a:ext uri="{FF2B5EF4-FFF2-40B4-BE49-F238E27FC236}">
                <a16:creationId xmlns:a16="http://schemas.microsoft.com/office/drawing/2014/main" id="{4204FA2E-24C8-9AC7-4593-5BE767F48B5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5345" y="17027"/>
            <a:ext cx="4470400" cy="850900"/>
          </a:xfrm>
          <a:prstGeom prst="rect">
            <a:avLst/>
          </a:prstGeom>
        </p:spPr>
      </p:pic>
    </p:spTree>
    <p:extLst>
      <p:ext uri="{BB962C8B-B14F-4D97-AF65-F5344CB8AC3E}">
        <p14:creationId xmlns:p14="http://schemas.microsoft.com/office/powerpoint/2010/main" val="1682978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reserve="1">
  <p:cSld name="3_Custom Layou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4" name="直接连接符 6"/>
          <p:cNvSpPr/>
          <p:nvPr/>
        </p:nvSpPr>
        <p:spPr>
          <a:xfrm>
            <a:off x="-1" y="785812"/>
            <a:ext cx="11176001" cy="1"/>
          </a:xfrm>
          <a:prstGeom prst="line">
            <a:avLst/>
          </a:prstGeom>
          <a:ln w="25400">
            <a:solidFill>
              <a:schemeClr val="bg1">
                <a:alpha val="50000"/>
              </a:schemeClr>
            </a:solidFill>
            <a:miter/>
          </a:ln>
        </p:spPr>
        <p:txBody>
          <a:bodyPr lIns="45718" tIns="45718" rIns="45718" bIns="45718"/>
          <a:lstStyle/>
          <a:p>
            <a:endParaRPr/>
          </a:p>
        </p:txBody>
      </p:sp>
      <p:pic>
        <p:nvPicPr>
          <p:cNvPr id="37" name="图片 6" descr="图片 6"/>
          <p:cNvPicPr>
            <a:picLocks noChangeAspect="1"/>
          </p:cNvPicPr>
          <p:nvPr/>
        </p:nvPicPr>
        <p:blipFill>
          <a:blip r:embed="rId2"/>
          <a:stretch>
            <a:fillRect/>
          </a:stretch>
        </p:blipFill>
        <p:spPr>
          <a:xfrm>
            <a:off x="6230542" y="4057650"/>
            <a:ext cx="4399361" cy="1243013"/>
          </a:xfrm>
          <a:prstGeom prst="rect">
            <a:avLst/>
          </a:prstGeom>
          <a:ln w="12700">
            <a:miter lim="400000"/>
          </a:ln>
        </p:spPr>
      </p:pic>
      <p:sp>
        <p:nvSpPr>
          <p:cNvPr id="38" name="矩形 19"/>
          <p:cNvSpPr/>
          <p:nvPr/>
        </p:nvSpPr>
        <p:spPr>
          <a:xfrm>
            <a:off x="1468753" y="2419350"/>
            <a:ext cx="8918628" cy="2076450"/>
          </a:xfrm>
          <a:prstGeom prst="rect">
            <a:avLst/>
          </a:prstGeom>
          <a:ln w="25400">
            <a:solidFill>
              <a:srgbClr val="4B649F"/>
            </a:solidFill>
            <a:miter/>
          </a:ln>
        </p:spPr>
        <p:txBody>
          <a:bodyPr lIns="45718" tIns="45718" rIns="45718" bIns="45718" anchor="ctr"/>
          <a:lstStyle/>
          <a:p>
            <a:pPr algn="ctr" defTabSz="685800">
              <a:defRPr sz="1300">
                <a:solidFill>
                  <a:srgbClr val="FFFFFF"/>
                </a:solidFill>
                <a:latin typeface="+mn-lt"/>
                <a:ea typeface="+mn-ea"/>
                <a:cs typeface="+mn-cs"/>
                <a:sym typeface="等线"/>
              </a:defRPr>
            </a:pPr>
            <a:endParaRPr/>
          </a:p>
        </p:txBody>
      </p:sp>
      <p:grpSp>
        <p:nvGrpSpPr>
          <p:cNvPr id="41" name="Group 1"/>
          <p:cNvGrpSpPr/>
          <p:nvPr/>
        </p:nvGrpSpPr>
        <p:grpSpPr>
          <a:xfrm>
            <a:off x="9993284" y="4295768"/>
            <a:ext cx="558405" cy="528640"/>
            <a:chOff x="-1" y="-1"/>
            <a:chExt cx="558404" cy="528639"/>
          </a:xfrm>
        </p:grpSpPr>
        <p:sp>
          <p:nvSpPr>
            <p:cNvPr id="39" name="矩形 21"/>
            <p:cNvSpPr/>
            <p:nvPr/>
          </p:nvSpPr>
          <p:spPr>
            <a:xfrm>
              <a:off x="201215" y="171450"/>
              <a:ext cx="357189" cy="357189"/>
            </a:xfrm>
            <a:prstGeom prst="rect">
              <a:avLst/>
            </a:prstGeom>
            <a:solidFill>
              <a:srgbClr val="00B050"/>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sp>
          <p:nvSpPr>
            <p:cNvPr id="40" name="矩形 22"/>
            <p:cNvSpPr/>
            <p:nvPr/>
          </p:nvSpPr>
          <p:spPr>
            <a:xfrm>
              <a:off x="-2" y="-2"/>
              <a:ext cx="355998" cy="356000"/>
            </a:xfrm>
            <a:prstGeom prst="rect">
              <a:avLst/>
            </a:prstGeom>
            <a:solidFill>
              <a:srgbClr val="A9D18E">
                <a:alpha val="67000"/>
              </a:srgbClr>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grpSp>
      <p:grpSp>
        <p:nvGrpSpPr>
          <p:cNvPr id="44" name="Group 3"/>
          <p:cNvGrpSpPr/>
          <p:nvPr/>
        </p:nvGrpSpPr>
        <p:grpSpPr>
          <a:xfrm>
            <a:off x="1411602" y="2184199"/>
            <a:ext cx="470300" cy="470300"/>
            <a:chOff x="0" y="-1"/>
            <a:chExt cx="470298" cy="470299"/>
          </a:xfrm>
        </p:grpSpPr>
        <p:sp>
          <p:nvSpPr>
            <p:cNvPr id="42" name="矩形 24"/>
            <p:cNvSpPr/>
            <p:nvPr/>
          </p:nvSpPr>
          <p:spPr>
            <a:xfrm>
              <a:off x="-1" y="-2"/>
              <a:ext cx="356000" cy="355999"/>
            </a:xfrm>
            <a:prstGeom prst="rect">
              <a:avLst/>
            </a:prstGeom>
            <a:solidFill>
              <a:srgbClr val="0070C0"/>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sp>
          <p:nvSpPr>
            <p:cNvPr id="43" name="矩形 25"/>
            <p:cNvSpPr/>
            <p:nvPr/>
          </p:nvSpPr>
          <p:spPr>
            <a:xfrm>
              <a:off x="114299" y="114300"/>
              <a:ext cx="356000" cy="355999"/>
            </a:xfrm>
            <a:prstGeom prst="rect">
              <a:avLst/>
            </a:prstGeom>
            <a:solidFill>
              <a:srgbClr val="4B649F">
                <a:alpha val="50000"/>
              </a:srgbClr>
            </a:solidFill>
            <a:ln w="12700" cap="flat">
              <a:noFill/>
              <a:miter lim="400000"/>
            </a:ln>
            <a:effectLst/>
          </p:spPr>
          <p:txBody>
            <a:bodyPr wrap="square" lIns="45718" tIns="45718" rIns="45718" bIns="45718" numCol="1" anchor="ctr">
              <a:noAutofit/>
            </a:bodyPr>
            <a:lstStyle/>
            <a:p>
              <a:pPr algn="ctr" defTabSz="685800">
                <a:defRPr sz="1300">
                  <a:solidFill>
                    <a:srgbClr val="FFFFFF"/>
                  </a:solidFill>
                  <a:latin typeface="+mn-lt"/>
                  <a:ea typeface="+mn-ea"/>
                  <a:cs typeface="+mn-cs"/>
                  <a:sym typeface="等线"/>
                </a:defRPr>
              </a:pPr>
              <a:endParaRPr/>
            </a:p>
          </p:txBody>
        </p:sp>
      </p:grpSp>
      <p:sp>
        <p:nvSpPr>
          <p:cNvPr id="45" name="标题文本"/>
          <p:cNvSpPr txBox="1">
            <a:spLocks noGrp="1"/>
          </p:cNvSpPr>
          <p:nvPr>
            <p:ph type="title"/>
          </p:nvPr>
        </p:nvSpPr>
        <p:spPr>
          <a:xfrm>
            <a:off x="1646752" y="2546030"/>
            <a:ext cx="8585849" cy="1783084"/>
          </a:xfrm>
          <a:prstGeom prst="rect">
            <a:avLst/>
          </a:prstGeom>
        </p:spPr>
        <p:txBody>
          <a:bodyPr/>
          <a:lstStyle>
            <a:lvl1pPr algn="ctr">
              <a:defRPr>
                <a:solidFill>
                  <a:schemeClr val="bg1"/>
                </a:solidFill>
              </a:defRPr>
            </a:lvl1pPr>
          </a:lstStyle>
          <a:p>
            <a:r>
              <a:rPr lang="zh-CN" altLang="en-US" dirty="0"/>
              <a:t>单击此处编辑母版标题样式</a:t>
            </a:r>
            <a:endParaRPr dirty="0"/>
          </a:p>
        </p:txBody>
      </p:sp>
      <p:pic>
        <p:nvPicPr>
          <p:cNvPr id="3" name="图形 2">
            <a:extLst>
              <a:ext uri="{FF2B5EF4-FFF2-40B4-BE49-F238E27FC236}">
                <a16:creationId xmlns:a16="http://schemas.microsoft.com/office/drawing/2014/main" id="{2B4BCC4F-9D84-5719-2894-5A820C2A714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5345" y="17027"/>
            <a:ext cx="4470400" cy="850900"/>
          </a:xfrm>
          <a:prstGeom prst="rect">
            <a:avLst/>
          </a:prstGeom>
        </p:spPr>
      </p:pic>
    </p:spTree>
    <p:extLst>
      <p:ext uri="{BB962C8B-B14F-4D97-AF65-F5344CB8AC3E}">
        <p14:creationId xmlns:p14="http://schemas.microsoft.com/office/powerpoint/2010/main" val="32362103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53" name="正文级别 1…"/>
          <p:cNvSpPr txBox="1">
            <a:spLocks noGrp="1"/>
          </p:cNvSpPr>
          <p:nvPr>
            <p:ph type="body" idx="1"/>
          </p:nvPr>
        </p:nvSpPr>
        <p:spPr>
          <a:prstGeom prst="rect">
            <a:avLst/>
          </a:prstGeom>
        </p:spPr>
        <p:txBody>
          <a:bodyPr/>
          <a:lstStyle/>
          <a:p>
            <a:r>
              <a:rPr lang="zh-CN" altLang="en-US"/>
              <a:t>编辑母版文本样式
第二级
第三级
第四级
第五级</a:t>
            </a:r>
            <a:endParaRPr/>
          </a:p>
        </p:txBody>
      </p:sp>
      <p:sp>
        <p:nvSpPr>
          <p:cNvPr id="54" name="标题文本"/>
          <p:cNvSpPr txBox="1">
            <a:spLocks noGrp="1"/>
          </p:cNvSpPr>
          <p:nvPr>
            <p:ph type="title"/>
          </p:nvPr>
        </p:nvSpPr>
        <p:spPr>
          <a:xfrm>
            <a:off x="390617" y="97915"/>
            <a:ext cx="7022237" cy="607040"/>
          </a:xfrm>
          <a:prstGeom prst="rect">
            <a:avLst/>
          </a:prstGeom>
        </p:spPr>
        <p:txBody>
          <a:bodyPr/>
          <a:lstStyle/>
          <a:p>
            <a:r>
              <a:rPr lang="zh-CN" altLang="en-US"/>
              <a:t>单击此处编辑母版标题样式</a:t>
            </a:r>
            <a:endParaRPr/>
          </a:p>
        </p:txBody>
      </p:sp>
      <p:sp>
        <p:nvSpPr>
          <p:cNvPr id="55" name="幻灯片编号"/>
          <p:cNvSpPr txBox="1">
            <a:spLocks noGrp="1"/>
          </p:cNvSpPr>
          <p:nvPr>
            <p:ph type="sldNum" sz="quarter" idx="2"/>
          </p:nvPr>
        </p:nvSpPr>
        <p:spPr>
          <a:xfrm>
            <a:off x="11066306" y="6400414"/>
            <a:ext cx="286293" cy="276995"/>
          </a:xfrm>
          <a:prstGeom prst="rect">
            <a:avLst/>
          </a:prstGeom>
        </p:spPr>
        <p:txBody>
          <a:bodyPr/>
          <a:lstStyle/>
          <a:p>
            <a:fld id="{86CB4B4D-7CA3-9044-876B-883B54F8677D}" type="slidenum">
              <a:rPr lang="en-US" altLang="zh-CN"/>
              <a:t>‹#›</a:t>
            </a:fld>
            <a:endParaRPr lang="zh-CN" altLang="en-US"/>
          </a:p>
        </p:txBody>
      </p:sp>
      <p:sp>
        <p:nvSpPr>
          <p:cNvPr id="2" name="页脚占位符 1">
            <a:extLst>
              <a:ext uri="{FF2B5EF4-FFF2-40B4-BE49-F238E27FC236}">
                <a16:creationId xmlns:a16="http://schemas.microsoft.com/office/drawing/2014/main" id="{9ACEAA59-2989-9549-A139-8EEC0EE4FE99}"/>
              </a:ext>
            </a:extLst>
          </p:cNvPr>
          <p:cNvSpPr>
            <a:spLocks noGrp="1"/>
          </p:cNvSpPr>
          <p:nvPr>
            <p:ph type="ftr" sz="quarter" idx="10"/>
          </p:nvPr>
        </p:nvSpPr>
        <p:spPr>
          <a:xfrm>
            <a:off x="4038600" y="6356350"/>
            <a:ext cx="4114800" cy="365125"/>
          </a:xfrm>
          <a:prstGeom prst="rect">
            <a:avLst/>
          </a:prstGeom>
        </p:spPr>
        <p:txBody>
          <a:bodyPr/>
          <a:lstStyle/>
          <a:p>
            <a:r>
              <a:rPr kumimoji="1" lang="en" altLang="zh-CN"/>
              <a:t>A Comprehensive Survey and Experimental Study of Subgraph Matching: Trends, Unbiasedness, and Interaction</a:t>
            </a:r>
            <a:endParaRPr kumimoji="1" lang="zh-CN" altLang="en-US"/>
          </a:p>
        </p:txBody>
      </p:sp>
    </p:spTree>
    <p:extLst>
      <p:ext uri="{BB962C8B-B14F-4D97-AF65-F5344CB8AC3E}">
        <p14:creationId xmlns:p14="http://schemas.microsoft.com/office/powerpoint/2010/main" val="3859297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仅幻灯片">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71CFE74D-9093-424B-8FC5-1B712262AB43}"/>
              </a:ext>
            </a:extLst>
          </p:cNvPr>
          <p:cNvSpPr>
            <a:spLocks noGrp="1"/>
          </p:cNvSpPr>
          <p:nvPr>
            <p:ph type="sldNum" sz="quarter" idx="10"/>
          </p:nvPr>
        </p:nvSpPr>
        <p:spPr/>
        <p:txBody>
          <a:bodyPr/>
          <a:lstStyle/>
          <a:p>
            <a:fld id="{86CB4B4D-7CA3-9044-876B-883B54F8677D}" type="slidenum">
              <a:rPr lang="en-US" altLang="zh-CN"/>
              <a:t>‹#›</a:t>
            </a:fld>
            <a:endParaRPr lang="zh-CN" altLang="en-US"/>
          </a:p>
        </p:txBody>
      </p:sp>
    </p:spTree>
    <p:extLst>
      <p:ext uri="{BB962C8B-B14F-4D97-AF65-F5344CB8AC3E}">
        <p14:creationId xmlns:p14="http://schemas.microsoft.com/office/powerpoint/2010/main" val="1582889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grpSp>
        <p:nvGrpSpPr>
          <p:cNvPr id="10" name="组合 9"/>
          <p:cNvGrpSpPr/>
          <p:nvPr userDrawn="1"/>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p:cNvGrpSpPr/>
          <p:nvPr/>
        </p:nvGrpSpPr>
        <p:grpSpPr>
          <a:xfrm>
            <a:off x="644126" y="141402"/>
            <a:ext cx="9910991" cy="590973"/>
            <a:chOff x="644126" y="141402"/>
            <a:chExt cx="9910991" cy="590973"/>
          </a:xfrm>
        </p:grpSpPr>
        <p:sp>
          <p:nvSpPr>
            <p:cNvPr id="20" name="任意多边形: 形状 19"/>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6" name="标题 23"/>
          <p:cNvSpPr txBox="1"/>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28" name="标题 23"/>
          <p:cNvSpPr txBox="1"/>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29" name="标题 23"/>
          <p:cNvSpPr txBox="1"/>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18" name="平行四边形 17"/>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5" name="矩形 4">
            <a:extLst>
              <a:ext uri="{FF2B5EF4-FFF2-40B4-BE49-F238E27FC236}">
                <a16:creationId xmlns:a16="http://schemas.microsoft.com/office/drawing/2014/main" id="{E3FA36A1-C87E-723C-748D-278FE6F3EBE8}"/>
              </a:ext>
            </a:extLst>
          </p:cNvPr>
          <p:cNvSpPr/>
          <p:nvPr userDrawn="1"/>
        </p:nvSpPr>
        <p:spPr>
          <a:xfrm rot="20546948">
            <a:off x="-626464" y="86277"/>
            <a:ext cx="6306584" cy="138292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6" name="矩形 5">
            <a:extLst>
              <a:ext uri="{FF2B5EF4-FFF2-40B4-BE49-F238E27FC236}">
                <a16:creationId xmlns:a16="http://schemas.microsoft.com/office/drawing/2014/main" id="{E5492AB2-358E-4D48-C2C6-98E590CF2DCB}"/>
              </a:ext>
            </a:extLst>
          </p:cNvPr>
          <p:cNvSpPr/>
          <p:nvPr userDrawn="1"/>
        </p:nvSpPr>
        <p:spPr>
          <a:xfrm>
            <a:off x="393700" y="422246"/>
            <a:ext cx="6324600" cy="106365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393700" y="660126"/>
            <a:ext cx="6324600" cy="587894"/>
          </a:xfrm>
        </p:spPr>
        <p:txBody>
          <a:bodyPr/>
          <a:lstStyle>
            <a:lvl1pPr>
              <a:defRPr>
                <a:solidFill>
                  <a:schemeClr val="accent1"/>
                </a:solidFill>
              </a:defRPr>
            </a:lvl1pPr>
          </a:lstStyle>
          <a:p>
            <a:r>
              <a:rPr kumimoji="1" lang="zh-CN" altLang="en-US"/>
              <a:t>单击此处编辑母版标题样式</a:t>
            </a:r>
          </a:p>
        </p:txBody>
      </p:sp>
    </p:spTree>
    <p:extLst>
      <p:ext uri="{BB962C8B-B14F-4D97-AF65-F5344CB8AC3E}">
        <p14:creationId xmlns:p14="http://schemas.microsoft.com/office/powerpoint/2010/main" val="189465798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5" name="矩形 4">
            <a:extLst>
              <a:ext uri="{FF2B5EF4-FFF2-40B4-BE49-F238E27FC236}">
                <a16:creationId xmlns:a16="http://schemas.microsoft.com/office/drawing/2014/main" id="{E3FA36A1-C87E-723C-748D-278FE6F3EBE8}"/>
              </a:ext>
            </a:extLst>
          </p:cNvPr>
          <p:cNvSpPr/>
          <p:nvPr userDrawn="1"/>
        </p:nvSpPr>
        <p:spPr>
          <a:xfrm rot="20546948">
            <a:off x="-626464" y="86277"/>
            <a:ext cx="6306584" cy="138292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6" name="矩形 5">
            <a:extLst>
              <a:ext uri="{FF2B5EF4-FFF2-40B4-BE49-F238E27FC236}">
                <a16:creationId xmlns:a16="http://schemas.microsoft.com/office/drawing/2014/main" id="{E5492AB2-358E-4D48-C2C6-98E590CF2DCB}"/>
              </a:ext>
            </a:extLst>
          </p:cNvPr>
          <p:cNvSpPr/>
          <p:nvPr userDrawn="1"/>
        </p:nvSpPr>
        <p:spPr>
          <a:xfrm>
            <a:off x="393700" y="422246"/>
            <a:ext cx="6324600" cy="106365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393700" y="660126"/>
            <a:ext cx="6324600" cy="587894"/>
          </a:xfrm>
        </p:spPr>
        <p:txBody>
          <a:bodyPr/>
          <a:lstStyle>
            <a:lvl1pPr>
              <a:defRPr>
                <a:solidFill>
                  <a:schemeClr val="accent1"/>
                </a:solidFill>
              </a:defRPr>
            </a:lvl1pPr>
          </a:lstStyle>
          <a:p>
            <a:r>
              <a:rPr kumimoji="1" lang="zh-CN" altLang="en-US"/>
              <a:t>单击此处编辑母版标题样式</a:t>
            </a:r>
          </a:p>
        </p:txBody>
      </p:sp>
      <p:sp>
        <p:nvSpPr>
          <p:cNvPr id="7" name="内容占位符 6">
            <a:extLst>
              <a:ext uri="{FF2B5EF4-FFF2-40B4-BE49-F238E27FC236}">
                <a16:creationId xmlns:a16="http://schemas.microsoft.com/office/drawing/2014/main" id="{31BDCD6A-6F87-EC0A-4181-FF6FD64E937B}"/>
              </a:ext>
            </a:extLst>
          </p:cNvPr>
          <p:cNvSpPr>
            <a:spLocks noGrp="1"/>
          </p:cNvSpPr>
          <p:nvPr>
            <p:ph sz="quarter" idx="12"/>
          </p:nvPr>
        </p:nvSpPr>
        <p:spPr>
          <a:xfrm>
            <a:off x="393700" y="1937288"/>
            <a:ext cx="11183534" cy="4153950"/>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69259849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6" name="矩形 5">
            <a:extLst>
              <a:ext uri="{FF2B5EF4-FFF2-40B4-BE49-F238E27FC236}">
                <a16:creationId xmlns:a16="http://schemas.microsoft.com/office/drawing/2014/main" id="{E5492AB2-358E-4D48-C2C6-98E590CF2DCB}"/>
              </a:ext>
            </a:extLst>
          </p:cNvPr>
          <p:cNvSpPr/>
          <p:nvPr userDrawn="1"/>
        </p:nvSpPr>
        <p:spPr>
          <a:xfrm>
            <a:off x="336551" y="374405"/>
            <a:ext cx="568422" cy="58789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1260377" y="384597"/>
            <a:ext cx="6324600" cy="587894"/>
          </a:xfrm>
        </p:spPr>
        <p:txBody>
          <a:bodyPr>
            <a:normAutofit/>
          </a:bodyPr>
          <a:lstStyle>
            <a:lvl1pPr>
              <a:defRPr sz="2800">
                <a:solidFill>
                  <a:schemeClr val="accent1"/>
                </a:solidFill>
              </a:defRPr>
            </a:lvl1pPr>
          </a:lstStyle>
          <a:p>
            <a:r>
              <a:rPr kumimoji="1" lang="zh-CN" altLang="en-US"/>
              <a:t>单击此处编辑母版标题样式</a:t>
            </a:r>
          </a:p>
        </p:txBody>
      </p:sp>
    </p:spTree>
    <p:extLst>
      <p:ext uri="{BB962C8B-B14F-4D97-AF65-F5344CB8AC3E}">
        <p14:creationId xmlns:p14="http://schemas.microsoft.com/office/powerpoint/2010/main" val="58273591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6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6" name="矩形 5">
            <a:extLst>
              <a:ext uri="{FF2B5EF4-FFF2-40B4-BE49-F238E27FC236}">
                <a16:creationId xmlns:a16="http://schemas.microsoft.com/office/drawing/2014/main" id="{E5492AB2-358E-4D48-C2C6-98E590CF2DCB}"/>
              </a:ext>
            </a:extLst>
          </p:cNvPr>
          <p:cNvSpPr/>
          <p:nvPr userDrawn="1"/>
        </p:nvSpPr>
        <p:spPr>
          <a:xfrm>
            <a:off x="97065" y="126333"/>
            <a:ext cx="568422" cy="58789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876300" y="237717"/>
            <a:ext cx="6324600" cy="365125"/>
          </a:xfrm>
        </p:spPr>
        <p:txBody>
          <a:bodyPr>
            <a:noAutofit/>
          </a:bodyPr>
          <a:lstStyle>
            <a:lvl1pPr>
              <a:defRPr sz="2400">
                <a:solidFill>
                  <a:schemeClr val="accent1"/>
                </a:solidFill>
              </a:defRPr>
            </a:lvl1pPr>
          </a:lstStyle>
          <a:p>
            <a:r>
              <a:rPr kumimoji="1" lang="zh-CN" altLang="en-US"/>
              <a:t>单击此处编辑母版标题样式</a:t>
            </a:r>
          </a:p>
        </p:txBody>
      </p:sp>
    </p:spTree>
    <p:extLst>
      <p:ext uri="{BB962C8B-B14F-4D97-AF65-F5344CB8AC3E}">
        <p14:creationId xmlns:p14="http://schemas.microsoft.com/office/powerpoint/2010/main" val="249970680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5_自定义版式">
    <p:bg>
      <p:bgRef idx="1001">
        <a:schemeClr val="bg1"/>
      </p:bgRef>
    </p:bg>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860F731B-C75F-1008-DC3C-80FD1B7BD6CC}"/>
              </a:ext>
            </a:extLst>
          </p:cNvPr>
          <p:cNvSpPr>
            <a:spLocks noGrp="1"/>
          </p:cNvSpPr>
          <p:nvPr>
            <p:ph type="sldNum" sz="quarter" idx="10"/>
          </p:nvPr>
        </p:nvSpPr>
        <p:spPr/>
        <p:txBody>
          <a:bodyPr/>
          <a:lstStyle/>
          <a:p>
            <a:fld id="{86CB4B4D-7CA3-9044-876B-883B54F8677D}" type="slidenum">
              <a:rPr lang="en-US" altLang="zh-CN" smtClean="0"/>
              <a:pPr/>
              <a:t>‹#›</a:t>
            </a:fld>
            <a:endParaRPr lang="zh-CN" altLang="en-US" dirty="0"/>
          </a:p>
        </p:txBody>
      </p:sp>
      <p:sp>
        <p:nvSpPr>
          <p:cNvPr id="4" name="页脚占位符 3">
            <a:extLst>
              <a:ext uri="{FF2B5EF4-FFF2-40B4-BE49-F238E27FC236}">
                <a16:creationId xmlns:a16="http://schemas.microsoft.com/office/drawing/2014/main" id="{0D3BD483-A7D1-F5D1-E116-FCC5D1673A90}"/>
              </a:ext>
            </a:extLst>
          </p:cNvPr>
          <p:cNvSpPr>
            <a:spLocks noGrp="1"/>
          </p:cNvSpPr>
          <p:nvPr>
            <p:ph type="ftr" sz="quarter" idx="11"/>
          </p:nvPr>
        </p:nvSpPr>
        <p:spPr/>
        <p:txBody>
          <a:bodyPr/>
          <a:lstStyle/>
          <a:p>
            <a:r>
              <a:rPr kumimoji="1" lang="en" altLang="zh-CN"/>
              <a:t>A Comprehensive Survey and Experimental Study of Subgraph Matching: Trends, Unbiasedness, and Interaction</a:t>
            </a:r>
            <a:endParaRPr kumimoji="1" lang="zh-CN" altLang="en-US"/>
          </a:p>
        </p:txBody>
      </p:sp>
      <p:sp>
        <p:nvSpPr>
          <p:cNvPr id="6" name="矩形 5">
            <a:extLst>
              <a:ext uri="{FF2B5EF4-FFF2-40B4-BE49-F238E27FC236}">
                <a16:creationId xmlns:a16="http://schemas.microsoft.com/office/drawing/2014/main" id="{E5492AB2-358E-4D48-C2C6-98E590CF2DCB}"/>
              </a:ext>
            </a:extLst>
          </p:cNvPr>
          <p:cNvSpPr/>
          <p:nvPr userDrawn="1"/>
        </p:nvSpPr>
        <p:spPr>
          <a:xfrm>
            <a:off x="336551" y="374405"/>
            <a:ext cx="568422" cy="587894"/>
          </a:xfrm>
          <a:prstGeom prst="rect">
            <a:avLst/>
          </a:prstGeom>
          <a:solidFill>
            <a:schemeClr val="accent5">
              <a:lumMod val="40000"/>
              <a:lumOff val="60000"/>
            </a:schemeClr>
          </a:solidFill>
          <a:ln w="25400" cap="flat">
            <a:no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E4AAB427-3870-7466-1229-567044F73FE3}"/>
              </a:ext>
            </a:extLst>
          </p:cNvPr>
          <p:cNvSpPr>
            <a:spLocks noGrp="1"/>
          </p:cNvSpPr>
          <p:nvPr>
            <p:ph type="title"/>
          </p:nvPr>
        </p:nvSpPr>
        <p:spPr>
          <a:xfrm>
            <a:off x="1260377" y="384597"/>
            <a:ext cx="6324600" cy="587894"/>
          </a:xfrm>
        </p:spPr>
        <p:txBody>
          <a:bodyPr>
            <a:normAutofit/>
          </a:bodyPr>
          <a:lstStyle>
            <a:lvl1pPr>
              <a:defRPr sz="2800">
                <a:solidFill>
                  <a:schemeClr val="accent1"/>
                </a:solidFill>
              </a:defRPr>
            </a:lvl1pPr>
          </a:lstStyle>
          <a:p>
            <a:r>
              <a:rPr kumimoji="1" lang="zh-CN" altLang="en-US"/>
              <a:t>单击此处编辑母版标题样式</a:t>
            </a:r>
          </a:p>
        </p:txBody>
      </p:sp>
      <p:sp>
        <p:nvSpPr>
          <p:cNvPr id="2" name="内容占位符 6">
            <a:extLst>
              <a:ext uri="{FF2B5EF4-FFF2-40B4-BE49-F238E27FC236}">
                <a16:creationId xmlns:a16="http://schemas.microsoft.com/office/drawing/2014/main" id="{08464E04-56AF-34E8-CCF8-B6EBF21D8260}"/>
              </a:ext>
            </a:extLst>
          </p:cNvPr>
          <p:cNvSpPr>
            <a:spLocks noGrp="1"/>
          </p:cNvSpPr>
          <p:nvPr>
            <p:ph sz="quarter" idx="12"/>
          </p:nvPr>
        </p:nvSpPr>
        <p:spPr>
          <a:xfrm>
            <a:off x="393700" y="1300766"/>
            <a:ext cx="11183534" cy="4790472"/>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350694113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自定义版式">
    <p:bg>
      <p:bgPr>
        <a:solidFill>
          <a:schemeClr val="accent1">
            <a:lumMod val="75000"/>
          </a:schemeClr>
        </a:solidFill>
        <a:effectLst/>
      </p:bgPr>
    </p:bg>
    <p:spTree>
      <p:nvGrpSpPr>
        <p:cNvPr id="1" name=""/>
        <p:cNvGrpSpPr/>
        <p:nvPr/>
      </p:nvGrpSpPr>
      <p:grpSpPr>
        <a:xfrm>
          <a:off x="0" y="0"/>
          <a:ext cx="0" cy="0"/>
          <a:chOff x="0" y="0"/>
          <a:chExt cx="0" cy="0"/>
        </a:xfrm>
      </p:grpSpPr>
      <p:sp>
        <p:nvSpPr>
          <p:cNvPr id="5" name="梯形 4">
            <a:extLst>
              <a:ext uri="{FF2B5EF4-FFF2-40B4-BE49-F238E27FC236}">
                <a16:creationId xmlns:a16="http://schemas.microsoft.com/office/drawing/2014/main" id="{2BB55B64-DB03-FD40-C5DF-A210E91065D8}"/>
              </a:ext>
            </a:extLst>
          </p:cNvPr>
          <p:cNvSpPr/>
          <p:nvPr userDrawn="1"/>
        </p:nvSpPr>
        <p:spPr>
          <a:xfrm rot="3640001">
            <a:off x="4297568" y="-5047131"/>
            <a:ext cx="1382507" cy="17209438"/>
          </a:xfrm>
          <a:prstGeom prst="trapezoid">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9" name="标题 8">
            <a:extLst>
              <a:ext uri="{FF2B5EF4-FFF2-40B4-BE49-F238E27FC236}">
                <a16:creationId xmlns:a16="http://schemas.microsoft.com/office/drawing/2014/main" id="{BF4078D0-F51B-6A81-1742-B758C4CE0683}"/>
              </a:ext>
            </a:extLst>
          </p:cNvPr>
          <p:cNvSpPr>
            <a:spLocks noGrp="1"/>
          </p:cNvSpPr>
          <p:nvPr>
            <p:ph type="title"/>
          </p:nvPr>
        </p:nvSpPr>
        <p:spPr>
          <a:xfrm>
            <a:off x="4817372" y="2969625"/>
            <a:ext cx="6583595" cy="918749"/>
          </a:xfrm>
        </p:spPr>
        <p:txBody>
          <a:bodyPr>
            <a:noAutofit/>
          </a:bodyPr>
          <a:lstStyle>
            <a:lvl1pPr>
              <a:defRPr sz="4000">
                <a:solidFill>
                  <a:schemeClr val="bg1"/>
                </a:solidFill>
              </a:defRPr>
            </a:lvl1pPr>
          </a:lstStyle>
          <a:p>
            <a:r>
              <a:rPr kumimoji="1" lang="zh-CN" altLang="en-US"/>
              <a:t>单击此处编辑母版标题样式</a:t>
            </a:r>
          </a:p>
        </p:txBody>
      </p:sp>
      <p:sp>
        <p:nvSpPr>
          <p:cNvPr id="4" name="矩形 3">
            <a:extLst>
              <a:ext uri="{FF2B5EF4-FFF2-40B4-BE49-F238E27FC236}">
                <a16:creationId xmlns:a16="http://schemas.microsoft.com/office/drawing/2014/main" id="{6ADAAAFB-3561-B63B-FF76-43025F1B882F}"/>
              </a:ext>
            </a:extLst>
          </p:cNvPr>
          <p:cNvSpPr/>
          <p:nvPr userDrawn="1"/>
        </p:nvSpPr>
        <p:spPr>
          <a:xfrm rot="18707441">
            <a:off x="-4109110" y="2644417"/>
            <a:ext cx="13907094" cy="298168"/>
          </a:xfrm>
          <a:prstGeom prst="rect">
            <a:avLst/>
          </a:prstGeom>
          <a:solidFill>
            <a:schemeClr val="accent1">
              <a:lumMod val="40000"/>
              <a:lumOff val="6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4237001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grpSp>
        <p:nvGrpSpPr>
          <p:cNvPr id="10" name="组合 9"/>
          <p:cNvGrpSpPr/>
          <p:nvPr userDrawn="1"/>
        </p:nvGrpSpPr>
        <p:grpSpPr>
          <a:xfrm>
            <a:off x="0" y="83920"/>
            <a:ext cx="479291" cy="648455"/>
            <a:chOff x="0" y="7719"/>
            <a:chExt cx="359468" cy="648455"/>
          </a:xfrm>
        </p:grpSpPr>
        <p:sp>
          <p:nvSpPr>
            <p:cNvPr id="11" name="任意多边形: 形状 10"/>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noAutofit/>
          </a:bodyPr>
          <a:lstStyle>
            <a:lvl1pPr algn="ctr">
              <a:defRPr lang="zh-CN" altLang="en-US" sz="1000" i="0" u="none" strike="noStrike" cap="none" normalizeH="0" baseline="0" smtClean="0">
                <a:ln>
                  <a:noFill/>
                </a:ln>
                <a:solidFill>
                  <a:schemeClr val="bg1"/>
                </a:solidFill>
                <a:effectLst/>
                <a:latin typeface="Arial" panose="020B0604020202090204" pitchFamily="34" charset="0"/>
                <a:ea typeface="微软雅黑"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dirty="0"/>
          </a:p>
        </p:txBody>
      </p:sp>
      <p:sp>
        <p:nvSpPr>
          <p:cNvPr id="15" name="Footer Placeholder 4"/>
          <p:cNvSpPr txBox="1"/>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p:cNvGrpSpPr/>
          <p:nvPr/>
        </p:nvGrpSpPr>
        <p:grpSpPr>
          <a:xfrm>
            <a:off x="644126" y="141402"/>
            <a:ext cx="9910991" cy="590973"/>
            <a:chOff x="644126" y="141402"/>
            <a:chExt cx="9910991" cy="590973"/>
          </a:xfrm>
        </p:grpSpPr>
        <p:sp>
          <p:nvSpPr>
            <p:cNvPr id="20" name="任意多边形: 形状 19"/>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6" name="标题 23"/>
          <p:cNvSpPr txBox="1"/>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endParaRPr lang="zh-CN" altLang="en-US" dirty="0"/>
          </a:p>
        </p:txBody>
      </p:sp>
      <p:sp>
        <p:nvSpPr>
          <p:cNvPr id="18" name="平行四边形 17"/>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标题 23"/>
          <p:cNvSpPr txBox="1"/>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34" name="标题 23"/>
          <p:cNvSpPr txBox="1"/>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35" name="标题 23"/>
          <p:cNvSpPr txBox="1"/>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36" name="标题 23"/>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14" name="组合 13"/>
          <p:cNvGrpSpPr/>
          <p:nvPr/>
        </p:nvGrpSpPr>
        <p:grpSpPr>
          <a:xfrm>
            <a:off x="-1" y="-1"/>
            <a:ext cx="12192001" cy="6858001"/>
            <a:chOff x="-1" y="-1"/>
            <a:chExt cx="12192001" cy="6858001"/>
          </a:xfrm>
        </p:grpSpPr>
        <p:grpSp>
          <p:nvGrpSpPr>
            <p:cNvPr id="13" name="组合 12"/>
            <p:cNvGrpSpPr/>
            <p:nvPr/>
          </p:nvGrpSpPr>
          <p:grpSpPr>
            <a:xfrm>
              <a:off x="-1" y="-1"/>
              <a:ext cx="12192001" cy="6858001"/>
              <a:chOff x="-1" y="-1"/>
              <a:chExt cx="12192001" cy="6858001"/>
            </a:xfrm>
          </p:grpSpPr>
          <p:sp>
            <p:nvSpPr>
              <p:cNvPr id="27" name="任意多边形: 形状 26"/>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23" name="矩形: 圆角 22"/>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grpSp>
          <p:nvGrpSpPr>
            <p:cNvPr id="11" name="组合 10"/>
            <p:cNvGrpSpPr/>
            <p:nvPr/>
          </p:nvGrpSpPr>
          <p:grpSpPr>
            <a:xfrm>
              <a:off x="6432918" y="4634414"/>
              <a:ext cx="540000" cy="540000"/>
              <a:chOff x="7460376" y="5269978"/>
              <a:chExt cx="540000" cy="540000"/>
            </a:xfrm>
          </p:grpSpPr>
          <p:sp>
            <p:nvSpPr>
              <p:cNvPr id="2" name="椭圆 1"/>
              <p:cNvSpPr/>
              <p:nvPr/>
            </p:nvSpPr>
            <p:spPr>
              <a:xfrm>
                <a:off x="7460376"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 name="任意多边形: 形状 2"/>
              <p:cNvSpPr>
                <a:spLocks noChangeAspect="1"/>
              </p:cNvSpPr>
              <p:nvPr/>
            </p:nvSpPr>
            <p:spPr>
              <a:xfrm>
                <a:off x="7586376" y="5429743"/>
                <a:ext cx="288000" cy="220470"/>
              </a:xfrm>
              <a:custGeom>
                <a:avLst/>
                <a:gdLst>
                  <a:gd name="connsiteX0" fmla="*/ 20136 w 608415"/>
                  <a:gd name="connsiteY0" fmla="*/ 282073 h 465755"/>
                  <a:gd name="connsiteX1" fmla="*/ 40152 w 608415"/>
                  <a:gd name="connsiteY1" fmla="*/ 302063 h 465755"/>
                  <a:gd name="connsiteX2" fmla="*/ 40152 w 608415"/>
                  <a:gd name="connsiteY2" fmla="*/ 326389 h 465755"/>
                  <a:gd name="connsiteX3" fmla="*/ 20136 w 608415"/>
                  <a:gd name="connsiteY3" fmla="*/ 346499 h 465755"/>
                  <a:gd name="connsiteX4" fmla="*/ 0 w 608415"/>
                  <a:gd name="connsiteY4" fmla="*/ 326389 h 465755"/>
                  <a:gd name="connsiteX5" fmla="*/ 0 w 608415"/>
                  <a:gd name="connsiteY5" fmla="*/ 302063 h 465755"/>
                  <a:gd name="connsiteX6" fmla="*/ 20136 w 608415"/>
                  <a:gd name="connsiteY6" fmla="*/ 282073 h 465755"/>
                  <a:gd name="connsiteX7" fmla="*/ 123517 w 608415"/>
                  <a:gd name="connsiteY7" fmla="*/ 243643 h 465755"/>
                  <a:gd name="connsiteX8" fmla="*/ 123517 w 608415"/>
                  <a:gd name="connsiteY8" fmla="*/ 374935 h 465755"/>
                  <a:gd name="connsiteX9" fmla="*/ 304208 w 608415"/>
                  <a:gd name="connsiteY9" fmla="*/ 425645 h 465755"/>
                  <a:gd name="connsiteX10" fmla="*/ 484899 w 608415"/>
                  <a:gd name="connsiteY10" fmla="*/ 374935 h 465755"/>
                  <a:gd name="connsiteX11" fmla="*/ 484899 w 608415"/>
                  <a:gd name="connsiteY11" fmla="*/ 243643 h 465755"/>
                  <a:gd name="connsiteX12" fmla="*/ 313495 w 608415"/>
                  <a:gd name="connsiteY12" fmla="*/ 332536 h 465755"/>
                  <a:gd name="connsiteX13" fmla="*/ 304208 w 608415"/>
                  <a:gd name="connsiteY13" fmla="*/ 334704 h 465755"/>
                  <a:gd name="connsiteX14" fmla="*/ 294920 w 608415"/>
                  <a:gd name="connsiteY14" fmla="*/ 332536 h 465755"/>
                  <a:gd name="connsiteX15" fmla="*/ 304208 w 608415"/>
                  <a:gd name="connsiteY15" fmla="*/ 42730 h 465755"/>
                  <a:gd name="connsiteX16" fmla="*/ 63688 w 608415"/>
                  <a:gd name="connsiteY16" fmla="*/ 167397 h 465755"/>
                  <a:gd name="connsiteX17" fmla="*/ 304208 w 608415"/>
                  <a:gd name="connsiteY17" fmla="*/ 292064 h 465755"/>
                  <a:gd name="connsiteX18" fmla="*/ 544727 w 608415"/>
                  <a:gd name="connsiteY18" fmla="*/ 167397 h 465755"/>
                  <a:gd name="connsiteX19" fmla="*/ 294920 w 608415"/>
                  <a:gd name="connsiteY19" fmla="*/ 2258 h 465755"/>
                  <a:gd name="connsiteX20" fmla="*/ 313495 w 608415"/>
                  <a:gd name="connsiteY20" fmla="*/ 2258 h 465755"/>
                  <a:gd name="connsiteX21" fmla="*/ 597559 w 608415"/>
                  <a:gd name="connsiteY21" fmla="*/ 149570 h 465755"/>
                  <a:gd name="connsiteX22" fmla="*/ 608415 w 608415"/>
                  <a:gd name="connsiteY22" fmla="*/ 167397 h 465755"/>
                  <a:gd name="connsiteX23" fmla="*/ 597559 w 608415"/>
                  <a:gd name="connsiteY23" fmla="*/ 185224 h 465755"/>
                  <a:gd name="connsiteX24" fmla="*/ 525066 w 608415"/>
                  <a:gd name="connsiteY24" fmla="*/ 222804 h 465755"/>
                  <a:gd name="connsiteX25" fmla="*/ 525066 w 608415"/>
                  <a:gd name="connsiteY25" fmla="*/ 382644 h 465755"/>
                  <a:gd name="connsiteX26" fmla="*/ 521326 w 608415"/>
                  <a:gd name="connsiteY26" fmla="*/ 394328 h 465755"/>
                  <a:gd name="connsiteX27" fmla="*/ 304208 w 608415"/>
                  <a:gd name="connsiteY27" fmla="*/ 465755 h 465755"/>
                  <a:gd name="connsiteX28" fmla="*/ 87089 w 608415"/>
                  <a:gd name="connsiteY28" fmla="*/ 394328 h 465755"/>
                  <a:gd name="connsiteX29" fmla="*/ 83350 w 608415"/>
                  <a:gd name="connsiteY29" fmla="*/ 382644 h 465755"/>
                  <a:gd name="connsiteX30" fmla="*/ 83350 w 608415"/>
                  <a:gd name="connsiteY30" fmla="*/ 222804 h 465755"/>
                  <a:gd name="connsiteX31" fmla="*/ 40167 w 608415"/>
                  <a:gd name="connsiteY31" fmla="*/ 200400 h 465755"/>
                  <a:gd name="connsiteX32" fmla="*/ 40167 w 608415"/>
                  <a:gd name="connsiteY32" fmla="*/ 244245 h 465755"/>
                  <a:gd name="connsiteX33" fmla="*/ 20144 w 608415"/>
                  <a:gd name="connsiteY33" fmla="*/ 264360 h 465755"/>
                  <a:gd name="connsiteX34" fmla="*/ 0 w 608415"/>
                  <a:gd name="connsiteY34" fmla="*/ 244245 h 465755"/>
                  <a:gd name="connsiteX35" fmla="*/ 0 w 608415"/>
                  <a:gd name="connsiteY35" fmla="*/ 167397 h 465755"/>
                  <a:gd name="connsiteX36" fmla="*/ 10856 w 608415"/>
                  <a:gd name="connsiteY36" fmla="*/ 149570 h 4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415" h="465755">
                    <a:moveTo>
                      <a:pt x="20136" y="282073"/>
                    </a:moveTo>
                    <a:cubicBezTo>
                      <a:pt x="31229" y="282073"/>
                      <a:pt x="40152" y="290985"/>
                      <a:pt x="40152" y="302063"/>
                    </a:cubicBezTo>
                    <a:lnTo>
                      <a:pt x="40152" y="326389"/>
                    </a:lnTo>
                    <a:cubicBezTo>
                      <a:pt x="40152" y="337468"/>
                      <a:pt x="31229" y="346499"/>
                      <a:pt x="20136" y="346499"/>
                    </a:cubicBezTo>
                    <a:cubicBezTo>
                      <a:pt x="9043" y="346499"/>
                      <a:pt x="0" y="337468"/>
                      <a:pt x="0" y="326389"/>
                    </a:cubicBezTo>
                    <a:lnTo>
                      <a:pt x="0" y="302063"/>
                    </a:lnTo>
                    <a:cubicBezTo>
                      <a:pt x="0" y="290985"/>
                      <a:pt x="9043" y="282073"/>
                      <a:pt x="20136" y="282073"/>
                    </a:cubicBezTo>
                    <a:close/>
                    <a:moveTo>
                      <a:pt x="123517" y="243643"/>
                    </a:moveTo>
                    <a:lnTo>
                      <a:pt x="123517" y="374935"/>
                    </a:lnTo>
                    <a:cubicBezTo>
                      <a:pt x="136906" y="387703"/>
                      <a:pt x="186360" y="425645"/>
                      <a:pt x="304208" y="425645"/>
                    </a:cubicBezTo>
                    <a:cubicBezTo>
                      <a:pt x="422055" y="425645"/>
                      <a:pt x="471510" y="387703"/>
                      <a:pt x="484899" y="374935"/>
                    </a:cubicBezTo>
                    <a:lnTo>
                      <a:pt x="484899" y="243643"/>
                    </a:lnTo>
                    <a:lnTo>
                      <a:pt x="313495" y="332536"/>
                    </a:lnTo>
                    <a:cubicBezTo>
                      <a:pt x="310601" y="333981"/>
                      <a:pt x="307344" y="334704"/>
                      <a:pt x="304208" y="334704"/>
                    </a:cubicBezTo>
                    <a:cubicBezTo>
                      <a:pt x="301071" y="334704"/>
                      <a:pt x="297815" y="333981"/>
                      <a:pt x="294920" y="332536"/>
                    </a:cubicBezTo>
                    <a:close/>
                    <a:moveTo>
                      <a:pt x="304208" y="42730"/>
                    </a:moveTo>
                    <a:lnTo>
                      <a:pt x="63688" y="167397"/>
                    </a:lnTo>
                    <a:lnTo>
                      <a:pt x="304208" y="292064"/>
                    </a:lnTo>
                    <a:lnTo>
                      <a:pt x="544727" y="167397"/>
                    </a:lnTo>
                    <a:close/>
                    <a:moveTo>
                      <a:pt x="294920" y="2258"/>
                    </a:moveTo>
                    <a:cubicBezTo>
                      <a:pt x="300710" y="-753"/>
                      <a:pt x="307706" y="-753"/>
                      <a:pt x="313495" y="2258"/>
                    </a:cubicBezTo>
                    <a:lnTo>
                      <a:pt x="597559" y="149570"/>
                    </a:lnTo>
                    <a:cubicBezTo>
                      <a:pt x="604193" y="153063"/>
                      <a:pt x="608415" y="159929"/>
                      <a:pt x="608415" y="167397"/>
                    </a:cubicBezTo>
                    <a:cubicBezTo>
                      <a:pt x="608415" y="174865"/>
                      <a:pt x="604193" y="181731"/>
                      <a:pt x="597559" y="185224"/>
                    </a:cubicBezTo>
                    <a:lnTo>
                      <a:pt x="525066" y="222804"/>
                    </a:lnTo>
                    <a:lnTo>
                      <a:pt x="525066" y="382644"/>
                    </a:lnTo>
                    <a:cubicBezTo>
                      <a:pt x="525066" y="386860"/>
                      <a:pt x="523859" y="390955"/>
                      <a:pt x="521326" y="394328"/>
                    </a:cubicBezTo>
                    <a:cubicBezTo>
                      <a:pt x="519276" y="397218"/>
                      <a:pt x="468253" y="465755"/>
                      <a:pt x="304208" y="465755"/>
                    </a:cubicBezTo>
                    <a:cubicBezTo>
                      <a:pt x="140162" y="465755"/>
                      <a:pt x="89139" y="397218"/>
                      <a:pt x="87089" y="394328"/>
                    </a:cubicBezTo>
                    <a:cubicBezTo>
                      <a:pt x="84556" y="390955"/>
                      <a:pt x="83350" y="386860"/>
                      <a:pt x="83350" y="382644"/>
                    </a:cubicBezTo>
                    <a:lnTo>
                      <a:pt x="83350" y="222804"/>
                    </a:lnTo>
                    <a:lnTo>
                      <a:pt x="40167" y="200400"/>
                    </a:lnTo>
                    <a:lnTo>
                      <a:pt x="40167" y="244245"/>
                    </a:lnTo>
                    <a:cubicBezTo>
                      <a:pt x="40167" y="255326"/>
                      <a:pt x="31241" y="264360"/>
                      <a:pt x="20144" y="264360"/>
                    </a:cubicBezTo>
                    <a:cubicBezTo>
                      <a:pt x="9047" y="264360"/>
                      <a:pt x="0" y="255326"/>
                      <a:pt x="0" y="244245"/>
                    </a:cubicBezTo>
                    <a:lnTo>
                      <a:pt x="0" y="167397"/>
                    </a:lnTo>
                    <a:cubicBezTo>
                      <a:pt x="0" y="159929"/>
                      <a:pt x="4222" y="153063"/>
                      <a:pt x="10856" y="14957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 name="组合 9"/>
            <p:cNvGrpSpPr/>
            <p:nvPr/>
          </p:nvGrpSpPr>
          <p:grpSpPr>
            <a:xfrm>
              <a:off x="3073375" y="4634414"/>
              <a:ext cx="540000" cy="540000"/>
              <a:chOff x="4437200" y="5269978"/>
              <a:chExt cx="540000" cy="540000"/>
            </a:xfrm>
          </p:grpSpPr>
          <p:sp>
            <p:nvSpPr>
              <p:cNvPr id="6" name="椭圆 5"/>
              <p:cNvSpPr/>
              <p:nvPr/>
            </p:nvSpPr>
            <p:spPr>
              <a:xfrm>
                <a:off x="4437200"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8" name="任意多边形: 形状 7"/>
              <p:cNvSpPr>
                <a:spLocks noChangeAspect="1"/>
              </p:cNvSpPr>
              <p:nvPr/>
            </p:nvSpPr>
            <p:spPr>
              <a:xfrm>
                <a:off x="4593936" y="5426880"/>
                <a:ext cx="226528" cy="22619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1459" h="580612">
                    <a:moveTo>
                      <a:pt x="283975" y="371116"/>
                    </a:moveTo>
                    <a:lnTo>
                      <a:pt x="263239" y="486746"/>
                    </a:lnTo>
                    <a:lnTo>
                      <a:pt x="291629" y="500700"/>
                    </a:lnTo>
                    <a:lnTo>
                      <a:pt x="318507" y="487013"/>
                    </a:lnTo>
                    <a:lnTo>
                      <a:pt x="297770" y="371116"/>
                    </a:lnTo>
                    <a:close/>
                    <a:moveTo>
                      <a:pt x="263595" y="322766"/>
                    </a:moveTo>
                    <a:lnTo>
                      <a:pt x="317973" y="322766"/>
                    </a:lnTo>
                    <a:cubicBezTo>
                      <a:pt x="329720" y="322766"/>
                      <a:pt x="339777" y="331121"/>
                      <a:pt x="341824" y="342675"/>
                    </a:cubicBezTo>
                    <a:lnTo>
                      <a:pt x="369235" y="496078"/>
                    </a:lnTo>
                    <a:cubicBezTo>
                      <a:pt x="371104" y="506655"/>
                      <a:pt x="365853" y="517054"/>
                      <a:pt x="356420" y="521942"/>
                    </a:cubicBezTo>
                    <a:lnTo>
                      <a:pt x="302754" y="549405"/>
                    </a:lnTo>
                    <a:cubicBezTo>
                      <a:pt x="294833" y="553938"/>
                      <a:pt x="289226" y="553494"/>
                      <a:pt x="280949" y="549583"/>
                    </a:cubicBezTo>
                    <a:lnTo>
                      <a:pt x="225237" y="522031"/>
                    </a:lnTo>
                    <a:cubicBezTo>
                      <a:pt x="215625" y="517320"/>
                      <a:pt x="210285" y="506655"/>
                      <a:pt x="212243" y="496078"/>
                    </a:cubicBezTo>
                    <a:lnTo>
                      <a:pt x="239744" y="342675"/>
                    </a:lnTo>
                    <a:cubicBezTo>
                      <a:pt x="241790" y="331121"/>
                      <a:pt x="251847" y="322766"/>
                      <a:pt x="263595" y="322766"/>
                    </a:cubicBezTo>
                    <a:close/>
                    <a:moveTo>
                      <a:pt x="175403" y="294638"/>
                    </a:moveTo>
                    <a:cubicBezTo>
                      <a:pt x="181311" y="296493"/>
                      <a:pt x="186518" y="300581"/>
                      <a:pt x="189588" y="306446"/>
                    </a:cubicBezTo>
                    <a:cubicBezTo>
                      <a:pt x="195819" y="318266"/>
                      <a:pt x="191279" y="332930"/>
                      <a:pt x="179441" y="339151"/>
                    </a:cubicBezTo>
                    <a:cubicBezTo>
                      <a:pt x="98621" y="381453"/>
                      <a:pt x="48420" y="464725"/>
                      <a:pt x="48420" y="556439"/>
                    </a:cubicBezTo>
                    <a:cubicBezTo>
                      <a:pt x="48420" y="569859"/>
                      <a:pt x="37561" y="580612"/>
                      <a:pt x="24210" y="580612"/>
                    </a:cubicBezTo>
                    <a:cubicBezTo>
                      <a:pt x="10770" y="580612"/>
                      <a:pt x="0" y="569859"/>
                      <a:pt x="0" y="556439"/>
                    </a:cubicBezTo>
                    <a:cubicBezTo>
                      <a:pt x="0" y="446595"/>
                      <a:pt x="60170" y="346971"/>
                      <a:pt x="157011" y="296226"/>
                    </a:cubicBezTo>
                    <a:cubicBezTo>
                      <a:pt x="162886" y="293160"/>
                      <a:pt x="169495" y="292782"/>
                      <a:pt x="175403" y="294638"/>
                    </a:cubicBezTo>
                    <a:close/>
                    <a:moveTo>
                      <a:pt x="403384" y="293390"/>
                    </a:moveTo>
                    <a:cubicBezTo>
                      <a:pt x="409291" y="291490"/>
                      <a:pt x="415922" y="291846"/>
                      <a:pt x="421885" y="294868"/>
                    </a:cubicBezTo>
                    <a:cubicBezTo>
                      <a:pt x="520228" y="344995"/>
                      <a:pt x="581459" y="445250"/>
                      <a:pt x="581459" y="556437"/>
                    </a:cubicBezTo>
                    <a:cubicBezTo>
                      <a:pt x="581459" y="569858"/>
                      <a:pt x="570690" y="580612"/>
                      <a:pt x="557252" y="580612"/>
                    </a:cubicBezTo>
                    <a:cubicBezTo>
                      <a:pt x="543813" y="580612"/>
                      <a:pt x="533044" y="569858"/>
                      <a:pt x="533044" y="556437"/>
                    </a:cubicBezTo>
                    <a:cubicBezTo>
                      <a:pt x="533044" y="463648"/>
                      <a:pt x="482048" y="379836"/>
                      <a:pt x="399813" y="338063"/>
                    </a:cubicBezTo>
                    <a:cubicBezTo>
                      <a:pt x="387887" y="331841"/>
                      <a:pt x="383170" y="317265"/>
                      <a:pt x="389222" y="305444"/>
                    </a:cubicBezTo>
                    <a:cubicBezTo>
                      <a:pt x="392293" y="299445"/>
                      <a:pt x="397477" y="295290"/>
                      <a:pt x="403384" y="293390"/>
                    </a:cubicBezTo>
                    <a:close/>
                    <a:moveTo>
                      <a:pt x="290694" y="48348"/>
                    </a:moveTo>
                    <a:cubicBezTo>
                      <a:pt x="233195" y="48348"/>
                      <a:pt x="186376" y="95629"/>
                      <a:pt x="186376" y="153753"/>
                    </a:cubicBezTo>
                    <a:cubicBezTo>
                      <a:pt x="186376" y="211966"/>
                      <a:pt x="233195" y="259247"/>
                      <a:pt x="290694" y="259247"/>
                    </a:cubicBezTo>
                    <a:cubicBezTo>
                      <a:pt x="348283" y="259247"/>
                      <a:pt x="395012" y="211966"/>
                      <a:pt x="395012" y="153753"/>
                    </a:cubicBezTo>
                    <a:cubicBezTo>
                      <a:pt x="395012" y="95629"/>
                      <a:pt x="348283" y="48348"/>
                      <a:pt x="290694" y="48348"/>
                    </a:cubicBezTo>
                    <a:close/>
                    <a:moveTo>
                      <a:pt x="290694" y="0"/>
                    </a:moveTo>
                    <a:cubicBezTo>
                      <a:pt x="374986" y="0"/>
                      <a:pt x="443433" y="68967"/>
                      <a:pt x="443433" y="153753"/>
                    </a:cubicBezTo>
                    <a:cubicBezTo>
                      <a:pt x="443433" y="238628"/>
                      <a:pt x="374986" y="307595"/>
                      <a:pt x="290694" y="307595"/>
                    </a:cubicBezTo>
                    <a:cubicBezTo>
                      <a:pt x="206491" y="307595"/>
                      <a:pt x="137955" y="238628"/>
                      <a:pt x="137955" y="153753"/>
                    </a:cubicBezTo>
                    <a:cubicBezTo>
                      <a:pt x="137955" y="68967"/>
                      <a:pt x="206491" y="0"/>
                      <a:pt x="29069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
        <p:nvSpPr>
          <p:cNvPr id="5" name="标题 4"/>
          <p:cNvSpPr>
            <a:spLocks noGrp="1"/>
          </p:cNvSpPr>
          <p:nvPr>
            <p:ph type="ctrTitle" hasCustomPrompt="1"/>
          </p:nvPr>
        </p:nvSpPr>
        <p:spPr>
          <a:xfrm>
            <a:off x="1229651" y="1130300"/>
            <a:ext cx="9720000" cy="2232000"/>
          </a:xfrm>
          <a:prstGeom prst="rect">
            <a:avLst/>
          </a:prstGeom>
        </p:spPr>
        <p:txBody>
          <a:bodyPr wrap="square" anchor="b">
            <a:normAutofit/>
          </a:bodyPr>
          <a:lstStyle>
            <a:lvl1pPr algn="ctr">
              <a:lnSpc>
                <a:spcPct val="100000"/>
              </a:lnSpc>
              <a:defRPr sz="7200" b="1">
                <a:ln w="19050">
                  <a:noFill/>
                </a:ln>
                <a:solidFill>
                  <a:schemeClr val="tx1"/>
                </a:solidFill>
              </a:defRPr>
            </a:lvl1pPr>
          </a:lstStyle>
          <a:p>
            <a:pPr lvl="0"/>
            <a:r>
              <a:rPr lang="en-US" dirty="0"/>
              <a:t>Click to add title</a:t>
            </a:r>
          </a:p>
        </p:txBody>
      </p:sp>
      <p:sp>
        <p:nvSpPr>
          <p:cNvPr id="9" name="副标题 8"/>
          <p:cNvSpPr>
            <a:spLocks noGrp="1"/>
          </p:cNvSpPr>
          <p:nvPr>
            <p:ph type="subTitle" sz="quarter" idx="1" hasCustomPrompt="1"/>
          </p:nvPr>
        </p:nvSpPr>
        <p:spPr>
          <a:xfrm>
            <a:off x="1229650" y="3445908"/>
            <a:ext cx="9720000" cy="720000"/>
          </a:xfrm>
          <a:prstGeom prst="rect">
            <a:avLst/>
          </a:prstGeom>
          <a:noFill/>
          <a:ln>
            <a:noFill/>
          </a:ln>
        </p:spPr>
        <p:txBody>
          <a:bodyPr vert="horz" wrap="square" lIns="91440" tIns="45720" rIns="91440" bIns="45720" rtlCol="0" anchor="t" anchorCtr="0">
            <a:normAutofit/>
          </a:bodyPr>
          <a:lstStyle>
            <a:lvl1pPr marL="0" indent="0" algn="ctr">
              <a:lnSpc>
                <a:spcPct val="100000"/>
              </a:lnSpc>
              <a:buNone/>
              <a:defRPr lang="en-US" sz="2800" dirty="0">
                <a:solidFill>
                  <a:schemeClr val="tx1"/>
                </a:solidFill>
                <a:latin typeface="+mj-lt"/>
              </a:defRPr>
            </a:lvl1pPr>
          </a:lstStyle>
          <a:p>
            <a:pPr lvl="0"/>
            <a:r>
              <a:rPr lang="en-US" dirty="0"/>
              <a:t>Click to add subtitle</a:t>
            </a:r>
          </a:p>
        </p:txBody>
      </p:sp>
      <p:sp>
        <p:nvSpPr>
          <p:cNvPr id="4" name="文本占位符 3"/>
          <p:cNvSpPr>
            <a:spLocks noGrp="1"/>
          </p:cNvSpPr>
          <p:nvPr>
            <p:ph type="body" sz="quarter" idx="13" hasCustomPrompt="1"/>
          </p:nvPr>
        </p:nvSpPr>
        <p:spPr>
          <a:xfrm>
            <a:off x="3701079" y="4688414"/>
            <a:ext cx="2340000" cy="432000"/>
          </a:xfrm>
          <a:prstGeom prst="rect">
            <a:avLst/>
          </a:prstGeom>
        </p:spPr>
        <p:txBody>
          <a:bodyPr wrap="square" lIns="90000" anchor="ctr">
            <a:normAutofit/>
          </a:bodyPr>
          <a:lstStyle>
            <a:lvl1pPr marL="0" indent="0" algn="l">
              <a:lnSpc>
                <a:spcPct val="100000"/>
              </a:lnSpc>
              <a:buNone/>
              <a:defRPr sz="1400">
                <a:solidFill>
                  <a:schemeClr val="tx1"/>
                </a:solidFill>
              </a:defRPr>
            </a:lvl1pPr>
          </a:lstStyle>
          <a:p>
            <a:pPr lvl="0"/>
            <a:r>
              <a:rPr lang="en-US"/>
              <a:t>Presenter name</a:t>
            </a:r>
          </a:p>
        </p:txBody>
      </p:sp>
      <p:sp>
        <p:nvSpPr>
          <p:cNvPr id="7" name="文本占位符 6"/>
          <p:cNvSpPr>
            <a:spLocks noGrp="1"/>
          </p:cNvSpPr>
          <p:nvPr>
            <p:ph type="body" sz="quarter" idx="14" hasCustomPrompt="1"/>
          </p:nvPr>
        </p:nvSpPr>
        <p:spPr>
          <a:xfrm>
            <a:off x="7054692" y="4688414"/>
            <a:ext cx="2340000" cy="432000"/>
          </a:xfrm>
          <a:prstGeom prst="rect">
            <a:avLst/>
          </a:prstGeom>
        </p:spPr>
        <p:txBody>
          <a:bodyPr wrap="none" anchor="ctr">
            <a:normAutofit/>
          </a:bodyPr>
          <a:lstStyle>
            <a:lvl1pPr marL="0" indent="0" algn="l">
              <a:lnSpc>
                <a:spcPct val="100000"/>
              </a:lnSpc>
              <a:buNone/>
              <a:defRPr sz="1400">
                <a:solidFill>
                  <a:schemeClr val="tx1"/>
                </a:solidFill>
              </a:defRPr>
            </a:lvl1pPr>
          </a:lstStyle>
          <a:p>
            <a:pPr lvl="0"/>
            <a:r>
              <a:rPr lang="en-US"/>
              <a:t>www.officeplus.cn</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14" name="组合 13"/>
          <p:cNvGrpSpPr/>
          <p:nvPr userDrawn="1"/>
        </p:nvGrpSpPr>
        <p:grpSpPr>
          <a:xfrm>
            <a:off x="237743" y="457199"/>
            <a:ext cx="12192001" cy="6858001"/>
            <a:chOff x="-1" y="-1"/>
            <a:chExt cx="12192001" cy="6858001"/>
          </a:xfrm>
        </p:grpSpPr>
        <p:grpSp>
          <p:nvGrpSpPr>
            <p:cNvPr id="13" name="组合 12"/>
            <p:cNvGrpSpPr/>
            <p:nvPr/>
          </p:nvGrpSpPr>
          <p:grpSpPr>
            <a:xfrm>
              <a:off x="-1" y="-1"/>
              <a:ext cx="12192001" cy="6858001"/>
              <a:chOff x="-1" y="-1"/>
              <a:chExt cx="12192001" cy="6858001"/>
            </a:xfrm>
          </p:grpSpPr>
          <p:sp>
            <p:nvSpPr>
              <p:cNvPr id="27" name="任意多边形: 形状 26"/>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23" name="矩形: 圆角 22"/>
              <p:cNvSpPr/>
              <p:nvPr userDrawn="1"/>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3" name="任意多边形: 形状 2"/>
            <p:cNvSpPr>
              <a:spLocks noChangeAspect="1"/>
            </p:cNvSpPr>
            <p:nvPr/>
          </p:nvSpPr>
          <p:spPr>
            <a:xfrm>
              <a:off x="6558918" y="4794179"/>
              <a:ext cx="288000" cy="220470"/>
            </a:xfrm>
            <a:custGeom>
              <a:avLst/>
              <a:gdLst>
                <a:gd name="connsiteX0" fmla="*/ 20136 w 608415"/>
                <a:gd name="connsiteY0" fmla="*/ 282073 h 465755"/>
                <a:gd name="connsiteX1" fmla="*/ 40152 w 608415"/>
                <a:gd name="connsiteY1" fmla="*/ 302063 h 465755"/>
                <a:gd name="connsiteX2" fmla="*/ 40152 w 608415"/>
                <a:gd name="connsiteY2" fmla="*/ 326389 h 465755"/>
                <a:gd name="connsiteX3" fmla="*/ 20136 w 608415"/>
                <a:gd name="connsiteY3" fmla="*/ 346499 h 465755"/>
                <a:gd name="connsiteX4" fmla="*/ 0 w 608415"/>
                <a:gd name="connsiteY4" fmla="*/ 326389 h 465755"/>
                <a:gd name="connsiteX5" fmla="*/ 0 w 608415"/>
                <a:gd name="connsiteY5" fmla="*/ 302063 h 465755"/>
                <a:gd name="connsiteX6" fmla="*/ 20136 w 608415"/>
                <a:gd name="connsiteY6" fmla="*/ 282073 h 465755"/>
                <a:gd name="connsiteX7" fmla="*/ 123517 w 608415"/>
                <a:gd name="connsiteY7" fmla="*/ 243643 h 465755"/>
                <a:gd name="connsiteX8" fmla="*/ 123517 w 608415"/>
                <a:gd name="connsiteY8" fmla="*/ 374935 h 465755"/>
                <a:gd name="connsiteX9" fmla="*/ 304208 w 608415"/>
                <a:gd name="connsiteY9" fmla="*/ 425645 h 465755"/>
                <a:gd name="connsiteX10" fmla="*/ 484899 w 608415"/>
                <a:gd name="connsiteY10" fmla="*/ 374935 h 465755"/>
                <a:gd name="connsiteX11" fmla="*/ 484899 w 608415"/>
                <a:gd name="connsiteY11" fmla="*/ 243643 h 465755"/>
                <a:gd name="connsiteX12" fmla="*/ 313495 w 608415"/>
                <a:gd name="connsiteY12" fmla="*/ 332536 h 465755"/>
                <a:gd name="connsiteX13" fmla="*/ 304208 w 608415"/>
                <a:gd name="connsiteY13" fmla="*/ 334704 h 465755"/>
                <a:gd name="connsiteX14" fmla="*/ 294920 w 608415"/>
                <a:gd name="connsiteY14" fmla="*/ 332536 h 465755"/>
                <a:gd name="connsiteX15" fmla="*/ 304208 w 608415"/>
                <a:gd name="connsiteY15" fmla="*/ 42730 h 465755"/>
                <a:gd name="connsiteX16" fmla="*/ 63688 w 608415"/>
                <a:gd name="connsiteY16" fmla="*/ 167397 h 465755"/>
                <a:gd name="connsiteX17" fmla="*/ 304208 w 608415"/>
                <a:gd name="connsiteY17" fmla="*/ 292064 h 465755"/>
                <a:gd name="connsiteX18" fmla="*/ 544727 w 608415"/>
                <a:gd name="connsiteY18" fmla="*/ 167397 h 465755"/>
                <a:gd name="connsiteX19" fmla="*/ 294920 w 608415"/>
                <a:gd name="connsiteY19" fmla="*/ 2258 h 465755"/>
                <a:gd name="connsiteX20" fmla="*/ 313495 w 608415"/>
                <a:gd name="connsiteY20" fmla="*/ 2258 h 465755"/>
                <a:gd name="connsiteX21" fmla="*/ 597559 w 608415"/>
                <a:gd name="connsiteY21" fmla="*/ 149570 h 465755"/>
                <a:gd name="connsiteX22" fmla="*/ 608415 w 608415"/>
                <a:gd name="connsiteY22" fmla="*/ 167397 h 465755"/>
                <a:gd name="connsiteX23" fmla="*/ 597559 w 608415"/>
                <a:gd name="connsiteY23" fmla="*/ 185224 h 465755"/>
                <a:gd name="connsiteX24" fmla="*/ 525066 w 608415"/>
                <a:gd name="connsiteY24" fmla="*/ 222804 h 465755"/>
                <a:gd name="connsiteX25" fmla="*/ 525066 w 608415"/>
                <a:gd name="connsiteY25" fmla="*/ 382644 h 465755"/>
                <a:gd name="connsiteX26" fmla="*/ 521326 w 608415"/>
                <a:gd name="connsiteY26" fmla="*/ 394328 h 465755"/>
                <a:gd name="connsiteX27" fmla="*/ 304208 w 608415"/>
                <a:gd name="connsiteY27" fmla="*/ 465755 h 465755"/>
                <a:gd name="connsiteX28" fmla="*/ 87089 w 608415"/>
                <a:gd name="connsiteY28" fmla="*/ 394328 h 465755"/>
                <a:gd name="connsiteX29" fmla="*/ 83350 w 608415"/>
                <a:gd name="connsiteY29" fmla="*/ 382644 h 465755"/>
                <a:gd name="connsiteX30" fmla="*/ 83350 w 608415"/>
                <a:gd name="connsiteY30" fmla="*/ 222804 h 465755"/>
                <a:gd name="connsiteX31" fmla="*/ 40167 w 608415"/>
                <a:gd name="connsiteY31" fmla="*/ 200400 h 465755"/>
                <a:gd name="connsiteX32" fmla="*/ 40167 w 608415"/>
                <a:gd name="connsiteY32" fmla="*/ 244245 h 465755"/>
                <a:gd name="connsiteX33" fmla="*/ 20144 w 608415"/>
                <a:gd name="connsiteY33" fmla="*/ 264360 h 465755"/>
                <a:gd name="connsiteX34" fmla="*/ 0 w 608415"/>
                <a:gd name="connsiteY34" fmla="*/ 244245 h 465755"/>
                <a:gd name="connsiteX35" fmla="*/ 0 w 608415"/>
                <a:gd name="connsiteY35" fmla="*/ 167397 h 465755"/>
                <a:gd name="connsiteX36" fmla="*/ 10856 w 608415"/>
                <a:gd name="connsiteY36" fmla="*/ 149570 h 4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415" h="465755">
                  <a:moveTo>
                    <a:pt x="20136" y="282073"/>
                  </a:moveTo>
                  <a:cubicBezTo>
                    <a:pt x="31229" y="282073"/>
                    <a:pt x="40152" y="290985"/>
                    <a:pt x="40152" y="302063"/>
                  </a:cubicBezTo>
                  <a:lnTo>
                    <a:pt x="40152" y="326389"/>
                  </a:lnTo>
                  <a:cubicBezTo>
                    <a:pt x="40152" y="337468"/>
                    <a:pt x="31229" y="346499"/>
                    <a:pt x="20136" y="346499"/>
                  </a:cubicBezTo>
                  <a:cubicBezTo>
                    <a:pt x="9043" y="346499"/>
                    <a:pt x="0" y="337468"/>
                    <a:pt x="0" y="326389"/>
                  </a:cubicBezTo>
                  <a:lnTo>
                    <a:pt x="0" y="302063"/>
                  </a:lnTo>
                  <a:cubicBezTo>
                    <a:pt x="0" y="290985"/>
                    <a:pt x="9043" y="282073"/>
                    <a:pt x="20136" y="282073"/>
                  </a:cubicBezTo>
                  <a:close/>
                  <a:moveTo>
                    <a:pt x="123517" y="243643"/>
                  </a:moveTo>
                  <a:lnTo>
                    <a:pt x="123517" y="374935"/>
                  </a:lnTo>
                  <a:cubicBezTo>
                    <a:pt x="136906" y="387703"/>
                    <a:pt x="186360" y="425645"/>
                    <a:pt x="304208" y="425645"/>
                  </a:cubicBezTo>
                  <a:cubicBezTo>
                    <a:pt x="422055" y="425645"/>
                    <a:pt x="471510" y="387703"/>
                    <a:pt x="484899" y="374935"/>
                  </a:cubicBezTo>
                  <a:lnTo>
                    <a:pt x="484899" y="243643"/>
                  </a:lnTo>
                  <a:lnTo>
                    <a:pt x="313495" y="332536"/>
                  </a:lnTo>
                  <a:cubicBezTo>
                    <a:pt x="310601" y="333981"/>
                    <a:pt x="307344" y="334704"/>
                    <a:pt x="304208" y="334704"/>
                  </a:cubicBezTo>
                  <a:cubicBezTo>
                    <a:pt x="301071" y="334704"/>
                    <a:pt x="297815" y="333981"/>
                    <a:pt x="294920" y="332536"/>
                  </a:cubicBezTo>
                  <a:close/>
                  <a:moveTo>
                    <a:pt x="304208" y="42730"/>
                  </a:moveTo>
                  <a:lnTo>
                    <a:pt x="63688" y="167397"/>
                  </a:lnTo>
                  <a:lnTo>
                    <a:pt x="304208" y="292064"/>
                  </a:lnTo>
                  <a:lnTo>
                    <a:pt x="544727" y="167397"/>
                  </a:lnTo>
                  <a:close/>
                  <a:moveTo>
                    <a:pt x="294920" y="2258"/>
                  </a:moveTo>
                  <a:cubicBezTo>
                    <a:pt x="300710" y="-753"/>
                    <a:pt x="307706" y="-753"/>
                    <a:pt x="313495" y="2258"/>
                  </a:cubicBezTo>
                  <a:lnTo>
                    <a:pt x="597559" y="149570"/>
                  </a:lnTo>
                  <a:cubicBezTo>
                    <a:pt x="604193" y="153063"/>
                    <a:pt x="608415" y="159929"/>
                    <a:pt x="608415" y="167397"/>
                  </a:cubicBezTo>
                  <a:cubicBezTo>
                    <a:pt x="608415" y="174865"/>
                    <a:pt x="604193" y="181731"/>
                    <a:pt x="597559" y="185224"/>
                  </a:cubicBezTo>
                  <a:lnTo>
                    <a:pt x="525066" y="222804"/>
                  </a:lnTo>
                  <a:lnTo>
                    <a:pt x="525066" y="382644"/>
                  </a:lnTo>
                  <a:cubicBezTo>
                    <a:pt x="525066" y="386860"/>
                    <a:pt x="523859" y="390955"/>
                    <a:pt x="521326" y="394328"/>
                  </a:cubicBezTo>
                  <a:cubicBezTo>
                    <a:pt x="519276" y="397218"/>
                    <a:pt x="468253" y="465755"/>
                    <a:pt x="304208" y="465755"/>
                  </a:cubicBezTo>
                  <a:cubicBezTo>
                    <a:pt x="140162" y="465755"/>
                    <a:pt x="89139" y="397218"/>
                    <a:pt x="87089" y="394328"/>
                  </a:cubicBezTo>
                  <a:cubicBezTo>
                    <a:pt x="84556" y="390955"/>
                    <a:pt x="83350" y="386860"/>
                    <a:pt x="83350" y="382644"/>
                  </a:cubicBezTo>
                  <a:lnTo>
                    <a:pt x="83350" y="222804"/>
                  </a:lnTo>
                  <a:lnTo>
                    <a:pt x="40167" y="200400"/>
                  </a:lnTo>
                  <a:lnTo>
                    <a:pt x="40167" y="244245"/>
                  </a:lnTo>
                  <a:cubicBezTo>
                    <a:pt x="40167" y="255326"/>
                    <a:pt x="31241" y="264360"/>
                    <a:pt x="20144" y="264360"/>
                  </a:cubicBezTo>
                  <a:cubicBezTo>
                    <a:pt x="9047" y="264360"/>
                    <a:pt x="0" y="255326"/>
                    <a:pt x="0" y="244245"/>
                  </a:cubicBezTo>
                  <a:lnTo>
                    <a:pt x="0" y="167397"/>
                  </a:lnTo>
                  <a:cubicBezTo>
                    <a:pt x="0" y="159929"/>
                    <a:pt x="4222" y="153063"/>
                    <a:pt x="10856" y="14957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任意多边形: 形状 7"/>
            <p:cNvSpPr>
              <a:spLocks noChangeAspect="1"/>
            </p:cNvSpPr>
            <p:nvPr/>
          </p:nvSpPr>
          <p:spPr>
            <a:xfrm>
              <a:off x="3230111" y="4791316"/>
              <a:ext cx="226528" cy="22619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1459" h="580612">
                  <a:moveTo>
                    <a:pt x="283975" y="371116"/>
                  </a:moveTo>
                  <a:lnTo>
                    <a:pt x="263239" y="486746"/>
                  </a:lnTo>
                  <a:lnTo>
                    <a:pt x="291629" y="500700"/>
                  </a:lnTo>
                  <a:lnTo>
                    <a:pt x="318507" y="487013"/>
                  </a:lnTo>
                  <a:lnTo>
                    <a:pt x="297770" y="371116"/>
                  </a:lnTo>
                  <a:close/>
                  <a:moveTo>
                    <a:pt x="263595" y="322766"/>
                  </a:moveTo>
                  <a:lnTo>
                    <a:pt x="317973" y="322766"/>
                  </a:lnTo>
                  <a:cubicBezTo>
                    <a:pt x="329720" y="322766"/>
                    <a:pt x="339777" y="331121"/>
                    <a:pt x="341824" y="342675"/>
                  </a:cubicBezTo>
                  <a:lnTo>
                    <a:pt x="369235" y="496078"/>
                  </a:lnTo>
                  <a:cubicBezTo>
                    <a:pt x="371104" y="506655"/>
                    <a:pt x="365853" y="517054"/>
                    <a:pt x="356420" y="521942"/>
                  </a:cubicBezTo>
                  <a:lnTo>
                    <a:pt x="302754" y="549405"/>
                  </a:lnTo>
                  <a:cubicBezTo>
                    <a:pt x="294833" y="553938"/>
                    <a:pt x="289226" y="553494"/>
                    <a:pt x="280949" y="549583"/>
                  </a:cubicBezTo>
                  <a:lnTo>
                    <a:pt x="225237" y="522031"/>
                  </a:lnTo>
                  <a:cubicBezTo>
                    <a:pt x="215625" y="517320"/>
                    <a:pt x="210285" y="506655"/>
                    <a:pt x="212243" y="496078"/>
                  </a:cubicBezTo>
                  <a:lnTo>
                    <a:pt x="239744" y="342675"/>
                  </a:lnTo>
                  <a:cubicBezTo>
                    <a:pt x="241790" y="331121"/>
                    <a:pt x="251847" y="322766"/>
                    <a:pt x="263595" y="322766"/>
                  </a:cubicBezTo>
                  <a:close/>
                  <a:moveTo>
                    <a:pt x="175403" y="294638"/>
                  </a:moveTo>
                  <a:cubicBezTo>
                    <a:pt x="181311" y="296493"/>
                    <a:pt x="186518" y="300581"/>
                    <a:pt x="189588" y="306446"/>
                  </a:cubicBezTo>
                  <a:cubicBezTo>
                    <a:pt x="195819" y="318266"/>
                    <a:pt x="191279" y="332930"/>
                    <a:pt x="179441" y="339151"/>
                  </a:cubicBezTo>
                  <a:cubicBezTo>
                    <a:pt x="98621" y="381453"/>
                    <a:pt x="48420" y="464725"/>
                    <a:pt x="48420" y="556439"/>
                  </a:cubicBezTo>
                  <a:cubicBezTo>
                    <a:pt x="48420" y="569859"/>
                    <a:pt x="37561" y="580612"/>
                    <a:pt x="24210" y="580612"/>
                  </a:cubicBezTo>
                  <a:cubicBezTo>
                    <a:pt x="10770" y="580612"/>
                    <a:pt x="0" y="569859"/>
                    <a:pt x="0" y="556439"/>
                  </a:cubicBezTo>
                  <a:cubicBezTo>
                    <a:pt x="0" y="446595"/>
                    <a:pt x="60170" y="346971"/>
                    <a:pt x="157011" y="296226"/>
                  </a:cubicBezTo>
                  <a:cubicBezTo>
                    <a:pt x="162886" y="293160"/>
                    <a:pt x="169495" y="292782"/>
                    <a:pt x="175403" y="294638"/>
                  </a:cubicBezTo>
                  <a:close/>
                  <a:moveTo>
                    <a:pt x="403384" y="293390"/>
                  </a:moveTo>
                  <a:cubicBezTo>
                    <a:pt x="409291" y="291490"/>
                    <a:pt x="415922" y="291846"/>
                    <a:pt x="421885" y="294868"/>
                  </a:cubicBezTo>
                  <a:cubicBezTo>
                    <a:pt x="520228" y="344995"/>
                    <a:pt x="581459" y="445250"/>
                    <a:pt x="581459" y="556437"/>
                  </a:cubicBezTo>
                  <a:cubicBezTo>
                    <a:pt x="581459" y="569858"/>
                    <a:pt x="570690" y="580612"/>
                    <a:pt x="557252" y="580612"/>
                  </a:cubicBezTo>
                  <a:cubicBezTo>
                    <a:pt x="543813" y="580612"/>
                    <a:pt x="533044" y="569858"/>
                    <a:pt x="533044" y="556437"/>
                  </a:cubicBezTo>
                  <a:cubicBezTo>
                    <a:pt x="533044" y="463648"/>
                    <a:pt x="482048" y="379836"/>
                    <a:pt x="399813" y="338063"/>
                  </a:cubicBezTo>
                  <a:cubicBezTo>
                    <a:pt x="387887" y="331841"/>
                    <a:pt x="383170" y="317265"/>
                    <a:pt x="389222" y="305444"/>
                  </a:cubicBezTo>
                  <a:cubicBezTo>
                    <a:pt x="392293" y="299445"/>
                    <a:pt x="397477" y="295290"/>
                    <a:pt x="403384" y="293390"/>
                  </a:cubicBezTo>
                  <a:close/>
                  <a:moveTo>
                    <a:pt x="290694" y="48348"/>
                  </a:moveTo>
                  <a:cubicBezTo>
                    <a:pt x="233195" y="48348"/>
                    <a:pt x="186376" y="95629"/>
                    <a:pt x="186376" y="153753"/>
                  </a:cubicBezTo>
                  <a:cubicBezTo>
                    <a:pt x="186376" y="211966"/>
                    <a:pt x="233195" y="259247"/>
                    <a:pt x="290694" y="259247"/>
                  </a:cubicBezTo>
                  <a:cubicBezTo>
                    <a:pt x="348283" y="259247"/>
                    <a:pt x="395012" y="211966"/>
                    <a:pt x="395012" y="153753"/>
                  </a:cubicBezTo>
                  <a:cubicBezTo>
                    <a:pt x="395012" y="95629"/>
                    <a:pt x="348283" y="48348"/>
                    <a:pt x="290694" y="48348"/>
                  </a:cubicBezTo>
                  <a:close/>
                  <a:moveTo>
                    <a:pt x="290694" y="0"/>
                  </a:moveTo>
                  <a:cubicBezTo>
                    <a:pt x="374986" y="0"/>
                    <a:pt x="443433" y="68967"/>
                    <a:pt x="443433" y="153753"/>
                  </a:cubicBezTo>
                  <a:cubicBezTo>
                    <a:pt x="443433" y="238628"/>
                    <a:pt x="374986" y="307595"/>
                    <a:pt x="290694" y="307595"/>
                  </a:cubicBezTo>
                  <a:cubicBezTo>
                    <a:pt x="206491" y="307595"/>
                    <a:pt x="137955" y="238628"/>
                    <a:pt x="137955" y="153753"/>
                  </a:cubicBezTo>
                  <a:cubicBezTo>
                    <a:pt x="137955" y="68967"/>
                    <a:pt x="206491" y="0"/>
                    <a:pt x="29069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5" name="标题 4"/>
          <p:cNvSpPr>
            <a:spLocks noGrp="1"/>
          </p:cNvSpPr>
          <p:nvPr>
            <p:ph type="ctrTitle" hasCustomPrompt="1"/>
          </p:nvPr>
        </p:nvSpPr>
        <p:spPr>
          <a:xfrm>
            <a:off x="1229651" y="1130300"/>
            <a:ext cx="9720000" cy="2232000"/>
          </a:xfrm>
          <a:prstGeom prst="rect">
            <a:avLst/>
          </a:prstGeom>
        </p:spPr>
        <p:txBody>
          <a:bodyPr wrap="square" anchor="b">
            <a:normAutofit/>
          </a:bodyPr>
          <a:lstStyle>
            <a:lvl1pPr algn="ctr">
              <a:lnSpc>
                <a:spcPct val="100000"/>
              </a:lnSpc>
              <a:defRPr sz="7200" b="1">
                <a:ln w="19050">
                  <a:noFill/>
                </a:ln>
                <a:solidFill>
                  <a:schemeClr val="tx1"/>
                </a:solidFill>
              </a:defRPr>
            </a:lvl1pPr>
          </a:lstStyle>
          <a:p>
            <a:pPr lvl="0"/>
            <a:r>
              <a:rPr lang="en-US" dirty="0"/>
              <a:t>Click to add title</a:t>
            </a:r>
          </a:p>
        </p:txBody>
      </p:sp>
      <p:sp>
        <p:nvSpPr>
          <p:cNvPr id="9" name="副标题 8"/>
          <p:cNvSpPr>
            <a:spLocks noGrp="1"/>
          </p:cNvSpPr>
          <p:nvPr>
            <p:ph type="subTitle" sz="quarter" idx="1" hasCustomPrompt="1"/>
          </p:nvPr>
        </p:nvSpPr>
        <p:spPr>
          <a:xfrm>
            <a:off x="1229650" y="3445908"/>
            <a:ext cx="9720000" cy="720000"/>
          </a:xfrm>
          <a:prstGeom prst="rect">
            <a:avLst/>
          </a:prstGeom>
          <a:noFill/>
          <a:ln>
            <a:noFill/>
          </a:ln>
        </p:spPr>
        <p:txBody>
          <a:bodyPr vert="horz" wrap="square" lIns="91440" tIns="45720" rIns="91440" bIns="45720" rtlCol="0" anchor="t" anchorCtr="0">
            <a:normAutofit/>
          </a:bodyPr>
          <a:lstStyle>
            <a:lvl1pPr marL="0" indent="0" algn="ctr">
              <a:lnSpc>
                <a:spcPct val="100000"/>
              </a:lnSpc>
              <a:buNone/>
              <a:defRPr lang="en-US" sz="2800" dirty="0">
                <a:solidFill>
                  <a:schemeClr val="tx1"/>
                </a:solidFill>
                <a:latin typeface="+mj-lt"/>
              </a:defRPr>
            </a:lvl1pPr>
          </a:lstStyle>
          <a:p>
            <a:pPr lvl="0"/>
            <a:r>
              <a:rPr lang="en-US" dirty="0"/>
              <a:t>Click to add subtitle</a:t>
            </a:r>
          </a:p>
        </p:txBody>
      </p:sp>
      <p:grpSp>
        <p:nvGrpSpPr>
          <p:cNvPr id="15" name="组合 14">
            <a:extLst>
              <a:ext uri="{FF2B5EF4-FFF2-40B4-BE49-F238E27FC236}">
                <a16:creationId xmlns:a16="http://schemas.microsoft.com/office/drawing/2014/main" id="{FFA57383-1A1E-AE7E-8686-0D71EE612A8A}"/>
              </a:ext>
            </a:extLst>
          </p:cNvPr>
          <p:cNvGrpSpPr/>
          <p:nvPr userDrawn="1"/>
        </p:nvGrpSpPr>
        <p:grpSpPr>
          <a:xfrm>
            <a:off x="4612907" y="4482443"/>
            <a:ext cx="2953486" cy="617746"/>
            <a:chOff x="1091964" y="3852036"/>
            <a:chExt cx="2521321" cy="380488"/>
          </a:xfrm>
        </p:grpSpPr>
        <p:sp>
          <p:nvSpPr>
            <p:cNvPr id="16" name="矩形: 圆角 14">
              <a:extLst>
                <a:ext uri="{FF2B5EF4-FFF2-40B4-BE49-F238E27FC236}">
                  <a16:creationId xmlns:a16="http://schemas.microsoft.com/office/drawing/2014/main" id="{16980063-C301-E804-69B7-C794379C47EE}"/>
                </a:ext>
              </a:extLst>
            </p:cNvPr>
            <p:cNvSpPr/>
            <p:nvPr/>
          </p:nvSpPr>
          <p:spPr>
            <a:xfrm>
              <a:off x="1404205" y="3852038"/>
              <a:ext cx="2209080" cy="380486"/>
            </a:xfrm>
            <a:prstGeom prst="roundRect">
              <a:avLst>
                <a:gd name="adj" fmla="val 18829"/>
              </a:avLst>
            </a:prstGeom>
            <a:solidFill>
              <a:schemeClr val="bg1"/>
            </a:solidFill>
            <a:ln w="3175" cap="flat" cmpd="sng" algn="ctr">
              <a:solidFill>
                <a:schemeClr val="bg1">
                  <a:lumMod val="85000"/>
                </a:schemeClr>
              </a:solidFill>
              <a:prstDash val="solid"/>
              <a:round/>
              <a:headEnd type="none" w="med" len="med"/>
              <a:tailEnd type="none" w="med" len="med"/>
            </a:ln>
            <a:effectLst>
              <a:outerShdw blurRad="381000" dist="63500" dir="5400000" algn="t" rotWithShape="0">
                <a:schemeClr val="tx1">
                  <a:alpha val="5000"/>
                </a:schemeClr>
              </a:outerShdw>
            </a:effectLst>
          </p:spPr>
          <p:txBody>
            <a:bodyPr rot="0" spcFirstLastPara="0" vertOverflow="overflow" horzOverflow="overflow" vert="horz" wrap="square" lIns="972000" tIns="0" rIns="0" bIns="0" numCol="1" spcCol="0" rtlCol="0" fromWordArt="0" anchor="ctr" anchorCtr="0" forceAA="0" compatLnSpc="1">
              <a:noAutofit/>
            </a:bodyPr>
            <a:lstStyle/>
            <a:p>
              <a:pPr algn="ctr">
                <a:spcBef>
                  <a:spcPts val="0"/>
                </a:spcBef>
                <a:buClr>
                  <a:srgbClr val="FFCC00"/>
                </a:buClr>
                <a:buSzPct val="80000"/>
              </a:pPr>
              <a:endParaRPr lang="zh-CN" altLang="en-US" sz="2400" b="1" dirty="0">
                <a:cs typeface="+mn-ea"/>
                <a:sym typeface="+mn-lt"/>
              </a:endParaRPr>
            </a:p>
          </p:txBody>
        </p:sp>
        <p:sp>
          <p:nvSpPr>
            <p:cNvPr id="17" name="矩形: 圆角 13">
              <a:extLst>
                <a:ext uri="{FF2B5EF4-FFF2-40B4-BE49-F238E27FC236}">
                  <a16:creationId xmlns:a16="http://schemas.microsoft.com/office/drawing/2014/main" id="{8AB616A4-8A4C-F754-3DF1-A3A65459BF04}"/>
                </a:ext>
              </a:extLst>
            </p:cNvPr>
            <p:cNvSpPr/>
            <p:nvPr/>
          </p:nvSpPr>
          <p:spPr>
            <a:xfrm>
              <a:off x="1091964" y="3852036"/>
              <a:ext cx="1171175" cy="380486"/>
            </a:xfrm>
            <a:prstGeom prst="roundRect">
              <a:avLst>
                <a:gd name="adj" fmla="val 24497"/>
              </a:avLst>
            </a:prstGeom>
            <a:gradFill flip="none" rotWithShape="1">
              <a:gsLst>
                <a:gs pos="41000">
                  <a:schemeClr val="tx2"/>
                </a:gs>
                <a:gs pos="100000">
                  <a:schemeClr val="accent1">
                    <a:lumMod val="60000"/>
                    <a:lumOff val="40000"/>
                  </a:schemeClr>
                </a:gs>
              </a:gsLst>
              <a:lin ang="0" scaled="1"/>
              <a:tileRect/>
            </a:gradFill>
            <a:ln w="38100">
              <a:noFill/>
            </a:ln>
            <a:effectLst>
              <a:outerShdw blurRad="254000" dist="190500" dir="5400000" sx="80000" sy="80000" algn="t" rotWithShape="0">
                <a:schemeClr val="tx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400" kern="0" dirty="0">
                  <a:solidFill>
                    <a:schemeClr val="bg1"/>
                  </a:solidFill>
                  <a:cs typeface="+mn-ea"/>
                  <a:sym typeface="+mn-lt"/>
                </a:rPr>
                <a:t>报告人</a:t>
              </a:r>
              <a:endParaRPr lang="en-US" sz="2400" dirty="0">
                <a:solidFill>
                  <a:schemeClr val="bg1"/>
                </a:solidFill>
                <a:cs typeface="+mn-ea"/>
                <a:sym typeface="+mn-lt"/>
              </a:endParaRPr>
            </a:p>
          </p:txBody>
        </p:sp>
      </p:grpSp>
      <p:sp>
        <p:nvSpPr>
          <p:cNvPr id="21" name="文本占位符 3">
            <a:extLst>
              <a:ext uri="{FF2B5EF4-FFF2-40B4-BE49-F238E27FC236}">
                <a16:creationId xmlns:a16="http://schemas.microsoft.com/office/drawing/2014/main" id="{134ECC26-D545-53B6-EFAA-F3CED96A96AD}"/>
              </a:ext>
            </a:extLst>
          </p:cNvPr>
          <p:cNvSpPr>
            <a:spLocks noGrp="1"/>
          </p:cNvSpPr>
          <p:nvPr>
            <p:ph type="body" sz="quarter" idx="13" hasCustomPrompt="1"/>
          </p:nvPr>
        </p:nvSpPr>
        <p:spPr>
          <a:xfrm>
            <a:off x="6096000" y="4575314"/>
            <a:ext cx="2340000" cy="432000"/>
          </a:xfrm>
          <a:prstGeom prst="rect">
            <a:avLst/>
          </a:prstGeom>
        </p:spPr>
        <p:txBody>
          <a:bodyPr wrap="square" lIns="90000" anchor="ctr">
            <a:normAutofit/>
          </a:bodyPr>
          <a:lstStyle>
            <a:lvl1pPr marL="0" indent="0" algn="l">
              <a:lnSpc>
                <a:spcPct val="100000"/>
              </a:lnSpc>
              <a:buNone/>
              <a:defRPr sz="1400">
                <a:solidFill>
                  <a:schemeClr val="tx1"/>
                </a:solidFill>
              </a:defRPr>
            </a:lvl1pPr>
          </a:lstStyle>
          <a:p>
            <a:pPr lvl="0"/>
            <a:r>
              <a:rPr lang="en-US"/>
              <a:t>Presenter name</a:t>
            </a:r>
          </a:p>
        </p:txBody>
      </p:sp>
    </p:spTree>
    <p:extLst>
      <p:ext uri="{BB962C8B-B14F-4D97-AF65-F5344CB8AC3E}">
        <p14:creationId xmlns:p14="http://schemas.microsoft.com/office/powerpoint/2010/main" val="170945961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en-US"/>
              <a:t>Click to add title</a:t>
            </a:r>
          </a:p>
        </p:txBody>
      </p:sp>
      <p:sp>
        <p:nvSpPr>
          <p:cNvPr id="3" name="内容占位符 2"/>
          <p:cNvSpPr>
            <a:spLocks noGrp="1"/>
          </p:cNvSpPr>
          <p:nvPr>
            <p:ph idx="1" hasCustomPrompt="1"/>
          </p:nvPr>
        </p:nvSpPr>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10"/>
          </p:nvPr>
        </p:nvSpPr>
        <p:spPr/>
        <p:txBody>
          <a:bodyPr/>
          <a:lstStyle/>
          <a:p>
            <a:endParaRPr lang="en-US"/>
          </a:p>
        </p:txBody>
      </p:sp>
      <p:sp>
        <p:nvSpPr>
          <p:cNvPr id="5" name="页脚占位符 4"/>
          <p:cNvSpPr>
            <a:spLocks noGrp="1"/>
          </p:cNvSpPr>
          <p:nvPr>
            <p:ph type="ftr" sz="quarter" idx="11"/>
          </p:nvPr>
        </p:nvSpPr>
        <p:spPr/>
        <p:txBody>
          <a:bodyPr/>
          <a:lstStyle/>
          <a:p>
            <a:r>
              <a:rPr lang="en" altLang="zh-CN"/>
              <a:t>A Comprehensive Survey and Experimental Study of Subgraph Matching: Trends, Unbiasedness, and Interaction</a:t>
            </a:r>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grpSp>
        <p:nvGrpSpPr>
          <p:cNvPr id="17" name="组合 16"/>
          <p:cNvGrpSpPr/>
          <p:nvPr/>
        </p:nvGrpSpPr>
        <p:grpSpPr>
          <a:xfrm>
            <a:off x="-1" y="-1"/>
            <a:ext cx="12192001" cy="6858001"/>
            <a:chOff x="-1" y="-1"/>
            <a:chExt cx="12192001" cy="6858001"/>
          </a:xfrm>
        </p:grpSpPr>
        <p:sp>
          <p:nvSpPr>
            <p:cNvPr id="18" name="任意多边形: 形状 17"/>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19" name="矩形: 圆角 18"/>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2" name="标题 1"/>
          <p:cNvSpPr>
            <a:spLocks noGrp="1"/>
          </p:cNvSpPr>
          <p:nvPr>
            <p:ph type="title" hasCustomPrompt="1"/>
          </p:nvPr>
        </p:nvSpPr>
        <p:spPr>
          <a:xfrm>
            <a:off x="1049649" y="1028700"/>
            <a:ext cx="9161013" cy="998523"/>
          </a:xfrm>
          <a:prstGeom prst="rect">
            <a:avLst/>
          </a:prstGeom>
          <a:noFill/>
        </p:spPr>
        <p:txBody>
          <a:bodyPr anchor="ctr" anchorCtr="0">
            <a:normAutofit/>
          </a:bodyPr>
          <a:lstStyle>
            <a:lvl1pPr algn="l">
              <a:defRPr sz="4400">
                <a:solidFill>
                  <a:schemeClr val="tx1"/>
                </a:solidFill>
              </a:defRPr>
            </a:lvl1pPr>
          </a:lstStyle>
          <a:p>
            <a:pPr lvl="0"/>
            <a:r>
              <a:rPr lang="en-US"/>
              <a:t>Agenda</a:t>
            </a:r>
          </a:p>
        </p:txBody>
      </p:sp>
      <p:sp>
        <p:nvSpPr>
          <p:cNvPr id="3" name="内容占位符 2"/>
          <p:cNvSpPr>
            <a:spLocks noGrp="1"/>
          </p:cNvSpPr>
          <p:nvPr>
            <p:ph sz="quarter" idx="1" hasCustomPrompt="1"/>
          </p:nvPr>
        </p:nvSpPr>
        <p:spPr>
          <a:xfrm>
            <a:off x="1049650" y="2278903"/>
            <a:ext cx="10080000" cy="3240000"/>
          </a:xfrm>
        </p:spPr>
        <p:txBody>
          <a:bodyPr numCol="2"/>
          <a:lstStyle>
            <a:lvl1pPr marL="342900" indent="-342900">
              <a:lnSpc>
                <a:spcPct val="100000"/>
              </a:lnSpc>
              <a:buFont typeface="+mj-lt"/>
              <a:buAutoNum type="arabicPeriod"/>
              <a:defRPr/>
            </a:lvl1pPr>
            <a:lvl2pPr marL="800100" indent="-342900">
              <a:lnSpc>
                <a:spcPct val="100000"/>
              </a:lnSpc>
              <a:buFont typeface="+mj-ea"/>
              <a:buAutoNum type="circleNumDbPlain"/>
              <a:defRPr/>
            </a:lvl2pPr>
            <a:lvl3pPr marL="1257300" indent="-342900">
              <a:lnSpc>
                <a:spcPct val="100000"/>
              </a:lnSpc>
              <a:buFont typeface="+mj-lt"/>
              <a:buAutoNum type="alphaLcParenR"/>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r>
              <a:rPr lang="en" altLang="zh-CN"/>
              <a:t>A Comprehensive Survey and Experimental Study of Subgraph Matching: Trends, Unbiasedness, and Interaction</a:t>
            </a:r>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t>‹#›</a:t>
            </a:fld>
            <a:endParaRPr lang="en-US" dirty="0"/>
          </a:p>
        </p:txBody>
      </p:sp>
      <p:cxnSp>
        <p:nvCxnSpPr>
          <p:cNvPr id="7" name="直接连接符 6"/>
          <p:cNvCxnSpPr/>
          <p:nvPr/>
        </p:nvCxnSpPr>
        <p:spPr>
          <a:xfrm>
            <a:off x="5337278" y="2368903"/>
            <a:ext cx="0" cy="3060000"/>
          </a:xfrm>
          <a:prstGeom prst="line">
            <a:avLst/>
          </a:prstGeom>
          <a:solidFill>
            <a:srgbClr val="FFCC00"/>
          </a:solidFill>
          <a:ln w="3175" cap="flat" cmpd="sng" algn="ctr">
            <a:solidFill>
              <a:schemeClr val="accent1"/>
            </a:solidFill>
            <a:prstDash val="solid"/>
            <a:round/>
            <a:headEnd type="none" w="med" len="med"/>
            <a:tailEnd type="none" w="med" len="med"/>
          </a:ln>
          <a:effectLst/>
        </p:spPr>
      </p:cxnSp>
      <p:sp>
        <p:nvSpPr>
          <p:cNvPr id="8" name="任意多边形: 形状 7"/>
          <p:cNvSpPr>
            <a:spLocks noChangeAspect="1"/>
          </p:cNvSpPr>
          <p:nvPr/>
        </p:nvSpPr>
        <p:spPr bwMode="auto">
          <a:xfrm>
            <a:off x="10510427" y="1281055"/>
            <a:ext cx="619223" cy="65134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accent1">
              <a:alpha val="50000"/>
            </a:schemeClr>
          </a:solidFill>
          <a:ln>
            <a:noFill/>
          </a:ln>
        </p:spPr>
        <p:txBody>
          <a:bodyPr/>
          <a:lstStyle/>
          <a:p>
            <a:endParaRPr lang="zh-CN" altLang="en-US">
              <a:cs typeface="+mn-ea"/>
              <a:sym typeface="+mn-l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Pr>
        <a:solidFill>
          <a:schemeClr val="bg1">
            <a:lumMod val="95000"/>
          </a:schemeClr>
        </a:solidFill>
        <a:effectLst/>
      </p:bgPr>
    </p:bg>
    <p:spTree>
      <p:nvGrpSpPr>
        <p:cNvPr id="1" name=""/>
        <p:cNvGrpSpPr/>
        <p:nvPr/>
      </p:nvGrpSpPr>
      <p:grpSpPr>
        <a:xfrm>
          <a:off x="0" y="0"/>
          <a:ext cx="0" cy="0"/>
          <a:chOff x="0" y="0"/>
          <a:chExt cx="0" cy="0"/>
        </a:xfrm>
      </p:grpSpPr>
      <p:grpSp>
        <p:nvGrpSpPr>
          <p:cNvPr id="20" name="组合 19"/>
          <p:cNvGrpSpPr/>
          <p:nvPr/>
        </p:nvGrpSpPr>
        <p:grpSpPr>
          <a:xfrm flipH="1">
            <a:off x="-1" y="-1"/>
            <a:ext cx="12192001" cy="6858001"/>
            <a:chOff x="-1" y="-1"/>
            <a:chExt cx="12192001" cy="6858001"/>
          </a:xfrm>
        </p:grpSpPr>
        <p:sp>
          <p:nvSpPr>
            <p:cNvPr id="21" name="任意多边形: 形状 20"/>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dirty="0"/>
            </a:p>
          </p:txBody>
        </p:sp>
        <p:sp>
          <p:nvSpPr>
            <p:cNvPr id="22" name="矩形: 圆角 21"/>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5" name="标题 4"/>
          <p:cNvSpPr>
            <a:spLocks noGrp="1"/>
          </p:cNvSpPr>
          <p:nvPr>
            <p:ph type="title" hasCustomPrompt="1"/>
          </p:nvPr>
        </p:nvSpPr>
        <p:spPr>
          <a:xfrm>
            <a:off x="1589650" y="1628620"/>
            <a:ext cx="9000000" cy="2160000"/>
          </a:xfrm>
          <a:prstGeom prst="rect">
            <a:avLst/>
          </a:prstGeom>
        </p:spPr>
        <p:txBody>
          <a:bodyPr anchor="b">
            <a:normAutofit/>
          </a:bodyPr>
          <a:lstStyle>
            <a:lvl1pPr algn="ctr">
              <a:lnSpc>
                <a:spcPct val="100000"/>
              </a:lnSpc>
              <a:defRPr sz="5400" b="1"/>
            </a:lvl1pPr>
          </a:lstStyle>
          <a:p>
            <a:pPr lvl="0"/>
            <a:r>
              <a:rPr lang="en-US" dirty="0"/>
              <a:t>Click to add title</a:t>
            </a:r>
          </a:p>
        </p:txBody>
      </p:sp>
      <p:sp>
        <p:nvSpPr>
          <p:cNvPr id="25" name="文本占位符 24"/>
          <p:cNvSpPr>
            <a:spLocks noGrp="1"/>
          </p:cNvSpPr>
          <p:nvPr>
            <p:ph type="body" sz="quarter" idx="1" hasCustomPrompt="1"/>
          </p:nvPr>
        </p:nvSpPr>
        <p:spPr>
          <a:xfrm>
            <a:off x="1589650" y="3904456"/>
            <a:ext cx="9000000" cy="1104991"/>
          </a:xfrm>
          <a:prstGeom prst="rect">
            <a:avLst/>
          </a:prstGeom>
        </p:spPr>
        <p:txBody>
          <a:bodyPr anchor="t">
            <a:normAutofit/>
          </a:bodyPr>
          <a:lstStyle>
            <a:lvl1pPr marL="0" indent="0" algn="ctr">
              <a:lnSpc>
                <a:spcPct val="120000"/>
              </a:lnSpc>
              <a:buFont typeface="+mj-lt"/>
              <a:buNone/>
              <a:defRPr sz="2000" b="0">
                <a:solidFill>
                  <a:schemeClr val="tx1"/>
                </a:solidFill>
                <a:latin typeface="+mn-lt"/>
              </a:defRPr>
            </a:lvl1pPr>
          </a:lstStyle>
          <a:p>
            <a:pPr lvl="0"/>
            <a:r>
              <a:rPr lang="en-US"/>
              <a:t>Click to add text</a:t>
            </a:r>
          </a:p>
        </p:txBody>
      </p:sp>
      <p:sp>
        <p:nvSpPr>
          <p:cNvPr id="4" name="日期占位符 3"/>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r>
              <a:rPr lang="en" altLang="zh-CN"/>
              <a:t>A Comprehensive Survey and Experimental Study of Subgraph Matching: Trends, Unbiasedness, and Interaction</a:t>
            </a:r>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7.sv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2.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603864"/>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132764"/>
            <a:ext cx="10515600" cy="5044199"/>
          </a:xfrm>
          <a:prstGeom prst="rect">
            <a:avLst/>
          </a:prstGeom>
        </p:spPr>
        <p:txBody>
          <a:bodyPr vert="horz" lIns="91440" tIns="45720" rIns="91440" bIns="45720" rtlCol="0">
            <a:normAutofit/>
          </a:bodyPr>
          <a:lstStyle/>
          <a:p>
            <a:pPr>
              <a:lnSpc>
                <a:spcPct val="120000"/>
              </a:lnSpc>
              <a:spcBef>
                <a:spcPts val="0"/>
              </a:spcBef>
              <a:spcAft>
                <a:spcPts val="600"/>
              </a:spcAft>
              <a:buClr>
                <a:srgbClr val="005AD2"/>
              </a:buClr>
              <a:buSzPct val="80000"/>
              <a:buFont typeface="Wingdings" panose="05000000000000000000" pitchFamily="2" charset="2"/>
              <a:buChar char="q"/>
            </a:pPr>
            <a:r>
              <a:rPr lang="zh-CN" altLang="en-US" sz="2800" dirty="0"/>
              <a:t>出版</a:t>
            </a:r>
            <a:endParaRPr lang="en-US" altLang="zh-CN" sz="2800" dirty="0"/>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itchFamily="34" charset="-122"/>
              </a:rPr>
              <a:t>XX</a:t>
            </a:r>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itchFamily="34" charset="-122"/>
              </a:rPr>
              <a:t>YY</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 altLang="zh-CN"/>
              <a:t>A Comprehensive Survey and Experimental Study of Subgraph Matching: Trends, Unbiasedness, and Interaction</a:t>
            </a:r>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71A84-A18C-41AE-AACC-0B3972D6D19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84"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83"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971550" indent="-514350" algn="l" defTabSz="914400" rtl="0" eaLnBrk="1" latinLnBrk="0" hangingPunct="1">
        <a:lnSpc>
          <a:spcPct val="90000"/>
        </a:lnSpc>
        <a:spcBef>
          <a:spcPts val="500"/>
        </a:spcBef>
        <a:buFont typeface="Wingdings" panose="05000000000000000000" pitchFamily="2" charset="2"/>
        <a:buChar char="n"/>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椭圆 2">
            <a:extLst>
              <a:ext uri="{FF2B5EF4-FFF2-40B4-BE49-F238E27FC236}">
                <a16:creationId xmlns:a16="http://schemas.microsoft.com/office/drawing/2014/main" id="{6C67E87B-BCC9-F413-07FF-E0DCD0864B4B}"/>
              </a:ext>
            </a:extLst>
          </p:cNvPr>
          <p:cNvSpPr/>
          <p:nvPr userDrawn="1"/>
        </p:nvSpPr>
        <p:spPr>
          <a:xfrm>
            <a:off x="10893049" y="6356350"/>
            <a:ext cx="649705" cy="365125"/>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2" name="直接连接符 6"/>
          <p:cNvSpPr/>
          <p:nvPr/>
        </p:nvSpPr>
        <p:spPr>
          <a:xfrm>
            <a:off x="-1" y="785812"/>
            <a:ext cx="11176001" cy="1"/>
          </a:xfrm>
          <a:prstGeom prst="line">
            <a:avLst/>
          </a:prstGeom>
          <a:ln w="25400">
            <a:solidFill>
              <a:srgbClr val="648BB6">
                <a:alpha val="50000"/>
              </a:srgbClr>
            </a:solidFill>
            <a:miter/>
          </a:ln>
        </p:spPr>
        <p:txBody>
          <a:bodyPr lIns="45718" tIns="45718" rIns="45718" bIns="45718"/>
          <a:lstStyle/>
          <a:p>
            <a:endParaRPr/>
          </a:p>
        </p:txBody>
      </p:sp>
      <p:sp>
        <p:nvSpPr>
          <p:cNvPr id="5" name="正文级别 1…"/>
          <p:cNvSpPr txBox="1">
            <a:spLocks noGrp="1"/>
          </p:cNvSpPr>
          <p:nvPr>
            <p:ph type="body" idx="1"/>
          </p:nvPr>
        </p:nvSpPr>
        <p:spPr>
          <a:xfrm>
            <a:off x="190004" y="902526"/>
            <a:ext cx="11792201" cy="53795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rPr dirty="0" err="1"/>
              <a:t>正文级别</a:t>
            </a:r>
            <a:r>
              <a:rPr dirty="0"/>
              <a:t> 1</a:t>
            </a:r>
          </a:p>
          <a:p>
            <a:pPr lvl="1"/>
            <a:r>
              <a:rPr dirty="0" err="1"/>
              <a:t>正文级别</a:t>
            </a:r>
            <a:r>
              <a:rPr dirty="0"/>
              <a:t> 2</a:t>
            </a:r>
          </a:p>
          <a:p>
            <a:pPr lvl="2"/>
            <a:r>
              <a:rPr dirty="0" err="1"/>
              <a:t>正文级别</a:t>
            </a:r>
            <a:r>
              <a:rPr dirty="0"/>
              <a:t> 3</a:t>
            </a:r>
          </a:p>
          <a:p>
            <a:pPr lvl="3"/>
            <a:r>
              <a:rPr dirty="0" err="1"/>
              <a:t>正文级别</a:t>
            </a:r>
            <a:r>
              <a:rPr dirty="0"/>
              <a:t> 4</a:t>
            </a:r>
          </a:p>
          <a:p>
            <a:pPr lvl="4"/>
            <a:r>
              <a:rPr dirty="0" err="1"/>
              <a:t>正文级别</a:t>
            </a:r>
            <a:r>
              <a:rPr dirty="0"/>
              <a:t> 5</a:t>
            </a:r>
          </a:p>
        </p:txBody>
      </p:sp>
      <p:sp>
        <p:nvSpPr>
          <p:cNvPr id="7" name="幻灯片编号"/>
          <p:cNvSpPr txBox="1">
            <a:spLocks noGrp="1"/>
          </p:cNvSpPr>
          <p:nvPr>
            <p:ph type="sldNum" sz="quarter" idx="2"/>
          </p:nvPr>
        </p:nvSpPr>
        <p:spPr>
          <a:xfrm>
            <a:off x="11032853" y="6400414"/>
            <a:ext cx="286293" cy="276995"/>
          </a:xfrm>
          <a:prstGeom prst="rect">
            <a:avLst/>
          </a:prstGeom>
          <a:ln w="12700">
            <a:miter lim="400000"/>
          </a:ln>
        </p:spPr>
        <p:txBody>
          <a:bodyPr wrap="none" lIns="45718" tIns="45718" rIns="45718" bIns="45718" anchor="ctr">
            <a:spAutoFit/>
          </a:bodyPr>
          <a:lstStyle>
            <a:lvl1pPr algn="ctr">
              <a:defRPr sz="1200" b="1">
                <a:solidFill>
                  <a:schemeClr val="bg1"/>
                </a:solidFill>
                <a:latin typeface="+mn-lt"/>
                <a:ea typeface="+mn-ea"/>
                <a:cs typeface="+mn-cs"/>
                <a:sym typeface="等线"/>
              </a:defRPr>
            </a:lvl1pPr>
          </a:lstStyle>
          <a:p>
            <a:fld id="{86CB4B4D-7CA3-9044-876B-883B54F8677D}" type="slidenum">
              <a:rPr lang="en-US" altLang="zh-CN" smtClean="0"/>
              <a:pPr/>
              <a:t>‹#›</a:t>
            </a:fld>
            <a:endParaRPr lang="zh-CN" altLang="en-US" dirty="0"/>
          </a:p>
        </p:txBody>
      </p:sp>
      <p:sp>
        <p:nvSpPr>
          <p:cNvPr id="8" name="页脚占位符 7">
            <a:extLst>
              <a:ext uri="{FF2B5EF4-FFF2-40B4-BE49-F238E27FC236}">
                <a16:creationId xmlns:a16="http://schemas.microsoft.com/office/drawing/2014/main" id="{3ADFC506-B5B6-7A02-5EFA-751408C08C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 altLang="zh-CN"/>
              <a:t>A Comprehensive Survey and Experimental Study of Subgraph Matching: Trends, Unbiasedness, and Interaction</a:t>
            </a:r>
            <a:endParaRPr kumimoji="1" lang="zh-CN" altLang="en-US"/>
          </a:p>
        </p:txBody>
      </p:sp>
      <p:pic>
        <p:nvPicPr>
          <p:cNvPr id="4" name="图形 3">
            <a:extLst>
              <a:ext uri="{FF2B5EF4-FFF2-40B4-BE49-F238E27FC236}">
                <a16:creationId xmlns:a16="http://schemas.microsoft.com/office/drawing/2014/main" id="{B8FA88FE-C49A-B2C5-EE8A-0BA4D4E520A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55345" y="0"/>
            <a:ext cx="4470400" cy="850900"/>
          </a:xfrm>
          <a:prstGeom prst="rect">
            <a:avLst/>
          </a:prstGeom>
        </p:spPr>
      </p:pic>
      <p:sp>
        <p:nvSpPr>
          <p:cNvPr id="9" name="矩形 8">
            <a:extLst>
              <a:ext uri="{FF2B5EF4-FFF2-40B4-BE49-F238E27FC236}">
                <a16:creationId xmlns:a16="http://schemas.microsoft.com/office/drawing/2014/main" id="{93763EEE-1289-F960-0256-974F289C45A4}"/>
              </a:ext>
            </a:extLst>
          </p:cNvPr>
          <p:cNvSpPr/>
          <p:nvPr userDrawn="1"/>
        </p:nvSpPr>
        <p:spPr>
          <a:xfrm>
            <a:off x="-236668" y="81204"/>
            <a:ext cx="7258905" cy="587893"/>
          </a:xfrm>
          <a:prstGeom prst="rect">
            <a:avLst/>
          </a:prstGeom>
          <a:solidFill>
            <a:schemeClr val="accent1">
              <a:lumMod val="60000"/>
              <a:lumOff val="4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0" name="椭圆 9">
            <a:extLst>
              <a:ext uri="{FF2B5EF4-FFF2-40B4-BE49-F238E27FC236}">
                <a16:creationId xmlns:a16="http://schemas.microsoft.com/office/drawing/2014/main" id="{223F5A53-38C2-F85C-BD8C-AD7AF3B01223}"/>
              </a:ext>
            </a:extLst>
          </p:cNvPr>
          <p:cNvSpPr/>
          <p:nvPr userDrawn="1"/>
        </p:nvSpPr>
        <p:spPr>
          <a:xfrm>
            <a:off x="-469000" y="-8226"/>
            <a:ext cx="705410" cy="766751"/>
          </a:xfrm>
          <a:prstGeom prst="ellipse">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6" name="标题文本"/>
          <p:cNvSpPr txBox="1">
            <a:spLocks noGrp="1"/>
          </p:cNvSpPr>
          <p:nvPr>
            <p:ph type="title"/>
          </p:nvPr>
        </p:nvSpPr>
        <p:spPr>
          <a:xfrm>
            <a:off x="323232" y="81202"/>
            <a:ext cx="6583595" cy="5878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标题文本</a:t>
            </a:r>
          </a:p>
        </p:txBody>
      </p:sp>
      <p:sp>
        <p:nvSpPr>
          <p:cNvPr id="11" name="三角形 10">
            <a:extLst>
              <a:ext uri="{FF2B5EF4-FFF2-40B4-BE49-F238E27FC236}">
                <a16:creationId xmlns:a16="http://schemas.microsoft.com/office/drawing/2014/main" id="{1A3B1726-86B0-8498-AC2A-7402EB71498D}"/>
              </a:ext>
            </a:extLst>
          </p:cNvPr>
          <p:cNvSpPr/>
          <p:nvPr userDrawn="1"/>
        </p:nvSpPr>
        <p:spPr>
          <a:xfrm rot="5400000">
            <a:off x="6844456" y="258984"/>
            <a:ext cx="587894" cy="232332"/>
          </a:xfrm>
          <a:prstGeom prst="triangle">
            <a:avLst>
              <a:gd name="adj" fmla="val 50000"/>
            </a:avLst>
          </a:prstGeom>
          <a:solidFill>
            <a:schemeClr val="accent1">
              <a:lumMod val="60000"/>
              <a:lumOff val="4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CN" altLang="en-US" sz="1800" b="0" i="0" u="none" strike="noStrike" cap="none" spc="0" normalizeH="0" baseline="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21162513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hdr="0" ftr="0" dt="0"/>
  <p:txStyles>
    <p:titleStyle>
      <a:lvl1pPr marL="0" marR="0" indent="0" algn="l" defTabSz="914400" rtl="0" eaLnBrk="1" latinLnBrk="0" hangingPunct="1">
        <a:lnSpc>
          <a:spcPct val="90000"/>
        </a:lnSpc>
        <a:spcBef>
          <a:spcPts val="0"/>
        </a:spcBef>
        <a:spcAft>
          <a:spcPts val="0"/>
        </a:spcAft>
        <a:buClrTx/>
        <a:buSzTx/>
        <a:buFontTx/>
        <a:buNone/>
        <a:tabLst/>
        <a:defRPr sz="3200" b="1" i="0" u="none" strike="noStrike" cap="none" spc="0" baseline="0">
          <a:solidFill>
            <a:schemeClr val="bg1"/>
          </a:solidFill>
          <a:uFillTx/>
          <a:latin typeface="微软雅黑"/>
          <a:ea typeface="微软雅黑"/>
          <a:cs typeface="微软雅黑"/>
          <a:sym typeface="微软雅黑"/>
        </a:defRPr>
      </a:lvl1pPr>
      <a:lvl2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2pPr>
      <a:lvl3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3pPr>
      <a:lvl4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4pPr>
      <a:lvl5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5pPr>
      <a:lvl6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6pPr>
      <a:lvl7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7pPr>
      <a:lvl8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8pPr>
      <a:lvl9pPr marL="0" marR="0" indent="0" algn="l" defTabSz="914400" rtl="0" eaLnBrk="1" latinLnBrk="0" hangingPunct="1">
        <a:lnSpc>
          <a:spcPct val="90000"/>
        </a:lnSpc>
        <a:spcBef>
          <a:spcPts val="0"/>
        </a:spcBef>
        <a:spcAft>
          <a:spcPts val="0"/>
        </a:spcAft>
        <a:buClrTx/>
        <a:buSzTx/>
        <a:buFontTx/>
        <a:buNone/>
        <a:tabLst/>
        <a:defRPr sz="4000" b="1" i="0" u="none" strike="noStrike" cap="none" spc="0" baseline="0">
          <a:solidFill>
            <a:srgbClr val="4B649F"/>
          </a:solidFill>
          <a:uFillTx/>
          <a:latin typeface="微软雅黑"/>
          <a:ea typeface="微软雅黑"/>
          <a:cs typeface="微软雅黑"/>
          <a:sym typeface="微软雅黑"/>
        </a:defRPr>
      </a:lvl9pPr>
    </p:titleStyle>
    <p:bodyStyle>
      <a:lvl1pPr marL="355600" marR="0" indent="-355600" algn="l" defTabSz="914400" eaLnBrk="1" latinLnBrk="0" hangingPunct="1">
        <a:lnSpc>
          <a:spcPct val="100000"/>
        </a:lnSpc>
        <a:spcBef>
          <a:spcPts val="600"/>
        </a:spcBef>
        <a:spcAft>
          <a:spcPts val="0"/>
        </a:spcAft>
        <a:buClr>
          <a:schemeClr val="accent1"/>
        </a:buClr>
        <a:buSzPct val="90000"/>
        <a:buFont typeface="Helvetica"/>
        <a:buChar char="❑"/>
        <a:tabLst/>
        <a:defRPr sz="2800" b="1" i="0" u="none" strike="noStrike" cap="none" spc="0" baseline="0">
          <a:solidFill>
            <a:srgbClr val="000000"/>
          </a:solidFill>
          <a:uFillTx/>
          <a:latin typeface="SimHei" panose="02010609060101010101" pitchFamily="49" charset="-122"/>
          <a:ea typeface="SimHei" panose="02010609060101010101" pitchFamily="49" charset="-122"/>
          <a:cs typeface="SimHei" panose="02010609060101010101" pitchFamily="49" charset="-122"/>
          <a:sym typeface="微软雅黑"/>
        </a:defRPr>
      </a:lvl1pPr>
      <a:lvl2pPr marL="724957" marR="0" indent="-274107" algn="l" defTabSz="914400" eaLnBrk="1" latinLnBrk="0" hangingPunct="1">
        <a:lnSpc>
          <a:spcPct val="100000"/>
        </a:lnSpc>
        <a:spcBef>
          <a:spcPts val="600"/>
        </a:spcBef>
        <a:spcAft>
          <a:spcPts val="0"/>
        </a:spcAft>
        <a:buClr>
          <a:schemeClr val="accent1"/>
        </a:buClr>
        <a:buSzPct val="90000"/>
        <a:buFont typeface="Helvetica"/>
        <a:buChar char="■"/>
        <a:tabLst/>
        <a:defRPr sz="2400" b="0" i="0" u="none" strike="noStrike" cap="none" spc="0" baseline="0">
          <a:solidFill>
            <a:srgbClr val="000000"/>
          </a:solidFill>
          <a:uFillTx/>
          <a:latin typeface="Heiti SC Medium" pitchFamily="2" charset="-128"/>
          <a:ea typeface="Heiti SC Medium" pitchFamily="2" charset="-128"/>
          <a:cs typeface="Heiti SC Medium" pitchFamily="2" charset="-128"/>
          <a:sym typeface="微软雅黑"/>
        </a:defRPr>
      </a:lvl2pPr>
      <a:lvl3pPr marL="1095375" marR="0" indent="-382269" algn="l" defTabSz="914400" eaLnBrk="1" latinLnBrk="0" hangingPunct="1">
        <a:lnSpc>
          <a:spcPct val="100000"/>
        </a:lnSpc>
        <a:spcBef>
          <a:spcPts val="600"/>
        </a:spcBef>
        <a:spcAft>
          <a:spcPts val="0"/>
        </a:spcAft>
        <a:buClr>
          <a:schemeClr val="accent1"/>
        </a:buClr>
        <a:buSzPct val="100000"/>
        <a:buFont typeface="Helvetica"/>
        <a:buChar char="❖"/>
        <a:tabLst/>
        <a:defRPr sz="2400" b="1" i="0" u="none" strike="noStrike" cap="none" spc="0" baseline="0">
          <a:solidFill>
            <a:srgbClr val="000000"/>
          </a:solidFill>
          <a:uFillTx/>
          <a:latin typeface="Kaiti SC Black" panose="02010600040101010101" pitchFamily="2" charset="-122"/>
          <a:ea typeface="Kaiti SC Black" panose="02010600040101010101" pitchFamily="2" charset="-122"/>
          <a:cs typeface="Kaiti SC Black" panose="02010600040101010101" pitchFamily="2" charset="-122"/>
          <a:sym typeface="微软雅黑"/>
        </a:defRPr>
      </a:lvl3pPr>
      <a:lvl4pPr marL="1389380" marR="0" indent="-355600" algn="l" defTabSz="914400" eaLnBrk="1" latinLnBrk="0" hangingPunct="1">
        <a:lnSpc>
          <a:spcPct val="100000"/>
        </a:lnSpc>
        <a:spcBef>
          <a:spcPts val="600"/>
        </a:spcBef>
        <a:spcAft>
          <a:spcPts val="0"/>
        </a:spcAft>
        <a:buClr>
          <a:schemeClr val="accent1"/>
        </a:buClr>
        <a:buSzPct val="100000"/>
        <a:buFont typeface="Helvetica"/>
        <a:buChar char="✓"/>
        <a:tabLst/>
        <a:defRPr sz="2000" b="1" i="0" u="none" strike="noStrike" cap="none" spc="0" baseline="0">
          <a:solidFill>
            <a:srgbClr val="000000"/>
          </a:solidFill>
          <a:uFillTx/>
          <a:latin typeface="微软雅黑"/>
          <a:ea typeface="微软雅黑"/>
          <a:cs typeface="微软雅黑"/>
          <a:sym typeface="微软雅黑"/>
        </a:defRPr>
      </a:lvl4pPr>
      <a:lvl5pPr marL="1651000" marR="0" indent="-355600" algn="l" defTabSz="914400" eaLnBrk="1" latinLnBrk="0" hangingPunct="1">
        <a:lnSpc>
          <a:spcPct val="100000"/>
        </a:lnSpc>
        <a:spcBef>
          <a:spcPts val="600"/>
        </a:spcBef>
        <a:spcAft>
          <a:spcPts val="0"/>
        </a:spcAft>
        <a:buClr>
          <a:schemeClr val="accent1"/>
        </a:buClr>
        <a:buSzPct val="100000"/>
        <a:buFont typeface="Helvetica"/>
        <a:buChar char="▪"/>
        <a:tabLst/>
        <a:defRPr sz="2800" b="1" i="0" u="none" strike="noStrike" cap="none" spc="0" baseline="0">
          <a:solidFill>
            <a:srgbClr val="000000"/>
          </a:solidFill>
          <a:uFillTx/>
          <a:latin typeface="微软雅黑"/>
          <a:ea typeface="微软雅黑"/>
          <a:cs typeface="微软雅黑"/>
          <a:sym typeface="微软雅黑"/>
        </a:defRPr>
      </a:lvl5pPr>
      <a:lvl6pPr marL="2641600" marR="0" indent="-355600" algn="l" defTabSz="914400" eaLnBrk="1" latinLnBrk="0" hangingPunct="1">
        <a:lnSpc>
          <a:spcPct val="114000"/>
        </a:lnSpc>
        <a:spcBef>
          <a:spcPts val="1000"/>
        </a:spcBef>
        <a:spcAft>
          <a:spcPts val="0"/>
        </a:spcAft>
        <a:buClr>
          <a:schemeClr val="accent1"/>
        </a:buClr>
        <a:buSzPct val="100000"/>
        <a:buFont typeface="Helvetica"/>
        <a:buChar char="•"/>
        <a:tabLst/>
        <a:defRPr sz="2800" b="1" i="0" u="none" strike="noStrike" cap="none" spc="0" baseline="0">
          <a:solidFill>
            <a:srgbClr val="000000"/>
          </a:solidFill>
          <a:uFillTx/>
          <a:latin typeface="微软雅黑"/>
          <a:ea typeface="微软雅黑"/>
          <a:cs typeface="微软雅黑"/>
          <a:sym typeface="微软雅黑"/>
        </a:defRPr>
      </a:lvl6pPr>
      <a:lvl7pPr marL="3098800" marR="0" indent="-355600" algn="l" defTabSz="914400" eaLnBrk="1" latinLnBrk="0" hangingPunct="1">
        <a:lnSpc>
          <a:spcPct val="114000"/>
        </a:lnSpc>
        <a:spcBef>
          <a:spcPts val="1000"/>
        </a:spcBef>
        <a:spcAft>
          <a:spcPts val="0"/>
        </a:spcAft>
        <a:buClr>
          <a:schemeClr val="accent1"/>
        </a:buClr>
        <a:buSzPct val="100000"/>
        <a:buFont typeface="Helvetica"/>
        <a:buChar char="•"/>
        <a:tabLst/>
        <a:defRPr sz="2800" b="1" i="0" u="none" strike="noStrike" cap="none" spc="0" baseline="0">
          <a:solidFill>
            <a:srgbClr val="000000"/>
          </a:solidFill>
          <a:uFillTx/>
          <a:latin typeface="微软雅黑"/>
          <a:ea typeface="微软雅黑"/>
          <a:cs typeface="微软雅黑"/>
          <a:sym typeface="微软雅黑"/>
        </a:defRPr>
      </a:lvl7pPr>
      <a:lvl8pPr marL="3556000" marR="0" indent="-355600" algn="l" defTabSz="914400" eaLnBrk="1" latinLnBrk="0" hangingPunct="1">
        <a:lnSpc>
          <a:spcPct val="114000"/>
        </a:lnSpc>
        <a:spcBef>
          <a:spcPts val="1000"/>
        </a:spcBef>
        <a:spcAft>
          <a:spcPts val="0"/>
        </a:spcAft>
        <a:buClr>
          <a:schemeClr val="accent1"/>
        </a:buClr>
        <a:buSzPct val="100000"/>
        <a:buFont typeface="Helvetica"/>
        <a:buChar char="•"/>
        <a:tabLst/>
        <a:defRPr sz="2800" b="1" i="0" u="none" strike="noStrike" cap="none" spc="0" baseline="0">
          <a:solidFill>
            <a:srgbClr val="000000"/>
          </a:solidFill>
          <a:uFillTx/>
          <a:latin typeface="微软雅黑"/>
          <a:ea typeface="微软雅黑"/>
          <a:cs typeface="微软雅黑"/>
          <a:sym typeface="微软雅黑"/>
        </a:defRPr>
      </a:lvl8pPr>
      <a:lvl9pPr marL="4013200" marR="0" indent="-355600" algn="l" defTabSz="914400" eaLnBrk="1" latinLnBrk="0" hangingPunct="1">
        <a:lnSpc>
          <a:spcPct val="114000"/>
        </a:lnSpc>
        <a:spcBef>
          <a:spcPts val="1000"/>
        </a:spcBef>
        <a:spcAft>
          <a:spcPts val="0"/>
        </a:spcAft>
        <a:buClr>
          <a:schemeClr val="accent1"/>
        </a:buClr>
        <a:buSzPct val="100000"/>
        <a:buFont typeface="Helvetica"/>
        <a:buChar char="•"/>
        <a:tabLst/>
        <a:defRPr sz="2800" b="1" i="0" u="none" strike="noStrike" cap="none" spc="0" baseline="0">
          <a:solidFill>
            <a:srgbClr val="000000"/>
          </a:solidFill>
          <a:uFillTx/>
          <a:latin typeface="微软雅黑"/>
          <a:ea typeface="微软雅黑"/>
          <a:cs typeface="微软雅黑"/>
          <a:sym typeface="微软雅黑"/>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1pPr>
      <a:lvl2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2pPr>
      <a:lvl3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3pPr>
      <a:lvl4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4pPr>
      <a:lvl5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5pPr>
      <a:lvl6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6pPr>
      <a:lvl7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7pPr>
      <a:lvl8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8pPr>
      <a:lvl9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等线"/>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40.png"/><Relationship Id="rId5" Type="http://schemas.openxmlformats.org/officeDocument/2006/relationships/image" Target="../media/image18.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a:extLst>
              <a:ext uri="{FF2B5EF4-FFF2-40B4-BE49-F238E27FC236}">
                <a16:creationId xmlns:a16="http://schemas.microsoft.com/office/drawing/2014/main" id="{C1285257-AAC0-7F18-DAB0-844CC7763FDC}"/>
              </a:ext>
            </a:extLst>
          </p:cNvPr>
          <p:cNvSpPr>
            <a:spLocks noGrp="1"/>
          </p:cNvSpPr>
          <p:nvPr>
            <p:ph type="ctrTitle"/>
          </p:nvPr>
        </p:nvSpPr>
        <p:spPr/>
        <p:txBody>
          <a:bodyPr/>
          <a:lstStyle/>
          <a:p>
            <a:r>
              <a:rPr kumimoji="1" lang="en" altLang="zh-CN" sz="2400"/>
              <a:t>Toward Scalable Gate-Level Parallelism on  Trapped-Ion Processors with Racetrack Electrodes</a:t>
            </a:r>
            <a:endParaRPr lang="zh-CN" altLang="en-US" sz="2400"/>
          </a:p>
        </p:txBody>
      </p:sp>
      <p:sp>
        <p:nvSpPr>
          <p:cNvPr id="24" name="文本占位符 23">
            <a:extLst>
              <a:ext uri="{FF2B5EF4-FFF2-40B4-BE49-F238E27FC236}">
                <a16:creationId xmlns:a16="http://schemas.microsoft.com/office/drawing/2014/main" id="{F91A86EC-64A2-ABD0-B13B-8B5F731040DA}"/>
              </a:ext>
            </a:extLst>
          </p:cNvPr>
          <p:cNvSpPr>
            <a:spLocks noGrp="1"/>
          </p:cNvSpPr>
          <p:nvPr>
            <p:ph type="subTitle" sz="quarter" idx="1"/>
          </p:nvPr>
        </p:nvSpPr>
        <p:spPr/>
        <p:txBody>
          <a:bodyPr>
            <a:normAutofit/>
          </a:bodyPr>
          <a:lstStyle/>
          <a:p>
            <a:pPr>
              <a:spcBef>
                <a:spcPts val="400"/>
              </a:spcBef>
            </a:pPr>
            <a:r>
              <a:rPr lang="en-US" altLang="zh-CN" sz="1600" b="1" baseline="30000">
                <a:latin typeface="Helvetica" pitchFamily="2" charset="0"/>
                <a:ea typeface="Microsoft YaHei" panose="020B0503020204020204" pitchFamily="34" charset="-122"/>
                <a:sym typeface="Helvetica"/>
              </a:rPr>
              <a:t>1</a:t>
            </a:r>
            <a:r>
              <a:rPr lang="en-US" altLang="zh-CN" sz="1600" b="1">
                <a:solidFill>
                  <a:srgbClr val="000000"/>
                </a:solidFill>
                <a:latin typeface="Helvetica" pitchFamily="2" charset="0"/>
                <a:ea typeface="Microsoft YaHei" panose="020B0503020204020204" pitchFamily="34" charset="-122"/>
                <a:sym typeface="Helvetica"/>
              </a:rPr>
              <a:t>Enhyeok Jang,</a:t>
            </a:r>
            <a:r>
              <a:rPr lang="zh-CN" altLang="en-US" sz="1600" b="1">
                <a:solidFill>
                  <a:srgbClr val="000000"/>
                </a:solidFill>
                <a:latin typeface="Helvetica" pitchFamily="2" charset="0"/>
                <a:ea typeface="Microsoft YaHei" panose="020B0503020204020204" pitchFamily="34" charset="-122"/>
                <a:sym typeface="Helvetica"/>
              </a:rPr>
              <a:t> </a:t>
            </a:r>
            <a:r>
              <a:rPr lang="en-US" altLang="zh-CN" sz="1600" b="1" baseline="30000">
                <a:solidFill>
                  <a:srgbClr val="000000"/>
                </a:solidFill>
                <a:latin typeface="Helvetica" pitchFamily="2" charset="0"/>
                <a:ea typeface="Microsoft YaHei" panose="020B0503020204020204" pitchFamily="34" charset="-122"/>
                <a:sym typeface="Helvetica"/>
              </a:rPr>
              <a:t>1</a:t>
            </a:r>
            <a:r>
              <a:rPr lang="en" altLang="zh-CN" sz="1600" b="1">
                <a:solidFill>
                  <a:srgbClr val="000000"/>
                </a:solidFill>
                <a:latin typeface="Helvetica" pitchFamily="2" charset="0"/>
                <a:ea typeface="Microsoft YaHei" panose="020B0503020204020204" pitchFamily="34" charset="-122"/>
                <a:sym typeface="Helvetica"/>
              </a:rPr>
              <a:t>Hyungseok Kim</a:t>
            </a:r>
            <a:r>
              <a:rPr lang="en-US" altLang="zh-CN" sz="1600" b="1">
                <a:solidFill>
                  <a:srgbClr val="000000"/>
                </a:solidFill>
                <a:latin typeface="Helvetica" pitchFamily="2" charset="0"/>
                <a:ea typeface="Microsoft YaHei" panose="020B0503020204020204" pitchFamily="34" charset="-122"/>
                <a:sym typeface="Helvetica"/>
              </a:rPr>
              <a:t>,</a:t>
            </a:r>
            <a:r>
              <a:rPr lang="zh-CN" altLang="en-US" sz="1600" b="1">
                <a:solidFill>
                  <a:srgbClr val="000000"/>
                </a:solidFill>
                <a:latin typeface="Helvetica" pitchFamily="2" charset="0"/>
                <a:ea typeface="Microsoft YaHei" panose="020B0503020204020204" pitchFamily="34" charset="-122"/>
                <a:sym typeface="Helvetica"/>
              </a:rPr>
              <a:t> </a:t>
            </a:r>
            <a:r>
              <a:rPr lang="en-US" altLang="zh-CN" sz="1600" b="1" baseline="30000">
                <a:solidFill>
                  <a:srgbClr val="000000"/>
                </a:solidFill>
                <a:latin typeface="Helvetica" pitchFamily="2" charset="0"/>
                <a:ea typeface="Microsoft YaHei" panose="020B0503020204020204" pitchFamily="34" charset="-122"/>
                <a:sym typeface="Helvetica"/>
              </a:rPr>
              <a:t>1</a:t>
            </a:r>
            <a:r>
              <a:rPr lang="en" altLang="zh-CN" sz="1600" b="1">
                <a:solidFill>
                  <a:srgbClr val="000000"/>
                </a:solidFill>
                <a:latin typeface="Helvetica" pitchFamily="2" charset="0"/>
                <a:ea typeface="Microsoft YaHei" panose="020B0503020204020204" pitchFamily="34" charset="-122"/>
                <a:sym typeface="Helvetica"/>
              </a:rPr>
              <a:t>Yongju Lee</a:t>
            </a:r>
            <a:r>
              <a:rPr lang="en-US" altLang="zh-CN" sz="1600" b="1">
                <a:solidFill>
                  <a:srgbClr val="000000"/>
                </a:solidFill>
                <a:latin typeface="Helvetica" pitchFamily="2" charset="0"/>
                <a:ea typeface="Microsoft YaHei" panose="020B0503020204020204" pitchFamily="34" charset="-122"/>
                <a:sym typeface="Helvetica"/>
              </a:rPr>
              <a:t>,</a:t>
            </a:r>
            <a:r>
              <a:rPr lang="zh-CN" altLang="en-US" sz="1600" b="1">
                <a:solidFill>
                  <a:srgbClr val="000000"/>
                </a:solidFill>
                <a:latin typeface="Helvetica" pitchFamily="2" charset="0"/>
                <a:ea typeface="Microsoft YaHei" panose="020B0503020204020204" pitchFamily="34" charset="-122"/>
                <a:sym typeface="Helvetica"/>
              </a:rPr>
              <a:t> </a:t>
            </a:r>
            <a:r>
              <a:rPr lang="en-US" altLang="zh-CN" sz="1600" b="1" baseline="30000">
                <a:solidFill>
                  <a:srgbClr val="000000"/>
                </a:solidFill>
                <a:latin typeface="Helvetica" pitchFamily="2" charset="0"/>
                <a:ea typeface="Microsoft YaHei" panose="020B0503020204020204" pitchFamily="34" charset="-122"/>
                <a:sym typeface="Helvetica"/>
              </a:rPr>
              <a:t>1</a:t>
            </a:r>
            <a:r>
              <a:rPr lang="en" altLang="zh-CN" sz="1600" b="1">
                <a:solidFill>
                  <a:srgbClr val="000000"/>
                </a:solidFill>
                <a:latin typeface="Helvetica" pitchFamily="2" charset="0"/>
                <a:ea typeface="Microsoft YaHei" panose="020B0503020204020204" pitchFamily="34" charset="-122"/>
                <a:sym typeface="Helvetica"/>
              </a:rPr>
              <a:t>Jaewon Kwon</a:t>
            </a:r>
            <a:r>
              <a:rPr lang="en-US" altLang="zh-CN" sz="1600" b="1">
                <a:solidFill>
                  <a:srgbClr val="000000"/>
                </a:solidFill>
                <a:latin typeface="Helvetica" pitchFamily="2" charset="0"/>
                <a:ea typeface="Microsoft YaHei" panose="020B0503020204020204" pitchFamily="34" charset="-122"/>
                <a:sym typeface="Helvetica"/>
              </a:rPr>
              <a:t>,</a:t>
            </a:r>
            <a:r>
              <a:rPr lang="zh-CN" altLang="en-US" sz="1600" b="1">
                <a:solidFill>
                  <a:srgbClr val="000000"/>
                </a:solidFill>
                <a:latin typeface="Helvetica" pitchFamily="2" charset="0"/>
                <a:ea typeface="Microsoft YaHei" panose="020B0503020204020204" pitchFamily="34" charset="-122"/>
                <a:sym typeface="Helvetica"/>
              </a:rPr>
              <a:t> </a:t>
            </a:r>
            <a:r>
              <a:rPr lang="en-US" altLang="zh-CN" sz="1600" b="1" baseline="30000">
                <a:solidFill>
                  <a:srgbClr val="000000"/>
                </a:solidFill>
                <a:latin typeface="Helvetica" pitchFamily="2" charset="0"/>
                <a:ea typeface="Microsoft YaHei" panose="020B0503020204020204" pitchFamily="34" charset="-122"/>
                <a:sym typeface="Helvetica"/>
              </a:rPr>
              <a:t>2</a:t>
            </a:r>
            <a:r>
              <a:rPr lang="en" altLang="zh-CN" sz="1600" b="1">
                <a:solidFill>
                  <a:srgbClr val="000000"/>
                </a:solidFill>
                <a:latin typeface="Helvetica" pitchFamily="2" charset="0"/>
                <a:ea typeface="Microsoft YaHei" panose="020B0503020204020204" pitchFamily="34" charset="-122"/>
                <a:sym typeface="Helvetica"/>
              </a:rPr>
              <a:t>Yipeng Huang</a:t>
            </a:r>
          </a:p>
          <a:p>
            <a:pPr>
              <a:spcBef>
                <a:spcPts val="400"/>
              </a:spcBef>
            </a:pPr>
            <a:r>
              <a:rPr lang="en-US" altLang="zh-CN" sz="1200" baseline="30000">
                <a:latin typeface="Lucida Grande" panose="020B0600040502020204" pitchFamily="34" charset="0"/>
                <a:ea typeface="Microsoft YaHei" panose="020B0503020204020204" pitchFamily="34" charset="-122"/>
                <a:cs typeface="Lucida Grande" panose="020B0600040502020204" pitchFamily="34" charset="0"/>
                <a:sym typeface="Helvetica"/>
              </a:rPr>
              <a:t>1</a:t>
            </a:r>
            <a:r>
              <a:rPr lang="en-US" altLang="zh-CN" sz="12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rPr>
              <a:t>Yonsei University,</a:t>
            </a:r>
            <a:r>
              <a:rPr lang="zh-CN" altLang="en-US" sz="12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rPr>
              <a:t> </a:t>
            </a:r>
            <a:r>
              <a:rPr lang="en-US" altLang="zh-CN" sz="1200" baseline="300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rPr>
              <a:t>2</a:t>
            </a:r>
            <a:r>
              <a:rPr lang="en-US" altLang="zh-CN" sz="12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rPr>
              <a:t>R</a:t>
            </a:r>
            <a:r>
              <a:rPr lang="en" altLang="zh-CN" sz="12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rPr>
              <a:t>utgers University–New Brunswick</a:t>
            </a:r>
            <a:endParaRPr lang="zh-CN" altLang="en-US" sz="1200">
              <a:solidFill>
                <a:srgbClr val="000000"/>
              </a:solidFill>
              <a:latin typeface="Lucida Grande" panose="020B0600040502020204" pitchFamily="34" charset="0"/>
              <a:ea typeface="Microsoft YaHei" panose="020B0503020204020204" pitchFamily="34" charset="-122"/>
              <a:cs typeface="Lucida Grande" panose="020B0600040502020204" pitchFamily="34" charset="0"/>
              <a:sym typeface="Helvetica"/>
            </a:endParaRPr>
          </a:p>
          <a:p>
            <a:pPr>
              <a:spcBef>
                <a:spcPts val="400"/>
              </a:spcBef>
            </a:pPr>
            <a:endParaRPr lang="zh-CN" altLang="en-US" sz="1600">
              <a:solidFill>
                <a:srgbClr val="000000"/>
              </a:solidFill>
              <a:latin typeface="Helvetica" pitchFamily="2" charset="0"/>
              <a:ea typeface="Microsoft YaHei" panose="020B0503020204020204" pitchFamily="34" charset="-122"/>
              <a:sym typeface="Helvetica"/>
            </a:endParaRPr>
          </a:p>
          <a:p>
            <a:pPr>
              <a:spcBef>
                <a:spcPts val="400"/>
              </a:spcBef>
            </a:pPr>
            <a:endParaRPr lang="zh-CN" altLang="en-US" sz="1600">
              <a:latin typeface="Helvetica" pitchFamily="2" charset="0"/>
            </a:endParaRPr>
          </a:p>
        </p:txBody>
      </p:sp>
      <p:sp>
        <p:nvSpPr>
          <p:cNvPr id="4" name="灯片编号占位符 3">
            <a:extLst>
              <a:ext uri="{FF2B5EF4-FFF2-40B4-BE49-F238E27FC236}">
                <a16:creationId xmlns:a16="http://schemas.microsoft.com/office/drawing/2014/main" id="{24259C85-6F04-B52F-C18B-95EEAEB15794}"/>
              </a:ext>
            </a:extLst>
          </p:cNvPr>
          <p:cNvSpPr>
            <a:spLocks noGrp="1"/>
          </p:cNvSpPr>
          <p:nvPr>
            <p:ph type="sldNum" sz="quarter" idx="4294967295"/>
          </p:nvPr>
        </p:nvSpPr>
        <p:spPr>
          <a:xfrm>
            <a:off x="9448800" y="6356350"/>
            <a:ext cx="2743200" cy="365125"/>
          </a:xfrm>
        </p:spPr>
        <p:txBody>
          <a:bodyPr/>
          <a:lstStyle/>
          <a:p>
            <a:fld id="{3700298D-0D92-4BAD-A09B-BDA52E8803DB}" type="slidenum">
              <a:rPr lang="en-US" smtClean="0"/>
              <a:pPr/>
              <a:t>1</a:t>
            </a:fld>
            <a:endParaRPr lang="en-US" dirty="0"/>
          </a:p>
        </p:txBody>
      </p:sp>
      <p:cxnSp>
        <p:nvCxnSpPr>
          <p:cNvPr id="27" name="直线连接符 26">
            <a:extLst>
              <a:ext uri="{FF2B5EF4-FFF2-40B4-BE49-F238E27FC236}">
                <a16:creationId xmlns:a16="http://schemas.microsoft.com/office/drawing/2014/main" id="{78028315-5BC8-A1F9-D17D-7BB0544A4D02}"/>
              </a:ext>
            </a:extLst>
          </p:cNvPr>
          <p:cNvCxnSpPr/>
          <p:nvPr/>
        </p:nvCxnSpPr>
        <p:spPr>
          <a:xfrm>
            <a:off x="877824" y="1130300"/>
            <a:ext cx="1170432" cy="0"/>
          </a:xfrm>
          <a:prstGeom prst="line">
            <a:avLst/>
          </a:prstGeom>
          <a:ln w="12700">
            <a:solidFill>
              <a:schemeClr val="accent1"/>
            </a:solidFill>
            <a:tailEnd type="none"/>
          </a:ln>
        </p:spPr>
        <p:style>
          <a:lnRef idx="1">
            <a:schemeClr val="dk1"/>
          </a:lnRef>
          <a:fillRef idx="0">
            <a:schemeClr val="dk1"/>
          </a:fillRef>
          <a:effectRef idx="0">
            <a:schemeClr val="dk1"/>
          </a:effectRef>
          <a:fontRef idx="minor">
            <a:schemeClr val="tx1"/>
          </a:fontRef>
        </p:style>
      </p:cxnSp>
      <p:sp>
        <p:nvSpPr>
          <p:cNvPr id="28" name="文本框 27">
            <a:extLst>
              <a:ext uri="{FF2B5EF4-FFF2-40B4-BE49-F238E27FC236}">
                <a16:creationId xmlns:a16="http://schemas.microsoft.com/office/drawing/2014/main" id="{B6C6688B-D804-B0EB-0102-21A6F456765F}"/>
              </a:ext>
            </a:extLst>
          </p:cNvPr>
          <p:cNvSpPr txBox="1"/>
          <p:nvPr/>
        </p:nvSpPr>
        <p:spPr>
          <a:xfrm>
            <a:off x="1229650" y="1255466"/>
            <a:ext cx="1048685" cy="338554"/>
          </a:xfrm>
          <a:prstGeom prst="rect">
            <a:avLst/>
          </a:prstGeom>
          <a:solidFill>
            <a:schemeClr val="bg1"/>
          </a:solidFill>
          <a:effectLst/>
        </p:spPr>
        <p:txBody>
          <a:bodyPr wrap="none" rtlCol="0">
            <a:spAutoFit/>
          </a:bodyPr>
          <a:lstStyle/>
          <a:p>
            <a:pPr algn="l" defTabSz="288000">
              <a:buNone/>
            </a:pPr>
            <a:r>
              <a:rPr kumimoji="1" lang="en-US" altLang="zh-CN" sz="1600">
                <a:latin typeface="Helvetica" pitchFamily="2" charset="0"/>
              </a:rPr>
              <a:t>HPCA'26</a:t>
            </a:r>
            <a:endParaRPr kumimoji="1" lang="zh-CN" altLang="en-US" sz="1600">
              <a:latin typeface="Helvetica" pitchFamily="2" charset="0"/>
            </a:endParaRPr>
          </a:p>
        </p:txBody>
      </p:sp>
      <p:sp>
        <p:nvSpPr>
          <p:cNvPr id="33" name="文本框 32">
            <a:extLst>
              <a:ext uri="{FF2B5EF4-FFF2-40B4-BE49-F238E27FC236}">
                <a16:creationId xmlns:a16="http://schemas.microsoft.com/office/drawing/2014/main" id="{D6BC3F47-83EC-BD63-EEE4-6E39968DAC6D}"/>
              </a:ext>
            </a:extLst>
          </p:cNvPr>
          <p:cNvSpPr txBox="1"/>
          <p:nvPr/>
        </p:nvSpPr>
        <p:spPr>
          <a:xfrm>
            <a:off x="6096000" y="4604078"/>
            <a:ext cx="954107" cy="400110"/>
          </a:xfrm>
          <a:prstGeom prst="rect">
            <a:avLst/>
          </a:prstGeom>
          <a:solidFill>
            <a:schemeClr val="bg1"/>
          </a:solidFill>
          <a:effectLst/>
        </p:spPr>
        <p:txBody>
          <a:bodyPr wrap="none" rtlCol="0">
            <a:spAutoFit/>
          </a:bodyPr>
          <a:lstStyle/>
          <a:p>
            <a:pPr algn="l" defTabSz="288000">
              <a:buNone/>
            </a:pPr>
            <a:r>
              <a:rPr kumimoji="1" lang="zh-CN" altLang="en-US" sz="2000">
                <a:latin typeface="Menlo" panose="020B0609030804020204" pitchFamily="49" charset="0"/>
              </a:rPr>
              <a:t>陈铭瑜</a:t>
            </a:r>
          </a:p>
        </p:txBody>
      </p:sp>
      <p:cxnSp>
        <p:nvCxnSpPr>
          <p:cNvPr id="35" name="直线连接符 34">
            <a:extLst>
              <a:ext uri="{FF2B5EF4-FFF2-40B4-BE49-F238E27FC236}">
                <a16:creationId xmlns:a16="http://schemas.microsoft.com/office/drawing/2014/main" id="{8760A560-9962-F120-2A5E-CB9551B2B4A4}"/>
              </a:ext>
            </a:extLst>
          </p:cNvPr>
          <p:cNvCxnSpPr/>
          <p:nvPr/>
        </p:nvCxnSpPr>
        <p:spPr>
          <a:xfrm>
            <a:off x="1094154" y="1562760"/>
            <a:ext cx="1184181" cy="0"/>
          </a:xfrm>
          <a:prstGeom prst="line">
            <a:avLst/>
          </a:prstGeom>
          <a:ln>
            <a:tailEnd type="non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3072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8C833-D1DC-724B-3AC1-B5DE407E3948}"/>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AF7AB9A-4974-8299-C335-09079737B723}"/>
              </a:ext>
            </a:extLst>
          </p:cNvPr>
          <p:cNvSpPr>
            <a:spLocks noGrp="1"/>
          </p:cNvSpPr>
          <p:nvPr>
            <p:ph type="sldNum" sz="quarter" idx="10"/>
          </p:nvPr>
        </p:nvSpPr>
        <p:spPr/>
        <p:txBody>
          <a:bodyPr/>
          <a:lstStyle/>
          <a:p>
            <a:fld id="{86CB4B4D-7CA3-9044-876B-883B54F8677D}" type="slidenum">
              <a:rPr lang="en-US" altLang="zh-CN" smtClean="0"/>
              <a:pPr/>
              <a:t>10</a:t>
            </a:fld>
            <a:endParaRPr lang="zh-CN" altLang="en-US" dirty="0"/>
          </a:p>
        </p:txBody>
      </p:sp>
      <p:sp>
        <p:nvSpPr>
          <p:cNvPr id="5" name="标题 4">
            <a:extLst>
              <a:ext uri="{FF2B5EF4-FFF2-40B4-BE49-F238E27FC236}">
                <a16:creationId xmlns:a16="http://schemas.microsoft.com/office/drawing/2014/main" id="{34B2ACA6-5265-D4F1-3168-6408906A413E}"/>
              </a:ext>
            </a:extLst>
          </p:cNvPr>
          <p:cNvSpPr>
            <a:spLocks noGrp="1"/>
          </p:cNvSpPr>
          <p:nvPr>
            <p:ph type="title"/>
          </p:nvPr>
        </p:nvSpPr>
        <p:spPr/>
        <p:txBody>
          <a:bodyPr/>
          <a:lstStyle/>
          <a:p>
            <a:r>
              <a:rPr lang="zh-CN" altLang="en-US"/>
              <a:t>优先邻近门的执行</a:t>
            </a:r>
          </a:p>
        </p:txBody>
      </p:sp>
      <p:sp>
        <p:nvSpPr>
          <p:cNvPr id="9" name="矩形 8">
            <a:extLst>
              <a:ext uri="{FF2B5EF4-FFF2-40B4-BE49-F238E27FC236}">
                <a16:creationId xmlns:a16="http://schemas.microsoft.com/office/drawing/2014/main" id="{C395A7EE-8C87-7356-4277-3C5BBE741E54}"/>
              </a:ext>
            </a:extLst>
          </p:cNvPr>
          <p:cNvSpPr/>
          <p:nvPr/>
        </p:nvSpPr>
        <p:spPr>
          <a:xfrm>
            <a:off x="177218" y="1045295"/>
            <a:ext cx="2460756"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1200">
                <a:latin typeface="Microsoft YaHei" panose="020B0503020204020204" pitchFamily="34" charset="-122"/>
                <a:ea typeface="Microsoft YaHei" panose="020B0503020204020204" pitchFamily="34" charset="-122"/>
                <a:sym typeface="Helvetica"/>
              </a:rPr>
              <a:t>C.</a:t>
            </a:r>
            <a:r>
              <a:rPr lang="zh-CN" altLang="en-US" sz="1200">
                <a:latin typeface="Microsoft YaHei" panose="020B0503020204020204" pitchFamily="34" charset="-122"/>
                <a:ea typeface="Microsoft YaHei" panose="020B0503020204020204" pitchFamily="34" charset="-122"/>
                <a:sym typeface="Helvetica"/>
              </a:rPr>
              <a:t> 改善后的运行时间扩展性</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pic>
        <p:nvPicPr>
          <p:cNvPr id="6" name="图片 5">
            <a:extLst>
              <a:ext uri="{FF2B5EF4-FFF2-40B4-BE49-F238E27FC236}">
                <a16:creationId xmlns:a16="http://schemas.microsoft.com/office/drawing/2014/main" id="{BD07EE30-AC96-54CD-D7D4-3B6F9B707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201" y="2852928"/>
            <a:ext cx="4571333" cy="3041556"/>
          </a:xfrm>
          <a:prstGeom prst="rect">
            <a:avLst/>
          </a:prstGeom>
        </p:spPr>
      </p:pic>
      <p:pic>
        <p:nvPicPr>
          <p:cNvPr id="10" name="图片 9" descr="图形用户界面&#10;&#10;AI 生成的内容可能不正确。">
            <a:extLst>
              <a:ext uri="{FF2B5EF4-FFF2-40B4-BE49-F238E27FC236}">
                <a16:creationId xmlns:a16="http://schemas.microsoft.com/office/drawing/2014/main" id="{58F46A03-399D-F1E9-973A-07D2D7B0DAA8}"/>
              </a:ext>
            </a:extLst>
          </p:cNvPr>
          <p:cNvPicPr>
            <a:picLocks noChangeAspect="1"/>
          </p:cNvPicPr>
          <p:nvPr/>
        </p:nvPicPr>
        <p:blipFill>
          <a:blip r:embed="rId4">
            <a:extLst>
              <a:ext uri="{28A0092B-C50C-407E-A947-70E740481C1C}">
                <a14:useLocalDpi xmlns:a14="http://schemas.microsoft.com/office/drawing/2010/main" val="0"/>
              </a:ext>
            </a:extLst>
          </a:blip>
          <a:srcRect t="21679" b="30255"/>
          <a:stretch>
            <a:fillRect/>
          </a:stretch>
        </p:blipFill>
        <p:spPr>
          <a:xfrm>
            <a:off x="1618314" y="3002344"/>
            <a:ext cx="5041364" cy="2892140"/>
          </a:xfrm>
          <a:prstGeom prst="rect">
            <a:avLst/>
          </a:prstGeom>
        </p:spPr>
      </p:pic>
      <p:sp>
        <p:nvSpPr>
          <p:cNvPr id="11" name="文本框 10">
            <a:extLst>
              <a:ext uri="{FF2B5EF4-FFF2-40B4-BE49-F238E27FC236}">
                <a16:creationId xmlns:a16="http://schemas.microsoft.com/office/drawing/2014/main" id="{30403FD8-EED1-DE22-092B-D40B84B30C76}"/>
              </a:ext>
            </a:extLst>
          </p:cNvPr>
          <p:cNvSpPr txBox="1"/>
          <p:nvPr/>
        </p:nvSpPr>
        <p:spPr>
          <a:xfrm>
            <a:off x="177218" y="1316080"/>
            <a:ext cx="9027742" cy="954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71450" indent="-171450" hangingPunct="0">
              <a:buFont typeface="Arial" panose="020B0604020202020204" pitchFamily="34" charset="0"/>
              <a:buChar char="•"/>
            </a:pPr>
            <a:r>
              <a:rPr lang="zh-CN" altLang="en-US" sz="1400">
                <a:solidFill>
                  <a:srgbClr val="000000"/>
                </a:solidFill>
                <a:latin typeface="Microsoft YaHei" panose="020B0503020204020204" pitchFamily="34" charset="-122"/>
                <a:ea typeface="Microsoft YaHei" panose="020B0503020204020204" pitchFamily="34" charset="-122"/>
                <a:sym typeface="Helvetica"/>
              </a:rPr>
              <a:t>在</a:t>
            </a:r>
            <a:r>
              <a:rPr lang="en-US" altLang="zh-CN" sz="1400">
                <a:solidFill>
                  <a:srgbClr val="000000"/>
                </a:solidFill>
                <a:latin typeface="Microsoft YaHei" panose="020B0503020204020204" pitchFamily="34" charset="-122"/>
                <a:ea typeface="Microsoft YaHei" panose="020B0503020204020204" pitchFamily="34" charset="-122"/>
                <a:sym typeface="Helvetica"/>
              </a:rPr>
              <a:t>4</a:t>
            </a:r>
            <a:r>
              <a:rPr lang="zh-CN" altLang="en-US" sz="1400">
                <a:solidFill>
                  <a:srgbClr val="000000"/>
                </a:solidFill>
                <a:latin typeface="Microsoft YaHei" panose="020B0503020204020204" pitchFamily="34" charset="-122"/>
                <a:ea typeface="Microsoft YaHei" panose="020B0503020204020204" pitchFamily="34" charset="-122"/>
                <a:sym typeface="Helvetica"/>
              </a:rPr>
              <a:t>操作区的情况下，提出的调度方法达到了</a:t>
            </a:r>
            <a:r>
              <a:rPr lang="en-US" altLang="zh-CN" sz="1400">
                <a:solidFill>
                  <a:srgbClr val="000000"/>
                </a:solidFill>
                <a:latin typeface="Microsoft YaHei" panose="020B0503020204020204" pitchFamily="34" charset="-122"/>
                <a:ea typeface="Microsoft YaHei" panose="020B0503020204020204" pitchFamily="34" charset="-122"/>
                <a:sym typeface="Helvetica"/>
              </a:rPr>
              <a:t>1.37</a:t>
            </a:r>
            <a:r>
              <a:rPr lang="zh-CN" altLang="en-US" sz="1400">
                <a:solidFill>
                  <a:srgbClr val="000000"/>
                </a:solidFill>
                <a:latin typeface="Microsoft YaHei" panose="020B0503020204020204" pitchFamily="34" charset="-122"/>
                <a:ea typeface="Microsoft YaHei" panose="020B0503020204020204" pitchFamily="34" charset="-122"/>
                <a:sym typeface="Helvetica"/>
              </a:rPr>
              <a:t>秒的平均运行时间，相较于</a:t>
            </a:r>
            <a:r>
              <a:rPr lang="en-US" altLang="zh-CN" sz="1400">
                <a:solidFill>
                  <a:srgbClr val="000000"/>
                </a:solidFill>
                <a:latin typeface="Microsoft YaHei" panose="020B0503020204020204" pitchFamily="34" charset="-122"/>
                <a:ea typeface="Microsoft YaHei" panose="020B0503020204020204" pitchFamily="34" charset="-122"/>
                <a:sym typeface="Helvetica"/>
              </a:rPr>
              <a:t>rolodex</a:t>
            </a:r>
            <a:r>
              <a:rPr lang="zh-CN" altLang="en-US" sz="1400">
                <a:solidFill>
                  <a:srgbClr val="000000"/>
                </a:solidFill>
                <a:latin typeface="Microsoft YaHei" panose="020B0503020204020204" pitchFamily="34" charset="-122"/>
                <a:ea typeface="Microsoft YaHei" panose="020B0503020204020204" pitchFamily="34" charset="-122"/>
                <a:sym typeface="Helvetica"/>
              </a:rPr>
              <a:t>调度方法右</a:t>
            </a:r>
            <a:r>
              <a:rPr lang="en-US" altLang="zh-CN" sz="1400">
                <a:solidFill>
                  <a:srgbClr val="000000"/>
                </a:solidFill>
                <a:latin typeface="Microsoft YaHei" panose="020B0503020204020204" pitchFamily="34" charset="-122"/>
                <a:ea typeface="Microsoft YaHei" panose="020B0503020204020204" pitchFamily="34" charset="-122"/>
                <a:sym typeface="Helvetica"/>
              </a:rPr>
              <a:t>11%</a:t>
            </a:r>
            <a:r>
              <a:rPr lang="zh-CN" altLang="en-US" sz="1400">
                <a:solidFill>
                  <a:srgbClr val="000000"/>
                </a:solidFill>
                <a:latin typeface="Microsoft YaHei" panose="020B0503020204020204" pitchFamily="34" charset="-122"/>
                <a:ea typeface="Microsoft YaHei" panose="020B0503020204020204" pitchFamily="34" charset="-122"/>
                <a:sym typeface="Helvetica"/>
              </a:rPr>
              <a:t>的减少</a:t>
            </a:r>
            <a:endParaRPr lang="en-US" altLang="zh-CN" sz="14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400">
                <a:solidFill>
                  <a:srgbClr val="000000"/>
                </a:solidFill>
                <a:latin typeface="Microsoft YaHei" panose="020B0503020204020204" pitchFamily="34" charset="-122"/>
                <a:ea typeface="Microsoft YaHei" panose="020B0503020204020204" pitchFamily="34" charset="-122"/>
                <a:sym typeface="Helvetica"/>
              </a:rPr>
              <a:t>在</a:t>
            </a:r>
            <a:r>
              <a:rPr lang="en-US" altLang="zh-CN" sz="1400">
                <a:solidFill>
                  <a:srgbClr val="000000"/>
                </a:solidFill>
                <a:latin typeface="Microsoft YaHei" panose="020B0503020204020204" pitchFamily="34" charset="-122"/>
                <a:ea typeface="Microsoft YaHei" panose="020B0503020204020204" pitchFamily="34" charset="-122"/>
                <a:sym typeface="Helvetica"/>
              </a:rPr>
              <a:t>16</a:t>
            </a:r>
            <a:r>
              <a:rPr lang="zh-CN" altLang="en-US" sz="1400">
                <a:solidFill>
                  <a:srgbClr val="000000"/>
                </a:solidFill>
                <a:latin typeface="Microsoft YaHei" panose="020B0503020204020204" pitchFamily="34" charset="-122"/>
                <a:ea typeface="Microsoft YaHei" panose="020B0503020204020204" pitchFamily="34" charset="-122"/>
                <a:sym typeface="Helvetica"/>
              </a:rPr>
              <a:t>操作区的情况下，提出的调度方法会为</a:t>
            </a:r>
            <a:r>
              <a:rPr lang="en-US" altLang="zh-CN" sz="1400">
                <a:solidFill>
                  <a:srgbClr val="000000"/>
                </a:solidFill>
                <a:latin typeface="Microsoft YaHei" panose="020B0503020204020204" pitchFamily="34" charset="-122"/>
                <a:ea typeface="Microsoft YaHei" panose="020B0503020204020204" pitchFamily="34" charset="-122"/>
                <a:sym typeface="Helvetica"/>
              </a:rPr>
              <a:t>32</a:t>
            </a:r>
            <a:r>
              <a:rPr lang="zh-CN" altLang="en-US" sz="1400">
                <a:solidFill>
                  <a:srgbClr val="000000"/>
                </a:solidFill>
                <a:latin typeface="Microsoft YaHei" panose="020B0503020204020204" pitchFamily="34" charset="-122"/>
                <a:ea typeface="Microsoft YaHei" panose="020B0503020204020204" pitchFamily="34" charset="-122"/>
                <a:sym typeface="Helvetica"/>
              </a:rPr>
              <a:t>量子比特的程序提供完全的并行（因为</a:t>
            </a:r>
            <a:r>
              <a:rPr lang="en-US" altLang="zh-CN" sz="1400">
                <a:solidFill>
                  <a:srgbClr val="000000"/>
                </a:solidFill>
                <a:latin typeface="Microsoft YaHei" panose="020B0503020204020204" pitchFamily="34" charset="-122"/>
                <a:ea typeface="Microsoft YaHei" panose="020B0503020204020204" pitchFamily="34" charset="-122"/>
                <a:sym typeface="Helvetica"/>
              </a:rPr>
              <a:t>32</a:t>
            </a:r>
            <a:r>
              <a:rPr lang="zh-CN" altLang="en-US" sz="1400">
                <a:solidFill>
                  <a:srgbClr val="000000"/>
                </a:solidFill>
                <a:latin typeface="Microsoft YaHei" panose="020B0503020204020204" pitchFamily="34" charset="-122"/>
                <a:ea typeface="Microsoft YaHei" panose="020B0503020204020204" pitchFamily="34" charset="-122"/>
                <a:sym typeface="Helvetica"/>
              </a:rPr>
              <a:t>个量子比特最多只能够同时执行</a:t>
            </a:r>
            <a:r>
              <a:rPr lang="en-US" altLang="zh-CN" sz="1400">
                <a:solidFill>
                  <a:srgbClr val="000000"/>
                </a:solidFill>
                <a:latin typeface="Microsoft YaHei" panose="020B0503020204020204" pitchFamily="34" charset="-122"/>
                <a:ea typeface="Microsoft YaHei" panose="020B0503020204020204" pitchFamily="34" charset="-122"/>
                <a:sym typeface="Helvetica"/>
              </a:rPr>
              <a:t>16</a:t>
            </a:r>
            <a:r>
              <a:rPr lang="zh-CN" altLang="en-US" sz="1400">
                <a:solidFill>
                  <a:srgbClr val="000000"/>
                </a:solidFill>
                <a:latin typeface="Microsoft YaHei" panose="020B0503020204020204" pitchFamily="34" charset="-122"/>
                <a:ea typeface="Microsoft YaHei" panose="020B0503020204020204" pitchFamily="34" charset="-122"/>
                <a:sym typeface="Helvetica"/>
              </a:rPr>
              <a:t>个两比特门）。在提出的调度方法下，</a:t>
            </a:r>
            <a:r>
              <a:rPr lang="en-US" altLang="zh-CN" sz="1400">
                <a:solidFill>
                  <a:srgbClr val="000000"/>
                </a:solidFill>
                <a:latin typeface="Microsoft YaHei" panose="020B0503020204020204" pitchFamily="34" charset="-122"/>
                <a:ea typeface="Microsoft YaHei" panose="020B0503020204020204" pitchFamily="34" charset="-122"/>
                <a:sym typeface="Helvetica"/>
              </a:rPr>
              <a:t>16</a:t>
            </a:r>
            <a:r>
              <a:rPr lang="zh-CN" altLang="en-US" sz="1400">
                <a:solidFill>
                  <a:srgbClr val="000000"/>
                </a:solidFill>
                <a:latin typeface="Microsoft YaHei" panose="020B0503020204020204" pitchFamily="34" charset="-122"/>
                <a:ea typeface="Microsoft YaHei" panose="020B0503020204020204" pitchFamily="34" charset="-122"/>
                <a:sym typeface="Helvetica"/>
              </a:rPr>
              <a:t>或者更多操作区的情况的平均运行时间为</a:t>
            </a:r>
            <a:r>
              <a:rPr lang="en-US" altLang="zh-CN" sz="1400">
                <a:solidFill>
                  <a:srgbClr val="000000"/>
                </a:solidFill>
                <a:latin typeface="Microsoft YaHei" panose="020B0503020204020204" pitchFamily="34" charset="-122"/>
                <a:ea typeface="Microsoft YaHei" panose="020B0503020204020204" pitchFamily="34" charset="-122"/>
                <a:sym typeface="Helvetica"/>
              </a:rPr>
              <a:t>0.53</a:t>
            </a:r>
            <a:r>
              <a:rPr lang="zh-CN" altLang="en-US" sz="1400">
                <a:solidFill>
                  <a:srgbClr val="000000"/>
                </a:solidFill>
                <a:latin typeface="Microsoft YaHei" panose="020B0503020204020204" pitchFamily="34" charset="-122"/>
                <a:ea typeface="Microsoft YaHei" panose="020B0503020204020204" pitchFamily="34" charset="-122"/>
                <a:sym typeface="Helvetica"/>
              </a:rPr>
              <a:t>秒，相较于</a:t>
            </a:r>
            <a:r>
              <a:rPr lang="en-US" altLang="zh-CN" sz="1400">
                <a:solidFill>
                  <a:srgbClr val="000000"/>
                </a:solidFill>
                <a:latin typeface="Microsoft YaHei" panose="020B0503020204020204" pitchFamily="34" charset="-122"/>
                <a:ea typeface="Microsoft YaHei" panose="020B0503020204020204" pitchFamily="34" charset="-122"/>
                <a:sym typeface="Helvetica"/>
              </a:rPr>
              <a:t>4</a:t>
            </a:r>
            <a:r>
              <a:rPr lang="zh-CN" altLang="en-US" sz="1400">
                <a:solidFill>
                  <a:srgbClr val="000000"/>
                </a:solidFill>
                <a:latin typeface="Microsoft YaHei" panose="020B0503020204020204" pitchFamily="34" charset="-122"/>
                <a:ea typeface="Microsoft YaHei" panose="020B0503020204020204" pitchFamily="34" charset="-122"/>
                <a:sym typeface="Helvetica"/>
              </a:rPr>
              <a:t>区域配置有</a:t>
            </a:r>
            <a:r>
              <a:rPr lang="en-US" altLang="zh-CN" sz="1400">
                <a:solidFill>
                  <a:srgbClr val="000000"/>
                </a:solidFill>
                <a:latin typeface="Microsoft YaHei" panose="020B0503020204020204" pitchFamily="34" charset="-122"/>
                <a:ea typeface="Microsoft YaHei" panose="020B0503020204020204" pitchFamily="34" charset="-122"/>
                <a:sym typeface="Helvetica"/>
              </a:rPr>
              <a:t>2.6x</a:t>
            </a:r>
            <a:r>
              <a:rPr lang="zh-CN" altLang="en-US" sz="1400">
                <a:solidFill>
                  <a:srgbClr val="000000"/>
                </a:solidFill>
                <a:latin typeface="Microsoft YaHei" panose="020B0503020204020204" pitchFamily="34" charset="-122"/>
                <a:ea typeface="Microsoft YaHei" panose="020B0503020204020204" pitchFamily="34" charset="-122"/>
                <a:sym typeface="Helvetica"/>
              </a:rPr>
              <a:t>的提升</a:t>
            </a:r>
            <a:endParaRPr lang="en-US" altLang="zh-CN" sz="1400">
              <a:solidFill>
                <a:srgbClr val="000000"/>
              </a:solidFill>
              <a:latin typeface="Microsoft YaHei" panose="020B0503020204020204" pitchFamily="34" charset="-122"/>
              <a:ea typeface="Microsoft YaHei" panose="020B0503020204020204" pitchFamily="34" charset="-122"/>
              <a:sym typeface="Helvetica"/>
            </a:endParaRPr>
          </a:p>
        </p:txBody>
      </p:sp>
      <p:sp>
        <p:nvSpPr>
          <p:cNvPr id="12" name="文本框 11">
            <a:extLst>
              <a:ext uri="{FF2B5EF4-FFF2-40B4-BE49-F238E27FC236}">
                <a16:creationId xmlns:a16="http://schemas.microsoft.com/office/drawing/2014/main" id="{3CF07CEF-2DA8-C357-66BE-5EB5974D47B7}"/>
              </a:ext>
            </a:extLst>
          </p:cNvPr>
          <p:cNvSpPr txBox="1"/>
          <p:nvPr/>
        </p:nvSpPr>
        <p:spPr>
          <a:xfrm>
            <a:off x="3793578" y="6025477"/>
            <a:ext cx="5208000" cy="261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100">
                <a:solidFill>
                  <a:srgbClr val="000000"/>
                </a:solidFill>
                <a:latin typeface="Microsoft YaHei" panose="020B0503020204020204" pitchFamily="34" charset="-122"/>
                <a:ea typeface="Microsoft YaHei" panose="020B0503020204020204" pitchFamily="34" charset="-122"/>
                <a:sym typeface="Helvetica"/>
              </a:rPr>
              <a:t>左图是</a:t>
            </a:r>
            <a:r>
              <a:rPr lang="en-US" altLang="zh-CN" sz="1100">
                <a:solidFill>
                  <a:srgbClr val="000000"/>
                </a:solidFill>
                <a:latin typeface="Microsoft YaHei" panose="020B0503020204020204" pitchFamily="34" charset="-122"/>
                <a:ea typeface="Microsoft YaHei" panose="020B0503020204020204" pitchFamily="34" charset="-122"/>
                <a:sym typeface="Helvetica"/>
              </a:rPr>
              <a:t>rolodex</a:t>
            </a:r>
            <a:r>
              <a:rPr lang="zh-CN" altLang="en-US" sz="1100">
                <a:solidFill>
                  <a:srgbClr val="000000"/>
                </a:solidFill>
                <a:latin typeface="Microsoft YaHei" panose="020B0503020204020204" pitchFamily="34" charset="-122"/>
                <a:ea typeface="Microsoft YaHei" panose="020B0503020204020204" pitchFamily="34" charset="-122"/>
                <a:sym typeface="Helvetica"/>
              </a:rPr>
              <a:t>调度的执行结果，右图是这篇文章提出的调度方法的执行结果</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5791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4DDF47B8-E07F-8FF4-464D-7C6F51B43601}"/>
              </a:ext>
            </a:extLst>
          </p:cNvPr>
          <p:cNvSpPr>
            <a:spLocks noGrp="1"/>
          </p:cNvSpPr>
          <p:nvPr>
            <p:ph type="body" sz="quarter" idx="10"/>
          </p:nvPr>
        </p:nvSpPr>
        <p:spPr/>
        <p:txBody>
          <a:bodyPr/>
          <a:lstStyle/>
          <a:p>
            <a:r>
              <a:rPr lang="zh-CN" altLang="en-US"/>
              <a:t>改进硬件架构：引入捷径</a:t>
            </a:r>
          </a:p>
        </p:txBody>
      </p:sp>
      <p:sp>
        <p:nvSpPr>
          <p:cNvPr id="5" name="内容占位符 4">
            <a:extLst>
              <a:ext uri="{FF2B5EF4-FFF2-40B4-BE49-F238E27FC236}">
                <a16:creationId xmlns:a16="http://schemas.microsoft.com/office/drawing/2014/main" id="{724FCFEE-4D62-3112-2A12-C0C83358C5F7}"/>
              </a:ext>
            </a:extLst>
          </p:cNvPr>
          <p:cNvSpPr>
            <a:spLocks noGrp="1"/>
          </p:cNvSpPr>
          <p:nvPr>
            <p:ph sz="quarter" idx="11"/>
          </p:nvPr>
        </p:nvSpPr>
        <p:spPr/>
        <p:txBody>
          <a:bodyPr/>
          <a:lstStyle/>
          <a:p>
            <a:r>
              <a:rPr lang="zh-CN" altLang="en-US"/>
              <a:t> 直接对硬件修改通常更加有效</a:t>
            </a:r>
            <a:endParaRPr lang="en-US" altLang="zh-CN"/>
          </a:p>
          <a:p>
            <a:pPr lvl="1"/>
            <a:r>
              <a:rPr lang="zh-CN" altLang="en-US"/>
              <a:t>文章考虑了在架构中增加捷径的改进思路，它具有两种优势</a:t>
            </a:r>
            <a:endParaRPr lang="en-US" altLang="zh-CN"/>
          </a:p>
          <a:p>
            <a:pPr lvl="2"/>
            <a:r>
              <a:rPr lang="zh-CN" altLang="en-US">
                <a:solidFill>
                  <a:srgbClr val="000000"/>
                </a:solidFill>
                <a:latin typeface="Microsoft YaHei" panose="020B0503020204020204" pitchFamily="34" charset="-122"/>
                <a:ea typeface="Microsoft YaHei" panose="020B0503020204020204" pitchFamily="34" charset="-122"/>
                <a:sym typeface="Helvetica"/>
              </a:rPr>
              <a:t>如果程序规模远小于跑道架构的区域最大值，那么利用更短的路径作为离子的主要循环路径有助于减少离子的移动开销。并且这么做，在轨道规模增加的未来，它不会影响小规模程序的执行；</a:t>
            </a:r>
            <a:endParaRPr lang="en-US" altLang="zh-CN">
              <a:solidFill>
                <a:srgbClr val="000000"/>
              </a:solidFill>
              <a:latin typeface="Microsoft YaHei" panose="020B0503020204020204" pitchFamily="34" charset="-122"/>
              <a:ea typeface="Microsoft YaHei" panose="020B0503020204020204" pitchFamily="34" charset="-122"/>
              <a:sym typeface="Helvetica"/>
            </a:endParaRPr>
          </a:p>
          <a:p>
            <a:pPr lvl="2"/>
            <a:r>
              <a:rPr lang="zh-CN" altLang="en-US">
                <a:solidFill>
                  <a:srgbClr val="000000"/>
                </a:solidFill>
                <a:latin typeface="Microsoft YaHei" panose="020B0503020204020204" pitchFamily="34" charset="-122"/>
                <a:ea typeface="Microsoft YaHei" panose="020B0503020204020204" pitchFamily="34" charset="-122"/>
                <a:sym typeface="Helvetica"/>
              </a:rPr>
              <a:t>在逻辑比特制备完成之后，</a:t>
            </a:r>
            <a:br>
              <a:rPr lang="en-US" altLang="zh-CN">
                <a:solidFill>
                  <a:srgbClr val="000000"/>
                </a:solidFill>
                <a:latin typeface="Microsoft YaHei" panose="020B0503020204020204" pitchFamily="34" charset="-122"/>
                <a:ea typeface="Microsoft YaHei" panose="020B0503020204020204" pitchFamily="34" charset="-122"/>
                <a:sym typeface="Helvetica"/>
              </a:rPr>
            </a:br>
            <a:r>
              <a:rPr lang="zh-CN" altLang="en-US">
                <a:solidFill>
                  <a:srgbClr val="000000"/>
                </a:solidFill>
                <a:latin typeface="Microsoft YaHei" panose="020B0503020204020204" pitchFamily="34" charset="-122"/>
                <a:ea typeface="Microsoft YaHei" panose="020B0503020204020204" pitchFamily="34" charset="-122"/>
                <a:sym typeface="Helvetica"/>
              </a:rPr>
              <a:t>它们的重排过程可以不需要</a:t>
            </a:r>
            <a:br>
              <a:rPr lang="en-US" altLang="zh-CN">
                <a:solidFill>
                  <a:srgbClr val="000000"/>
                </a:solidFill>
                <a:latin typeface="Microsoft YaHei" panose="020B0503020204020204" pitchFamily="34" charset="-122"/>
                <a:ea typeface="Microsoft YaHei" panose="020B0503020204020204" pitchFamily="34" charset="-122"/>
                <a:sym typeface="Helvetica"/>
              </a:rPr>
            </a:br>
            <a:r>
              <a:rPr lang="zh-CN" altLang="en-US">
                <a:solidFill>
                  <a:srgbClr val="000000"/>
                </a:solidFill>
                <a:latin typeface="Microsoft YaHei" panose="020B0503020204020204" pitchFamily="34" charset="-122"/>
                <a:ea typeface="Microsoft YaHei" panose="020B0503020204020204" pitchFamily="34" charset="-122"/>
                <a:sym typeface="Helvetica"/>
              </a:rPr>
              <a:t>离子分离或者合并完成</a:t>
            </a:r>
            <a:endParaRPr lang="en-US" altLang="zh-CN">
              <a:solidFill>
                <a:srgbClr val="000000"/>
              </a:solidFill>
              <a:latin typeface="Microsoft YaHei" panose="020B0503020204020204" pitchFamily="34" charset="-122"/>
              <a:ea typeface="Microsoft YaHei" panose="020B0503020204020204" pitchFamily="34" charset="-122"/>
              <a:sym typeface="Helvetica"/>
            </a:endParaRPr>
          </a:p>
          <a:p>
            <a:pPr lvl="2"/>
            <a:endParaRPr lang="en-US" altLang="zh-CN"/>
          </a:p>
        </p:txBody>
      </p:sp>
      <p:sp>
        <p:nvSpPr>
          <p:cNvPr id="2" name="灯片编号占位符 1">
            <a:extLst>
              <a:ext uri="{FF2B5EF4-FFF2-40B4-BE49-F238E27FC236}">
                <a16:creationId xmlns:a16="http://schemas.microsoft.com/office/drawing/2014/main" id="{66A54139-7E81-58AF-89B2-E57B5C8AD2D4}"/>
              </a:ext>
            </a:extLst>
          </p:cNvPr>
          <p:cNvSpPr>
            <a:spLocks noGrp="1"/>
          </p:cNvSpPr>
          <p:nvPr>
            <p:ph type="sldNum" sz="quarter" idx="13"/>
          </p:nvPr>
        </p:nvSpPr>
        <p:spPr/>
        <p:txBody>
          <a:bodyPr/>
          <a:lstStyle/>
          <a:p>
            <a:fld id="{86CB4B4D-7CA3-9044-876B-883B54F8677D}" type="slidenum">
              <a:rPr lang="en-US" altLang="zh-CN" smtClean="0"/>
              <a:pPr/>
              <a:t>11</a:t>
            </a:fld>
            <a:endParaRPr lang="zh-CN" altLang="en-US" dirty="0"/>
          </a:p>
        </p:txBody>
      </p:sp>
      <p:pic>
        <p:nvPicPr>
          <p:cNvPr id="6" name="图片 5">
            <a:extLst>
              <a:ext uri="{FF2B5EF4-FFF2-40B4-BE49-F238E27FC236}">
                <a16:creationId xmlns:a16="http://schemas.microsoft.com/office/drawing/2014/main" id="{118E5497-FC5A-0FD5-BCFC-F649EAD1C0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1102" y="2875547"/>
            <a:ext cx="6227767" cy="2968375"/>
          </a:xfrm>
          <a:prstGeom prst="rect">
            <a:avLst/>
          </a:prstGeom>
        </p:spPr>
      </p:pic>
    </p:spTree>
    <p:extLst>
      <p:ext uri="{BB962C8B-B14F-4D97-AF65-F5344CB8AC3E}">
        <p14:creationId xmlns:p14="http://schemas.microsoft.com/office/powerpoint/2010/main" val="4164579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16C07F56-17BE-5068-B147-8DB1FBEAC840}"/>
              </a:ext>
            </a:extLst>
          </p:cNvPr>
          <p:cNvSpPr>
            <a:spLocks noGrp="1"/>
          </p:cNvSpPr>
          <p:nvPr>
            <p:ph type="body" sz="quarter" idx="10"/>
          </p:nvPr>
        </p:nvSpPr>
        <p:spPr/>
        <p:txBody>
          <a:bodyPr/>
          <a:lstStyle/>
          <a:p>
            <a:r>
              <a:rPr kumimoji="1" lang="zh-CN" altLang="en-US"/>
              <a:t>实验方法</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3E22C04E-F7FE-A079-F066-53E8CE35AB3F}"/>
                  </a:ext>
                </a:extLst>
              </p:cNvPr>
              <p:cNvSpPr>
                <a:spLocks noGrp="1"/>
              </p:cNvSpPr>
              <p:nvPr>
                <p:ph sz="quarter" idx="11"/>
              </p:nvPr>
            </p:nvSpPr>
            <p:spPr>
              <a:xfrm>
                <a:off x="479291" y="914400"/>
                <a:ext cx="10529604" cy="5441953"/>
              </a:xfrm>
            </p:spPr>
            <p:txBody>
              <a:bodyPr>
                <a:normAutofit fontScale="92500" lnSpcReduction="10000"/>
              </a:bodyPr>
              <a:lstStyle/>
              <a:p>
                <a:r>
                  <a:rPr kumimoji="1" lang="zh-CN" altLang="en-US" sz="2000"/>
                  <a:t>保真度的计算</a:t>
                </a:r>
                <a:endParaRPr kumimoji="1" lang="en-US" altLang="zh-CN" sz="2000"/>
              </a:p>
              <a:p>
                <a:pPr lvl="1"/>
                <a:r>
                  <a:rPr kumimoji="1" lang="zh-CN" altLang="en-US" sz="1800"/>
                  <a:t>错误率</a:t>
                </a:r>
                <a14:m>
                  <m:oMath xmlns:m="http://schemas.openxmlformats.org/officeDocument/2006/math">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𝐼</m:t>
                        </m:r>
                      </m:e>
                      <m:sub>
                        <m:r>
                          <a:rPr kumimoji="1" lang="en-US" altLang="zh-CN" sz="1800" b="0" i="1">
                            <a:latin typeface="Cambria Math" panose="02040503050406030204" pitchFamily="18" charset="0"/>
                          </a:rPr>
                          <m:t>𝑡𝑜𝑡𝑎𝑙</m:t>
                        </m:r>
                      </m:sub>
                    </m:sSub>
                    <m:r>
                      <a:rPr kumimoji="1" lang="en-US" altLang="zh-CN" sz="1800" b="0" i="1">
                        <a:latin typeface="Cambria Math" panose="02040503050406030204" pitchFamily="18" charset="0"/>
                      </a:rPr>
                      <m:t>=1−</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𝑡𝑜𝑡𝑎𝑙</m:t>
                        </m:r>
                      </m:sub>
                    </m:sSub>
                  </m:oMath>
                </a14:m>
                <a:r>
                  <a:rPr kumimoji="1" lang="zh-CN" altLang="en-US" sz="1800"/>
                  <a:t> </a:t>
                </a:r>
                <a:endParaRPr kumimoji="1" lang="en-US" altLang="zh-CN" sz="1800"/>
              </a:p>
              <a:p>
                <a:pPr lvl="1"/>
                <a14:m>
                  <m:oMath xmlns:m="http://schemas.openxmlformats.org/officeDocument/2006/math">
                    <m:sSub>
                      <m:sSubPr>
                        <m:ctrlPr>
                          <a:rPr kumimoji="1" lang="en-US" altLang="zh-CN" sz="1800" b="0" i="1">
                            <a:latin typeface="Cambria Math" panose="02040503050406030204" pitchFamily="18" charset="0"/>
                          </a:rPr>
                        </m:ctrlPr>
                      </m:sSubPr>
                      <m:e>
                        <m:r>
                          <a:rPr kumimoji="1" lang="en-US" altLang="zh-CN" sz="1800" i="1">
                            <a:latin typeface="Cambria Math" panose="02040503050406030204" pitchFamily="18" charset="0"/>
                          </a:rPr>
                          <m:t>𝐹</m:t>
                        </m:r>
                      </m:e>
                      <m:sub>
                        <m:r>
                          <a:rPr kumimoji="1" lang="en-US" altLang="zh-CN" sz="1800" b="0" i="1">
                            <a:latin typeface="Cambria Math" panose="02040503050406030204" pitchFamily="18" charset="0"/>
                          </a:rPr>
                          <m:t>𝑡𝑜𝑡𝑎𝑙</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𝑆𝑃𝐴𝑀</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1</m:t>
                        </m:r>
                        <m:r>
                          <a:rPr kumimoji="1" lang="en-US" altLang="zh-CN" sz="1800" b="0" i="1">
                            <a:latin typeface="Cambria Math" panose="02040503050406030204" pitchFamily="18" charset="0"/>
                          </a:rPr>
                          <m:t>𝑄𝐺𝑎𝑡𝑒</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2</m:t>
                        </m:r>
                        <m:r>
                          <a:rPr kumimoji="1" lang="en-US" altLang="zh-CN" sz="1800" b="0" i="1">
                            <a:latin typeface="Cambria Math" panose="02040503050406030204" pitchFamily="18" charset="0"/>
                          </a:rPr>
                          <m:t>𝑄𝐺𝑎𝑡𝑒</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𝑡𝑟𝑎𝑛𝑠𝑝𝑜𝑟𝑡</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𝑑𝑒𝑐𝑜h</m:t>
                        </m:r>
                      </m:sub>
                    </m:sSub>
                  </m:oMath>
                </a14:m>
                <a:endParaRPr kumimoji="1" lang="en-US" altLang="zh-CN" sz="1800"/>
              </a:p>
              <a:p>
                <a:pPr lvl="1"/>
                <a:r>
                  <a:rPr kumimoji="1" lang="zh-CN" altLang="en-US" sz="1800"/>
                  <a:t>输入程序的</a:t>
                </a:r>
                <a:r>
                  <a:rPr kumimoji="1" lang="en-US" altLang="zh-CN" sz="1800"/>
                  <a:t>1Q</a:t>
                </a:r>
                <a:r>
                  <a:rPr kumimoji="1" lang="zh-CN" altLang="en-US" sz="1800"/>
                  <a:t>保真度和</a:t>
                </a:r>
                <a:r>
                  <a:rPr kumimoji="1" lang="en-US" altLang="zh-CN" sz="1800"/>
                  <a:t>2Q</a:t>
                </a:r>
                <a:r>
                  <a:rPr kumimoji="1" lang="zh-CN" altLang="en-US" sz="1800"/>
                  <a:t>保真度的计算方式如下。其中</a:t>
                </a:r>
                <a14:m>
                  <m:oMath xmlns:m="http://schemas.openxmlformats.org/officeDocument/2006/math">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𝐹</m:t>
                        </m:r>
                      </m:e>
                      <m:sub>
                        <m:r>
                          <a:rPr kumimoji="1" lang="en-US" altLang="zh-CN" sz="1800" i="1">
                            <a:latin typeface="Cambria Math" panose="02040503050406030204" pitchFamily="18" charset="0"/>
                          </a:rPr>
                          <m:t>𝑅𝐵</m:t>
                        </m:r>
                      </m:sub>
                    </m:sSub>
                  </m:oMath>
                </a14:m>
                <a:r>
                  <a:rPr kumimoji="1" lang="zh-CN" altLang="en-US" sz="1800"/>
                  <a:t>是随机基准化保真度，而</a:t>
                </a:r>
                <a14:m>
                  <m:oMath xmlns:m="http://schemas.openxmlformats.org/officeDocument/2006/math">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𝐹</m:t>
                        </m:r>
                      </m:e>
                      <m:sub>
                        <m:r>
                          <a:rPr kumimoji="1" lang="en-US" altLang="zh-CN" sz="1800" i="1">
                            <a:latin typeface="Cambria Math" panose="02040503050406030204" pitchFamily="18" charset="0"/>
                          </a:rPr>
                          <m:t>1</m:t>
                        </m:r>
                      </m:sub>
                    </m:sSub>
                  </m:oMath>
                </a14:m>
                <a:r>
                  <a:rPr kumimoji="1" lang="zh-CN" altLang="en-US" sz="1800"/>
                  <a:t>是泄露保真度</a:t>
                </a:r>
                <a:r>
                  <a:rPr kumimoji="1" lang="en-US" altLang="zh-CN" sz="1800"/>
                  <a:t>(leakage</a:t>
                </a:r>
                <a:r>
                  <a:rPr kumimoji="1" lang="zh-CN" altLang="en-US" sz="1800"/>
                  <a:t> </a:t>
                </a:r>
                <a:r>
                  <a:rPr kumimoji="1" lang="en-US" altLang="zh-CN" sz="1800"/>
                  <a:t>fidelity)</a:t>
                </a:r>
                <a:br>
                  <a:rPr kumimoji="1" lang="en-US" altLang="zh-CN" sz="1800"/>
                </a:br>
                <a14:m>
                  <m:oMath xmlns:m="http://schemas.openxmlformats.org/officeDocument/2006/math">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𝐹</m:t>
                        </m:r>
                      </m:e>
                      <m:sub>
                        <m:r>
                          <a:rPr kumimoji="1" lang="en-US" altLang="zh-CN" sz="1800" b="0" i="1">
                            <a:latin typeface="Cambria Math" panose="02040503050406030204" pitchFamily="18" charset="0"/>
                          </a:rPr>
                          <m:t>𝐺𝑎𝑡𝑒</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𝑅𝐵</m:t>
                        </m:r>
                      </m:sub>
                    </m:sSub>
                    <m:r>
                      <a:rPr kumimoji="1" lang="en-US" altLang="zh-CN" sz="1800" b="0" i="1">
                        <a:latin typeface="Cambria Math" panose="02040503050406030204" pitchFamily="18" charset="0"/>
                      </a:rPr>
                      <m:t>×</m:t>
                    </m:r>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rPr>
                          <m:t>𝐹</m:t>
                        </m:r>
                      </m:e>
                      <m:sub>
                        <m:r>
                          <a:rPr kumimoji="1" lang="en-US" altLang="zh-CN" sz="1800" b="0" i="1">
                            <a:latin typeface="Cambria Math" panose="02040503050406030204" pitchFamily="18" charset="0"/>
                          </a:rPr>
                          <m:t>1</m:t>
                        </m:r>
                      </m:sub>
                    </m:sSub>
                  </m:oMath>
                </a14:m>
                <a:endParaRPr kumimoji="1" lang="en-US" altLang="zh-CN" sz="1800"/>
              </a:p>
              <a:p>
                <a:r>
                  <a:rPr kumimoji="1" lang="zh-CN" altLang="en-US" sz="2200"/>
                  <a:t>进一步优化</a:t>
                </a:r>
                <a:endParaRPr kumimoji="1" lang="en-US" altLang="zh-CN" sz="2200"/>
              </a:p>
              <a:p>
                <a:pPr lvl="1"/>
                <a:r>
                  <a:rPr kumimoji="1" lang="zh-CN" altLang="en-US" sz="1800"/>
                  <a:t>传统的</a:t>
                </a:r>
                <a:r>
                  <a:rPr kumimoji="1" lang="en-US" altLang="zh-CN" sz="1800"/>
                  <a:t>Rolodex</a:t>
                </a:r>
                <a:r>
                  <a:rPr kumimoji="1" lang="zh-CN" altLang="en-US" sz="1800"/>
                  <a:t>调度在第一个离子循环期间对所有比特进行</a:t>
                </a:r>
                <a:br>
                  <a:rPr kumimoji="1" lang="en-US" altLang="zh-CN" sz="1800"/>
                </a:br>
                <a:r>
                  <a:rPr kumimoji="1" lang="zh-CN" altLang="en-US" sz="1800"/>
                  <a:t>初始化，在下一个循环才开始做门操作；同理，测量也在最后一</a:t>
                </a:r>
                <a:br>
                  <a:rPr kumimoji="1" lang="en-US" altLang="zh-CN" sz="1800"/>
                </a:br>
                <a:r>
                  <a:rPr kumimoji="1" lang="zh-CN" altLang="en-US" sz="1800"/>
                  <a:t>个循环之后单独进行；</a:t>
                </a:r>
              </a:p>
              <a:p>
                <a:pPr lvl="1"/>
                <a:r>
                  <a:rPr kumimoji="1" lang="zh-CN" altLang="en-US" sz="1800"/>
                  <a:t>本工作对此提出了门流水线</a:t>
                </a:r>
                <a:r>
                  <a:rPr kumimoji="1" lang="en-US" altLang="zh-CN" sz="1800"/>
                  <a:t>(Gate Pipelining)</a:t>
                </a:r>
                <a:r>
                  <a:rPr kumimoji="1" lang="zh-CN" altLang="en-US" sz="1800"/>
                  <a:t>策略：</a:t>
                </a:r>
              </a:p>
              <a:p>
                <a:pPr lvl="2"/>
                <a:r>
                  <a:rPr kumimoji="1" lang="zh-CN" altLang="en-US" sz="1400"/>
                  <a:t>将量子比特的初始化和测量整合到作用量子门的过程中</a:t>
                </a:r>
              </a:p>
              <a:p>
                <a:pPr lvl="2"/>
                <a:r>
                  <a:rPr kumimoji="1" lang="zh-CN" altLang="en-US" sz="1400"/>
                  <a:t>初始化后会立刻尽可能连续地进行门操作，而不是等待下一次循环</a:t>
                </a:r>
              </a:p>
              <a:p>
                <a:pPr lvl="2"/>
                <a:r>
                  <a:rPr kumimoji="1" lang="zh-CN" altLang="en-US" sz="1400"/>
                  <a:t>最后一次门操作后，会立即执行测量；</a:t>
                </a:r>
              </a:p>
              <a:p>
                <a:pPr lvl="1"/>
                <a:r>
                  <a:rPr kumimoji="1" lang="zh-CN" altLang="en-US" sz="1800"/>
                  <a:t>此外，在处理当前门层的最后一批时，可以让下一层级的第一</a:t>
                </a:r>
                <a:br>
                  <a:rPr kumimoji="1" lang="en-US" altLang="zh-CN" sz="1800"/>
                </a:br>
                <a:r>
                  <a:rPr kumimoji="1" lang="zh-CN" altLang="en-US" sz="1800"/>
                  <a:t>批离子提前开始在轨道上循环</a:t>
                </a:r>
              </a:p>
              <a:p>
                <a:pPr lvl="1"/>
                <a:endParaRPr kumimoji="1" lang="zh-CN" altLang="en-US" sz="1800"/>
              </a:p>
              <a:p>
                <a:pPr lvl="1"/>
                <a:endParaRPr kumimoji="1" lang="en-US" altLang="zh-CN" sz="1800"/>
              </a:p>
            </p:txBody>
          </p:sp>
        </mc:Choice>
        <mc:Fallback xmlns="">
          <p:sp>
            <p:nvSpPr>
              <p:cNvPr id="3" name="内容占位符 2">
                <a:extLst>
                  <a:ext uri="{FF2B5EF4-FFF2-40B4-BE49-F238E27FC236}">
                    <a16:creationId xmlns:a16="http://schemas.microsoft.com/office/drawing/2014/main" id="{3E22C04E-F7FE-A079-F066-53E8CE35AB3F}"/>
                  </a:ext>
                </a:extLst>
              </p:cNvPr>
              <p:cNvSpPr>
                <a:spLocks noGrp="1" noRot="1" noChangeAspect="1" noMove="1" noResize="1" noEditPoints="1" noAdjustHandles="1" noChangeArrowheads="1" noChangeShapeType="1" noTextEdit="1"/>
              </p:cNvSpPr>
              <p:nvPr>
                <p:ph sz="quarter" idx="11"/>
              </p:nvPr>
            </p:nvSpPr>
            <p:spPr>
              <a:xfrm>
                <a:off x="479291" y="914400"/>
                <a:ext cx="10529604" cy="5441953"/>
              </a:xfrm>
              <a:blipFill>
                <a:blip r:embed="rId2"/>
                <a:stretch>
                  <a:fillRect l="-482" t="-466"/>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2AD76A19-3423-BAC3-1C1D-C2CF7D08759A}"/>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t>12</a:t>
            </a:fld>
            <a:endParaRPr lang="en-US" dirty="0"/>
          </a:p>
        </p:txBody>
      </p:sp>
      <p:pic>
        <p:nvPicPr>
          <p:cNvPr id="6" name="图片 5">
            <a:extLst>
              <a:ext uri="{FF2B5EF4-FFF2-40B4-BE49-F238E27FC236}">
                <a16:creationId xmlns:a16="http://schemas.microsoft.com/office/drawing/2014/main" id="{AEEED94A-9484-F197-780E-D7201915E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4822" y="2608516"/>
            <a:ext cx="4166650" cy="3747837"/>
          </a:xfrm>
          <a:prstGeom prst="rect">
            <a:avLst/>
          </a:prstGeom>
        </p:spPr>
      </p:pic>
    </p:spTree>
    <p:extLst>
      <p:ext uri="{BB962C8B-B14F-4D97-AF65-F5344CB8AC3E}">
        <p14:creationId xmlns:p14="http://schemas.microsoft.com/office/powerpoint/2010/main" val="2836994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0E6C0D96-6B9E-1511-A13C-66E551073096}"/>
              </a:ext>
            </a:extLst>
          </p:cNvPr>
          <p:cNvSpPr>
            <a:spLocks noGrp="1"/>
          </p:cNvSpPr>
          <p:nvPr>
            <p:ph type="body" sz="quarter" idx="10"/>
          </p:nvPr>
        </p:nvSpPr>
        <p:spPr/>
        <p:txBody>
          <a:bodyPr/>
          <a:lstStyle/>
          <a:p>
            <a:r>
              <a:rPr lang="zh-CN" altLang="en-US"/>
              <a:t>变分程序的运行时间分析</a:t>
            </a:r>
          </a:p>
        </p:txBody>
      </p:sp>
      <p:sp>
        <p:nvSpPr>
          <p:cNvPr id="2" name="灯片编号占位符 1">
            <a:extLst>
              <a:ext uri="{FF2B5EF4-FFF2-40B4-BE49-F238E27FC236}">
                <a16:creationId xmlns:a16="http://schemas.microsoft.com/office/drawing/2014/main" id="{4EEC5F3B-B108-5B0B-8548-C5AF9D4932FD}"/>
              </a:ext>
            </a:extLst>
          </p:cNvPr>
          <p:cNvSpPr>
            <a:spLocks noGrp="1"/>
          </p:cNvSpPr>
          <p:nvPr>
            <p:ph type="sldNum" sz="quarter" idx="13"/>
          </p:nvPr>
        </p:nvSpPr>
        <p:spPr/>
        <p:txBody>
          <a:bodyPr/>
          <a:lstStyle/>
          <a:p>
            <a:fld id="{86CB4B4D-7CA3-9044-876B-883B54F8677D}" type="slidenum">
              <a:rPr lang="en-US" altLang="zh-CN" smtClean="0"/>
              <a:pPr/>
              <a:t>13</a:t>
            </a:fld>
            <a:endParaRPr lang="zh-CN" altLang="en-US" dirty="0"/>
          </a:p>
        </p:txBody>
      </p:sp>
      <p:sp>
        <p:nvSpPr>
          <p:cNvPr id="18" name="内容占位符 17">
            <a:extLst>
              <a:ext uri="{FF2B5EF4-FFF2-40B4-BE49-F238E27FC236}">
                <a16:creationId xmlns:a16="http://schemas.microsoft.com/office/drawing/2014/main" id="{5E066A8B-5829-9301-B220-A6525B7B5EB2}"/>
              </a:ext>
            </a:extLst>
          </p:cNvPr>
          <p:cNvSpPr>
            <a:spLocks noGrp="1"/>
          </p:cNvSpPr>
          <p:nvPr>
            <p:ph sz="quarter" idx="11"/>
          </p:nvPr>
        </p:nvSpPr>
        <p:spPr>
          <a:xfrm>
            <a:off x="479291" y="914400"/>
            <a:ext cx="6628519" cy="5441953"/>
          </a:xfrm>
        </p:spPr>
        <p:txBody>
          <a:bodyPr>
            <a:normAutofit lnSpcReduction="10000"/>
          </a:bodyPr>
          <a:lstStyle/>
          <a:p>
            <a:r>
              <a:rPr lang="zh-CN" altLang="en-US"/>
              <a:t> 近期变分程序的运行时分析</a:t>
            </a:r>
            <a:endParaRPr lang="en-US" altLang="zh-CN"/>
          </a:p>
          <a:p>
            <a:pPr lvl="1"/>
            <a:r>
              <a:rPr lang="zh-CN" altLang="en-US"/>
              <a:t>采用</a:t>
            </a:r>
            <a:r>
              <a:rPr lang="en-US" altLang="zh-CN"/>
              <a:t>①</a:t>
            </a:r>
            <a:r>
              <a:rPr lang="zh-CN" altLang="en-US"/>
              <a:t>门流水线策略</a:t>
            </a:r>
            <a:endParaRPr lang="en-US" altLang="zh-CN"/>
          </a:p>
          <a:p>
            <a:pPr lvl="2"/>
            <a:r>
              <a:rPr lang="zh-CN" altLang="en-US"/>
              <a:t>在</a:t>
            </a:r>
            <a:r>
              <a:rPr lang="en-US" altLang="zh-CN"/>
              <a:t>QAOA</a:t>
            </a:r>
            <a:r>
              <a:rPr lang="zh-CN" altLang="en-US"/>
              <a:t>程序上取得平均</a:t>
            </a:r>
            <a:r>
              <a:rPr lang="en-US" altLang="zh-CN"/>
              <a:t>14%</a:t>
            </a:r>
            <a:r>
              <a:rPr lang="zh-CN" altLang="en-US"/>
              <a:t>的运行时间优化</a:t>
            </a:r>
            <a:endParaRPr lang="en-US" altLang="zh-CN"/>
          </a:p>
          <a:p>
            <a:pPr lvl="2"/>
            <a:r>
              <a:rPr lang="zh-CN" altLang="en-US"/>
              <a:t>在</a:t>
            </a:r>
            <a:r>
              <a:rPr lang="en-US" altLang="zh-CN"/>
              <a:t>VQE</a:t>
            </a:r>
            <a:r>
              <a:rPr lang="zh-CN" altLang="en-US"/>
              <a:t>程序上取得平均</a:t>
            </a:r>
            <a:r>
              <a:rPr lang="en-US" altLang="zh-CN"/>
              <a:t>6%</a:t>
            </a:r>
            <a:r>
              <a:rPr lang="zh-CN" altLang="en-US"/>
              <a:t>的运行时间优化</a:t>
            </a:r>
            <a:endParaRPr lang="en-US" altLang="zh-CN"/>
          </a:p>
          <a:p>
            <a:pPr lvl="1"/>
            <a:r>
              <a:rPr lang="zh-CN" altLang="en-US"/>
              <a:t>采用</a:t>
            </a:r>
            <a:r>
              <a:rPr lang="en-US" altLang="zh-CN"/>
              <a:t>①+(②</a:t>
            </a:r>
            <a:r>
              <a:rPr lang="zh-CN" altLang="en-US"/>
              <a:t>酉矩阵分解策略</a:t>
            </a:r>
            <a:r>
              <a:rPr lang="en-US" altLang="zh-CN"/>
              <a:t>)</a:t>
            </a:r>
          </a:p>
          <a:p>
            <a:pPr lvl="2"/>
            <a:r>
              <a:rPr lang="zh-CN" altLang="en-US"/>
              <a:t>在</a:t>
            </a:r>
            <a:r>
              <a:rPr lang="en-US" altLang="zh-CN"/>
              <a:t>QAOA</a:t>
            </a:r>
            <a:r>
              <a:rPr lang="zh-CN" altLang="en-US"/>
              <a:t>程序上取得平均</a:t>
            </a:r>
            <a:r>
              <a:rPr lang="en-US" altLang="zh-CN"/>
              <a:t>56%</a:t>
            </a:r>
            <a:r>
              <a:rPr lang="zh-CN" altLang="en-US"/>
              <a:t>的运行时间优化</a:t>
            </a:r>
            <a:endParaRPr lang="en-US" altLang="zh-CN"/>
          </a:p>
          <a:p>
            <a:pPr lvl="2"/>
            <a:r>
              <a:rPr lang="zh-CN" altLang="en-US"/>
              <a:t>在</a:t>
            </a:r>
            <a:r>
              <a:rPr lang="en-US" altLang="zh-CN"/>
              <a:t>VQE</a:t>
            </a:r>
            <a:r>
              <a:rPr lang="zh-CN" altLang="en-US"/>
              <a:t>程序上取得平均</a:t>
            </a:r>
            <a:r>
              <a:rPr lang="en-US" altLang="zh-CN"/>
              <a:t>71%</a:t>
            </a:r>
            <a:r>
              <a:rPr lang="zh-CN" altLang="en-US"/>
              <a:t>的运行时间优化</a:t>
            </a:r>
            <a:endParaRPr lang="en-US" altLang="zh-CN"/>
          </a:p>
          <a:p>
            <a:pPr lvl="1"/>
            <a:r>
              <a:rPr lang="zh-CN" altLang="en-US"/>
              <a:t>采用</a:t>
            </a:r>
            <a:r>
              <a:rPr lang="en-US" altLang="zh-CN"/>
              <a:t>①+②+(③</a:t>
            </a:r>
            <a:r>
              <a:rPr lang="zh-CN" altLang="en-US"/>
              <a:t>就地块调度策略</a:t>
            </a:r>
            <a:r>
              <a:rPr lang="en-US" altLang="zh-CN"/>
              <a:t>)</a:t>
            </a:r>
          </a:p>
          <a:p>
            <a:pPr lvl="2"/>
            <a:r>
              <a:rPr lang="zh-CN" altLang="en-US"/>
              <a:t>在</a:t>
            </a:r>
            <a:r>
              <a:rPr lang="en-US" altLang="zh-CN"/>
              <a:t>QAOA</a:t>
            </a:r>
            <a:r>
              <a:rPr lang="zh-CN" altLang="en-US"/>
              <a:t>程序上取得平均</a:t>
            </a:r>
            <a:r>
              <a:rPr lang="en-US" altLang="zh-CN"/>
              <a:t>66%</a:t>
            </a:r>
            <a:r>
              <a:rPr lang="zh-CN" altLang="en-US"/>
              <a:t>的运行时间优化</a:t>
            </a:r>
            <a:endParaRPr lang="en-US" altLang="zh-CN"/>
          </a:p>
          <a:p>
            <a:pPr lvl="2"/>
            <a:r>
              <a:rPr lang="zh-CN" altLang="en-US"/>
              <a:t>在</a:t>
            </a:r>
            <a:r>
              <a:rPr lang="en-US" altLang="zh-CN"/>
              <a:t>VQE</a:t>
            </a:r>
            <a:r>
              <a:rPr lang="zh-CN" altLang="en-US"/>
              <a:t>程序上取得平均</a:t>
            </a:r>
            <a:r>
              <a:rPr lang="en-US" altLang="zh-CN"/>
              <a:t>75%</a:t>
            </a:r>
            <a:r>
              <a:rPr lang="zh-CN" altLang="en-US"/>
              <a:t>的运行时间优化</a:t>
            </a:r>
            <a:endParaRPr lang="en-US" altLang="zh-CN"/>
          </a:p>
          <a:p>
            <a:pPr lvl="2"/>
            <a:r>
              <a:rPr lang="zh-CN" altLang="en-US"/>
              <a:t>就地块调度策略</a:t>
            </a:r>
            <a:r>
              <a:rPr lang="en-US" altLang="zh-CN"/>
              <a:t>(In-Place</a:t>
            </a:r>
            <a:r>
              <a:rPr lang="zh-CN" altLang="en-US"/>
              <a:t> </a:t>
            </a:r>
            <a:r>
              <a:rPr lang="en-US" altLang="zh-CN"/>
              <a:t>Block</a:t>
            </a:r>
            <a:r>
              <a:rPr lang="zh-CN" altLang="en-US"/>
              <a:t> </a:t>
            </a:r>
            <a:r>
              <a:rPr lang="en-US" altLang="zh-CN"/>
              <a:t>Scheduling)</a:t>
            </a:r>
            <a:r>
              <a:rPr lang="zh-CN" altLang="en-US"/>
              <a:t>优先化了不需要整个离子移动的本地块</a:t>
            </a:r>
            <a:endParaRPr lang="en-US" altLang="zh-CN"/>
          </a:p>
          <a:p>
            <a:pPr lvl="1"/>
            <a:endParaRPr lang="zh-CN" altLang="en-US"/>
          </a:p>
        </p:txBody>
      </p:sp>
      <p:pic>
        <p:nvPicPr>
          <p:cNvPr id="19" name="内容占位符 15">
            <a:extLst>
              <a:ext uri="{FF2B5EF4-FFF2-40B4-BE49-F238E27FC236}">
                <a16:creationId xmlns:a16="http://schemas.microsoft.com/office/drawing/2014/main" id="{1FE60314-CE2A-E195-0778-C576729F5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034" y="914400"/>
            <a:ext cx="4583233" cy="4568496"/>
          </a:xfrm>
          <a:prstGeom prst="rect">
            <a:avLst/>
          </a:prstGeom>
        </p:spPr>
      </p:pic>
      <p:sp>
        <p:nvSpPr>
          <p:cNvPr id="20" name="文本框 19">
            <a:extLst>
              <a:ext uri="{FF2B5EF4-FFF2-40B4-BE49-F238E27FC236}">
                <a16:creationId xmlns:a16="http://schemas.microsoft.com/office/drawing/2014/main" id="{22B65482-0041-FBFB-A758-EE3C0064C8BC}"/>
              </a:ext>
            </a:extLst>
          </p:cNvPr>
          <p:cNvSpPr txBox="1"/>
          <p:nvPr/>
        </p:nvSpPr>
        <p:spPr>
          <a:xfrm>
            <a:off x="7033034" y="5482896"/>
            <a:ext cx="4908438" cy="261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100">
                <a:solidFill>
                  <a:srgbClr val="000000"/>
                </a:solidFill>
                <a:latin typeface="Microsoft YaHei" panose="020B0503020204020204" pitchFamily="34" charset="-122"/>
                <a:ea typeface="Microsoft YaHei" panose="020B0503020204020204" pitchFamily="34" charset="-122"/>
                <a:sym typeface="Helvetica"/>
              </a:rPr>
              <a:t>Fig.</a:t>
            </a:r>
            <a:r>
              <a:rPr lang="zh-CN" altLang="en-US" sz="1100">
                <a:solidFill>
                  <a:srgbClr val="000000"/>
                </a:solidFill>
                <a:latin typeface="Microsoft YaHei" panose="020B0503020204020204" pitchFamily="34" charset="-122"/>
                <a:ea typeface="Microsoft YaHei" panose="020B0503020204020204" pitchFamily="34" charset="-122"/>
                <a:sym typeface="Helvetica"/>
              </a:rPr>
              <a:t> 针对</a:t>
            </a:r>
            <a:r>
              <a:rPr lang="en-US" altLang="zh-CN" sz="1100">
                <a:solidFill>
                  <a:srgbClr val="000000"/>
                </a:solidFill>
                <a:latin typeface="Microsoft YaHei" panose="020B0503020204020204" pitchFamily="34" charset="-122"/>
                <a:ea typeface="Microsoft YaHei" panose="020B0503020204020204" pitchFamily="34" charset="-122"/>
                <a:sym typeface="Helvetica"/>
              </a:rPr>
              <a:t>32</a:t>
            </a:r>
            <a:r>
              <a:rPr lang="zh-CN" altLang="en-US" sz="1100">
                <a:solidFill>
                  <a:srgbClr val="000000"/>
                </a:solidFill>
                <a:latin typeface="Microsoft YaHei" panose="020B0503020204020204" pitchFamily="34" charset="-122"/>
                <a:ea typeface="Microsoft YaHei" panose="020B0503020204020204" pitchFamily="34" charset="-122"/>
                <a:sym typeface="Helvetica"/>
              </a:rPr>
              <a:t>个量子比特的近期工作负载在不同调度策略下的运行时分解分析。</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1669382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251B1-C340-E6C7-FA16-65BFAAB24F37}"/>
            </a:ext>
          </a:extLst>
        </p:cNvPr>
        <p:cNvGrpSpPr/>
        <p:nvPr/>
      </p:nvGrpSpPr>
      <p:grpSpPr>
        <a:xfrm>
          <a:off x="0" y="0"/>
          <a:ext cx="0" cy="0"/>
          <a:chOff x="0" y="0"/>
          <a:chExt cx="0" cy="0"/>
        </a:xfrm>
      </p:grpSpPr>
      <p:sp>
        <p:nvSpPr>
          <p:cNvPr id="4" name="文本占位符 3">
            <a:extLst>
              <a:ext uri="{FF2B5EF4-FFF2-40B4-BE49-F238E27FC236}">
                <a16:creationId xmlns:a16="http://schemas.microsoft.com/office/drawing/2014/main" id="{FEEF470F-A3CF-8BBB-8CB5-2C1811D0AD1B}"/>
              </a:ext>
            </a:extLst>
          </p:cNvPr>
          <p:cNvSpPr>
            <a:spLocks noGrp="1"/>
          </p:cNvSpPr>
          <p:nvPr>
            <p:ph type="body" sz="quarter" idx="10"/>
          </p:nvPr>
        </p:nvSpPr>
        <p:spPr/>
        <p:txBody>
          <a:bodyPr/>
          <a:lstStyle/>
          <a:p>
            <a:r>
              <a:rPr lang="zh-CN" altLang="en-US"/>
              <a:t>变分程序的运行时间分析</a:t>
            </a:r>
          </a:p>
        </p:txBody>
      </p:sp>
      <p:sp>
        <p:nvSpPr>
          <p:cNvPr id="2" name="灯片编号占位符 1">
            <a:extLst>
              <a:ext uri="{FF2B5EF4-FFF2-40B4-BE49-F238E27FC236}">
                <a16:creationId xmlns:a16="http://schemas.microsoft.com/office/drawing/2014/main" id="{5BE020BE-2B0F-5D14-C2E4-A06291A4E0E3}"/>
              </a:ext>
            </a:extLst>
          </p:cNvPr>
          <p:cNvSpPr>
            <a:spLocks noGrp="1"/>
          </p:cNvSpPr>
          <p:nvPr>
            <p:ph type="sldNum" sz="quarter" idx="13"/>
          </p:nvPr>
        </p:nvSpPr>
        <p:spPr/>
        <p:txBody>
          <a:bodyPr/>
          <a:lstStyle/>
          <a:p>
            <a:fld id="{86CB4B4D-7CA3-9044-876B-883B54F8677D}" type="slidenum">
              <a:rPr lang="en-US" altLang="zh-CN" smtClean="0"/>
              <a:pPr/>
              <a:t>14</a:t>
            </a:fld>
            <a:endParaRPr lang="zh-CN" altLang="en-US" dirty="0"/>
          </a:p>
        </p:txBody>
      </p:sp>
      <p:pic>
        <p:nvPicPr>
          <p:cNvPr id="19" name="内容占位符 15">
            <a:extLst>
              <a:ext uri="{FF2B5EF4-FFF2-40B4-BE49-F238E27FC236}">
                <a16:creationId xmlns:a16="http://schemas.microsoft.com/office/drawing/2014/main" id="{B4078DBE-E796-22F8-E681-BFD8AB9E4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034" y="914400"/>
            <a:ext cx="4583233" cy="4568496"/>
          </a:xfrm>
          <a:prstGeom prst="rect">
            <a:avLst/>
          </a:prstGeom>
        </p:spPr>
      </p:pic>
      <p:sp>
        <p:nvSpPr>
          <p:cNvPr id="20" name="文本框 19">
            <a:extLst>
              <a:ext uri="{FF2B5EF4-FFF2-40B4-BE49-F238E27FC236}">
                <a16:creationId xmlns:a16="http://schemas.microsoft.com/office/drawing/2014/main" id="{6A5C62D7-C7D1-CCE7-680C-9CF380FE651D}"/>
              </a:ext>
            </a:extLst>
          </p:cNvPr>
          <p:cNvSpPr txBox="1"/>
          <p:nvPr/>
        </p:nvSpPr>
        <p:spPr>
          <a:xfrm>
            <a:off x="7033034" y="5482896"/>
            <a:ext cx="4908438" cy="2616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100">
                <a:solidFill>
                  <a:srgbClr val="000000"/>
                </a:solidFill>
                <a:latin typeface="Microsoft YaHei" panose="020B0503020204020204" pitchFamily="34" charset="-122"/>
                <a:ea typeface="Microsoft YaHei" panose="020B0503020204020204" pitchFamily="34" charset="-122"/>
                <a:sym typeface="Helvetica"/>
              </a:rPr>
              <a:t>Fig.</a:t>
            </a:r>
            <a:r>
              <a:rPr lang="zh-CN" altLang="en-US" sz="1100">
                <a:solidFill>
                  <a:srgbClr val="000000"/>
                </a:solidFill>
                <a:latin typeface="Microsoft YaHei" panose="020B0503020204020204" pitchFamily="34" charset="-122"/>
                <a:ea typeface="Microsoft YaHei" panose="020B0503020204020204" pitchFamily="34" charset="-122"/>
                <a:sym typeface="Helvetica"/>
              </a:rPr>
              <a:t> 针对</a:t>
            </a:r>
            <a:r>
              <a:rPr lang="en-US" altLang="zh-CN" sz="1100">
                <a:solidFill>
                  <a:srgbClr val="000000"/>
                </a:solidFill>
                <a:latin typeface="Microsoft YaHei" panose="020B0503020204020204" pitchFamily="34" charset="-122"/>
                <a:ea typeface="Microsoft YaHei" panose="020B0503020204020204" pitchFamily="34" charset="-122"/>
                <a:sym typeface="Helvetica"/>
              </a:rPr>
              <a:t>32</a:t>
            </a:r>
            <a:r>
              <a:rPr lang="zh-CN" altLang="en-US" sz="1100">
                <a:solidFill>
                  <a:srgbClr val="000000"/>
                </a:solidFill>
                <a:latin typeface="Microsoft YaHei" panose="020B0503020204020204" pitchFamily="34" charset="-122"/>
                <a:ea typeface="Microsoft YaHei" panose="020B0503020204020204" pitchFamily="34" charset="-122"/>
                <a:sym typeface="Helvetica"/>
              </a:rPr>
              <a:t>个量子比特的近期工作负载在不同调度策略下的运行时分解分析。</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p:sp>
        <p:nvSpPr>
          <p:cNvPr id="6" name="内容占位符 7">
            <a:extLst>
              <a:ext uri="{FF2B5EF4-FFF2-40B4-BE49-F238E27FC236}">
                <a16:creationId xmlns:a16="http://schemas.microsoft.com/office/drawing/2014/main" id="{4F48338F-ADA2-99C8-E52C-0C647B133FCE}"/>
              </a:ext>
            </a:extLst>
          </p:cNvPr>
          <p:cNvSpPr>
            <a:spLocks noGrp="1"/>
          </p:cNvSpPr>
          <p:nvPr>
            <p:ph sz="quarter" idx="11"/>
          </p:nvPr>
        </p:nvSpPr>
        <p:spPr>
          <a:xfrm>
            <a:off x="479291" y="914400"/>
            <a:ext cx="6553743" cy="5441953"/>
          </a:xfrm>
        </p:spPr>
        <p:txBody>
          <a:bodyPr>
            <a:normAutofit fontScale="92500"/>
          </a:bodyPr>
          <a:lstStyle/>
          <a:p>
            <a:r>
              <a:rPr lang="zh-CN" altLang="en-US"/>
              <a:t> 与</a:t>
            </a:r>
            <a:r>
              <a:rPr lang="en-US" altLang="zh-CN"/>
              <a:t>TLIT</a:t>
            </a:r>
            <a:r>
              <a:rPr lang="zh-CN" altLang="en-US"/>
              <a:t>的比较</a:t>
            </a:r>
            <a:endParaRPr lang="en-US" altLang="zh-CN"/>
          </a:p>
          <a:p>
            <a:pPr lvl="1"/>
            <a:r>
              <a:rPr lang="en-US" altLang="zh-CN"/>
              <a:t>TILT</a:t>
            </a:r>
            <a:r>
              <a:rPr lang="zh-CN" altLang="en-US"/>
              <a:t>的优势 </a:t>
            </a:r>
            <a:endParaRPr lang="en-US" altLang="zh-CN"/>
          </a:p>
          <a:p>
            <a:pPr lvl="2"/>
            <a:r>
              <a:rPr lang="zh-CN" altLang="en-US"/>
              <a:t>对于某些情况原生两比特门相邻放置的情况，以一维的方式处理而不是为整个门层循环所有离子能够有效降低移动时间</a:t>
            </a:r>
            <a:endParaRPr lang="en-US" altLang="zh-CN"/>
          </a:p>
          <a:p>
            <a:pPr lvl="1"/>
            <a:r>
              <a:rPr lang="en-US" altLang="zh-CN"/>
              <a:t>TILT</a:t>
            </a:r>
            <a:r>
              <a:rPr lang="zh-CN" altLang="en-US"/>
              <a:t>的局限性 </a:t>
            </a:r>
            <a:endParaRPr lang="en-US" altLang="zh-CN"/>
          </a:p>
          <a:p>
            <a:pPr lvl="2"/>
            <a:r>
              <a:rPr lang="zh-CN" altLang="en-US"/>
              <a:t>对于需要执行两个量子比特相距较远的量子比特，它需要执行缓慢的量子比特置换，而跑道架构可以通过环形结构快速返回</a:t>
            </a:r>
            <a:endParaRPr lang="en-US" altLang="zh-CN"/>
          </a:p>
          <a:p>
            <a:pPr lvl="2"/>
            <a:r>
              <a:rPr lang="zh-CN" altLang="en-US"/>
              <a:t>无法利用离子重排过程与门执行过程的并行性</a:t>
            </a:r>
            <a:endParaRPr lang="en-US" altLang="zh-CN"/>
          </a:p>
          <a:p>
            <a:pPr lvl="1"/>
            <a:r>
              <a:rPr lang="zh-CN" altLang="en-US"/>
              <a:t>对于排列规律的</a:t>
            </a:r>
            <a:r>
              <a:rPr lang="en-US" altLang="zh-CN"/>
              <a:t>QAOA</a:t>
            </a:r>
            <a:r>
              <a:rPr lang="zh-CN" altLang="en-US"/>
              <a:t>负载能够减少</a:t>
            </a:r>
            <a:r>
              <a:rPr lang="en-US" altLang="zh-CN"/>
              <a:t>6%</a:t>
            </a:r>
            <a:r>
              <a:rPr lang="zh-CN" altLang="en-US"/>
              <a:t>的运行时间，但是在</a:t>
            </a:r>
            <a:r>
              <a:rPr lang="en-US" altLang="zh-CN"/>
              <a:t>VQE</a:t>
            </a:r>
            <a:r>
              <a:rPr lang="zh-CN" altLang="en-US"/>
              <a:t>负载上增加了</a:t>
            </a:r>
            <a:r>
              <a:rPr lang="en-US" altLang="zh-CN"/>
              <a:t>45%</a:t>
            </a:r>
          </a:p>
        </p:txBody>
      </p:sp>
      <p:sp>
        <p:nvSpPr>
          <p:cNvPr id="7" name="文本框 6">
            <a:extLst>
              <a:ext uri="{FF2B5EF4-FFF2-40B4-BE49-F238E27FC236}">
                <a16:creationId xmlns:a16="http://schemas.microsoft.com/office/drawing/2014/main" id="{C255B83D-C18E-91EB-F8AE-5EEE1F5D1EEB}"/>
              </a:ext>
            </a:extLst>
          </p:cNvPr>
          <p:cNvSpPr txBox="1"/>
          <p:nvPr/>
        </p:nvSpPr>
        <p:spPr>
          <a:xfrm>
            <a:off x="3177495" y="774944"/>
            <a:ext cx="3757760" cy="338554"/>
          </a:xfrm>
          <a:prstGeom prst="rect">
            <a:avLst/>
          </a:prstGeom>
          <a:solidFill>
            <a:schemeClr val="bg1"/>
          </a:solidFill>
          <a:ln>
            <a:solidFill>
              <a:schemeClr val="dk1"/>
            </a:solidFill>
          </a:ln>
          <a:effectLst/>
        </p:spPr>
        <p:txBody>
          <a:bodyPr wrap="none" rtlCol="0">
            <a:spAutoFit/>
          </a:bodyPr>
          <a:lstStyle/>
          <a:p>
            <a:pPr algn="l" defTabSz="288000">
              <a:buNone/>
            </a:pPr>
            <a:r>
              <a:rPr kumimoji="1" lang="en-US" altLang="zh-CN" sz="1600" b="1">
                <a:latin typeface="Menlo" panose="020B0609030804020204" pitchFamily="49" charset="0"/>
              </a:rPr>
              <a:t>Tips</a:t>
            </a:r>
            <a:r>
              <a:rPr kumimoji="1" lang="zh-CN" altLang="en-US" sz="1600">
                <a:latin typeface="Menlo" panose="020B0609030804020204" pitchFamily="49" charset="0"/>
              </a:rPr>
              <a:t> 可以将</a:t>
            </a:r>
            <a:r>
              <a:rPr kumimoji="1" lang="en-US" altLang="zh-CN" sz="1600">
                <a:latin typeface="Menlo" panose="020B0609030804020204" pitchFamily="49" charset="0"/>
              </a:rPr>
              <a:t>TILT</a:t>
            </a:r>
            <a:r>
              <a:rPr kumimoji="1" lang="zh-CN" altLang="en-US" sz="1600">
                <a:latin typeface="Menlo" panose="020B0609030804020204" pitchFamily="49" charset="0"/>
              </a:rPr>
              <a:t>理解为一维硬件架构</a:t>
            </a:r>
          </a:p>
        </p:txBody>
      </p:sp>
    </p:spTree>
    <p:extLst>
      <p:ext uri="{BB962C8B-B14F-4D97-AF65-F5344CB8AC3E}">
        <p14:creationId xmlns:p14="http://schemas.microsoft.com/office/powerpoint/2010/main" val="4142906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B471A237-FF9B-7242-6D04-7DECAF1408BB}"/>
              </a:ext>
            </a:extLst>
          </p:cNvPr>
          <p:cNvSpPr>
            <a:spLocks noGrp="1"/>
          </p:cNvSpPr>
          <p:nvPr>
            <p:ph type="body" sz="quarter" idx="10"/>
          </p:nvPr>
        </p:nvSpPr>
        <p:spPr/>
        <p:txBody>
          <a:bodyPr/>
          <a:lstStyle/>
          <a:p>
            <a:r>
              <a:rPr kumimoji="1" lang="zh-CN" altLang="en-US"/>
              <a:t>变分程序的保真度分析</a:t>
            </a:r>
          </a:p>
        </p:txBody>
      </p:sp>
      <p:sp>
        <p:nvSpPr>
          <p:cNvPr id="4" name="灯片编号占位符 3">
            <a:extLst>
              <a:ext uri="{FF2B5EF4-FFF2-40B4-BE49-F238E27FC236}">
                <a16:creationId xmlns:a16="http://schemas.microsoft.com/office/drawing/2014/main" id="{2D974F27-58D3-ADC7-76C9-A31F96E268A1}"/>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t>15</a:t>
            </a:fld>
            <a:endParaRPr lang="en-US" dirty="0"/>
          </a:p>
        </p:txBody>
      </p:sp>
      <p:sp>
        <p:nvSpPr>
          <p:cNvPr id="8" name="内容占位符 7">
            <a:extLst>
              <a:ext uri="{FF2B5EF4-FFF2-40B4-BE49-F238E27FC236}">
                <a16:creationId xmlns:a16="http://schemas.microsoft.com/office/drawing/2014/main" id="{8FFD5F5F-EA00-19DF-110C-65355B4EFEF8}"/>
              </a:ext>
            </a:extLst>
          </p:cNvPr>
          <p:cNvSpPr>
            <a:spLocks noGrp="1"/>
          </p:cNvSpPr>
          <p:nvPr>
            <p:ph sz="quarter" idx="11"/>
          </p:nvPr>
        </p:nvSpPr>
        <p:spPr>
          <a:xfrm>
            <a:off x="479291" y="914400"/>
            <a:ext cx="7070622" cy="5441953"/>
          </a:xfrm>
        </p:spPr>
        <p:txBody>
          <a:bodyPr/>
          <a:lstStyle/>
          <a:p>
            <a:r>
              <a:rPr lang="zh-CN" altLang="en-US"/>
              <a:t> 分析</a:t>
            </a:r>
            <a:endParaRPr lang="en-US" altLang="zh-CN"/>
          </a:p>
          <a:p>
            <a:pPr lvl="1"/>
            <a:r>
              <a:rPr lang="zh-CN" altLang="en-US"/>
              <a:t>对于类</a:t>
            </a:r>
            <a:r>
              <a:rPr lang="en-US" altLang="zh-CN"/>
              <a:t>H1</a:t>
            </a:r>
            <a:r>
              <a:rPr lang="zh-CN" altLang="en-US"/>
              <a:t>运行</a:t>
            </a:r>
            <a:r>
              <a:rPr lang="en-US" altLang="zh-CN"/>
              <a:t>(TILT)</a:t>
            </a:r>
            <a:r>
              <a:rPr lang="zh-CN" altLang="en-US"/>
              <a:t>，在</a:t>
            </a:r>
            <a:r>
              <a:rPr lang="en-US" altLang="zh-CN"/>
              <a:t>QAOA</a:t>
            </a:r>
            <a:r>
              <a:rPr lang="zh-CN" altLang="en-US"/>
              <a:t>负载上整体错误率要比</a:t>
            </a:r>
            <a:r>
              <a:rPr lang="en-US" altLang="zh-CN"/>
              <a:t>Rolodex</a:t>
            </a:r>
            <a:r>
              <a:rPr lang="zh-CN" altLang="en-US"/>
              <a:t>低</a:t>
            </a:r>
            <a:r>
              <a:rPr lang="en-US" altLang="zh-CN"/>
              <a:t>7.93%</a:t>
            </a:r>
            <a:r>
              <a:rPr lang="zh-CN" altLang="en-US"/>
              <a:t>，但在</a:t>
            </a:r>
            <a:r>
              <a:rPr lang="en-US" altLang="zh-CN"/>
              <a:t>VQE</a:t>
            </a:r>
            <a:r>
              <a:rPr lang="zh-CN" altLang="en-US"/>
              <a:t>负载上要高</a:t>
            </a:r>
            <a:r>
              <a:rPr lang="en-US" altLang="zh-CN"/>
              <a:t>8.88%</a:t>
            </a:r>
          </a:p>
          <a:p>
            <a:pPr lvl="1"/>
            <a:r>
              <a:rPr lang="en-US" altLang="zh-CN"/>
              <a:t>Plutarch</a:t>
            </a:r>
            <a:r>
              <a:rPr lang="zh-CN" altLang="en-US"/>
              <a:t>整体上再两种测试集上都降低了错误率</a:t>
            </a:r>
            <a:endParaRPr lang="en-US" altLang="zh-CN"/>
          </a:p>
          <a:p>
            <a:pPr lvl="2"/>
            <a:r>
              <a:rPr lang="zh-CN" altLang="en-US"/>
              <a:t>相较于</a:t>
            </a:r>
            <a:r>
              <a:rPr lang="en-US" altLang="zh-CN"/>
              <a:t>Rolodex</a:t>
            </a:r>
            <a:r>
              <a:rPr lang="zh-CN" altLang="en-US"/>
              <a:t>降低了</a:t>
            </a:r>
            <a:r>
              <a:rPr lang="en-US" altLang="zh-CN"/>
              <a:t>19.83%</a:t>
            </a:r>
          </a:p>
          <a:p>
            <a:pPr lvl="2"/>
            <a:r>
              <a:rPr lang="zh-CN" altLang="en-US"/>
              <a:t>相较于</a:t>
            </a:r>
            <a:r>
              <a:rPr lang="en-US" altLang="zh-CN"/>
              <a:t>TILT</a:t>
            </a:r>
            <a:r>
              <a:rPr lang="zh-CN" altLang="en-US"/>
              <a:t>降低了</a:t>
            </a:r>
            <a:r>
              <a:rPr lang="en-US" altLang="zh-CN"/>
              <a:t>19.83%</a:t>
            </a:r>
          </a:p>
          <a:p>
            <a:pPr lvl="1"/>
            <a:r>
              <a:rPr lang="en-US" altLang="zh-CN"/>
              <a:t>Plutarch</a:t>
            </a:r>
            <a:r>
              <a:rPr lang="zh-CN" altLang="en-US"/>
              <a:t>的改进原因主要有两个</a:t>
            </a:r>
            <a:endParaRPr lang="en-US" altLang="zh-CN"/>
          </a:p>
          <a:p>
            <a:pPr lvl="2"/>
            <a:r>
              <a:rPr lang="zh-CN" altLang="en-US"/>
              <a:t>相较于</a:t>
            </a:r>
            <a:r>
              <a:rPr lang="en-US" altLang="zh-CN"/>
              <a:t>Rolodex</a:t>
            </a:r>
            <a:r>
              <a:rPr lang="zh-CN" altLang="en-US"/>
              <a:t>的离子循环次数的压缩</a:t>
            </a:r>
            <a:endParaRPr lang="en-US" altLang="zh-CN"/>
          </a:p>
          <a:p>
            <a:pPr lvl="2"/>
            <a:r>
              <a:rPr lang="zh-CN" altLang="en-US"/>
              <a:t>相较于一维执行，使用了合适的离子循环</a:t>
            </a:r>
            <a:endParaRPr lang="en-US" altLang="zh-CN"/>
          </a:p>
        </p:txBody>
      </p:sp>
      <p:pic>
        <p:nvPicPr>
          <p:cNvPr id="9" name="内容占位符 5">
            <a:extLst>
              <a:ext uri="{FF2B5EF4-FFF2-40B4-BE49-F238E27FC236}">
                <a16:creationId xmlns:a16="http://schemas.microsoft.com/office/drawing/2014/main" id="{436DF838-3D22-A362-ECAB-EFA23B60E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9913" y="1037961"/>
            <a:ext cx="4113458" cy="4782077"/>
          </a:xfrm>
          <a:prstGeom prst="rect">
            <a:avLst/>
          </a:prstGeom>
        </p:spPr>
      </p:pic>
      <p:sp>
        <p:nvSpPr>
          <p:cNvPr id="12" name="文本框 11">
            <a:extLst>
              <a:ext uri="{FF2B5EF4-FFF2-40B4-BE49-F238E27FC236}">
                <a16:creationId xmlns:a16="http://schemas.microsoft.com/office/drawing/2014/main" id="{C41E2CFA-C284-8FDD-CC29-116F657AF9FA}"/>
              </a:ext>
            </a:extLst>
          </p:cNvPr>
          <p:cNvSpPr txBox="1"/>
          <p:nvPr/>
        </p:nvSpPr>
        <p:spPr>
          <a:xfrm>
            <a:off x="7152423" y="5765655"/>
            <a:ext cx="4908438" cy="769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100">
                <a:solidFill>
                  <a:srgbClr val="000000"/>
                </a:solidFill>
                <a:latin typeface="Microsoft YaHei" panose="020B0503020204020204" pitchFamily="34" charset="-122"/>
                <a:ea typeface="Microsoft YaHei" panose="020B0503020204020204" pitchFamily="34" charset="-122"/>
                <a:sym typeface="Helvetica"/>
              </a:rPr>
              <a:t>Fig.</a:t>
            </a:r>
            <a:r>
              <a:rPr lang="zh-CN" altLang="en-US" sz="1100">
                <a:solidFill>
                  <a:srgbClr val="000000"/>
                </a:solidFill>
                <a:latin typeface="Microsoft YaHei" panose="020B0503020204020204" pitchFamily="34" charset="-122"/>
                <a:ea typeface="Microsoft YaHei" panose="020B0503020204020204" pitchFamily="34" charset="-122"/>
                <a:sym typeface="Helvetica"/>
              </a:rPr>
              <a:t> 当线路深度增加时，</a:t>
            </a:r>
            <a:r>
              <a:rPr lang="en-US" altLang="zh-CN" sz="1100">
                <a:solidFill>
                  <a:srgbClr val="000000"/>
                </a:solidFill>
                <a:latin typeface="Microsoft YaHei" panose="020B0503020204020204" pitchFamily="34" charset="-122"/>
                <a:ea typeface="Microsoft YaHei" panose="020B0503020204020204" pitchFamily="34" charset="-122"/>
                <a:sym typeface="Helvetica"/>
              </a:rPr>
              <a:t>32</a:t>
            </a:r>
            <a:r>
              <a:rPr lang="zh-CN" altLang="en-US" sz="1100">
                <a:solidFill>
                  <a:srgbClr val="000000"/>
                </a:solidFill>
                <a:latin typeface="Microsoft YaHei" panose="020B0503020204020204" pitchFamily="34" charset="-122"/>
                <a:ea typeface="Microsoft YaHei" panose="020B0503020204020204" pitchFamily="34" charset="-122"/>
                <a:sym typeface="Helvetica"/>
              </a:rPr>
              <a:t>量子比特的变分量子算法工作负载的保真度分析。</a:t>
            </a:r>
            <a:r>
              <a:rPr lang="en-US" altLang="zh-CN" sz="1100">
                <a:solidFill>
                  <a:srgbClr val="000000"/>
                </a:solidFill>
                <a:latin typeface="Microsoft YaHei" panose="020B0503020204020204" pitchFamily="34" charset="-122"/>
                <a:ea typeface="Microsoft YaHei" panose="020B0503020204020204" pitchFamily="34" charset="-122"/>
                <a:sym typeface="Helvetica"/>
              </a:rPr>
              <a:t>(a)</a:t>
            </a:r>
            <a:r>
              <a:rPr lang="zh-CN" altLang="en-US" sz="1100">
                <a:solidFill>
                  <a:srgbClr val="000000"/>
                </a:solidFill>
                <a:latin typeface="Microsoft YaHei" panose="020B0503020204020204" pitchFamily="34" charset="-122"/>
                <a:ea typeface="Microsoft YaHei" panose="020B0503020204020204" pitchFamily="34" charset="-122"/>
                <a:sym typeface="Helvetica"/>
              </a:rPr>
              <a:t> 展示的是道路形状的图的工作负载，横轴层数以</a:t>
            </a:r>
            <a:r>
              <a:rPr lang="en-US" altLang="zh-CN" sz="1100">
                <a:solidFill>
                  <a:srgbClr val="000000"/>
                </a:solidFill>
                <a:latin typeface="Microsoft YaHei" panose="020B0503020204020204" pitchFamily="34" charset="-122"/>
                <a:ea typeface="Microsoft YaHei" panose="020B0503020204020204" pitchFamily="34" charset="-122"/>
                <a:sym typeface="Helvetica"/>
              </a:rPr>
              <a:t>4</a:t>
            </a:r>
            <a:r>
              <a:rPr lang="zh-CN" altLang="en-US" sz="1100">
                <a:solidFill>
                  <a:srgbClr val="000000"/>
                </a:solidFill>
                <a:latin typeface="Microsoft YaHei" panose="020B0503020204020204" pitchFamily="34" charset="-122"/>
                <a:ea typeface="Microsoft YaHei" panose="020B0503020204020204" pitchFamily="34" charset="-122"/>
                <a:sym typeface="Helvetica"/>
              </a:rPr>
              <a:t>倍增长；</a:t>
            </a:r>
            <a:r>
              <a:rPr lang="en-US" altLang="zh-CN" sz="1100">
                <a:solidFill>
                  <a:srgbClr val="000000"/>
                </a:solidFill>
                <a:latin typeface="Microsoft YaHei" panose="020B0503020204020204" pitchFamily="34" charset="-122"/>
                <a:ea typeface="Microsoft YaHei" panose="020B0503020204020204" pitchFamily="34" charset="-122"/>
                <a:sym typeface="Helvetica"/>
              </a:rPr>
              <a:t>(b)</a:t>
            </a:r>
            <a:r>
              <a:rPr lang="zh-CN" altLang="en-US" sz="1100">
                <a:solidFill>
                  <a:srgbClr val="000000"/>
                </a:solidFill>
                <a:latin typeface="Microsoft YaHei" panose="020B0503020204020204" pitchFamily="34" charset="-122"/>
                <a:ea typeface="Microsoft YaHei" panose="020B0503020204020204" pitchFamily="34" charset="-122"/>
                <a:sym typeface="Helvetica"/>
              </a:rPr>
              <a:t>展示的是</a:t>
            </a:r>
            <a:r>
              <a:rPr lang="en-US" altLang="zh-CN" sz="1100">
                <a:solidFill>
                  <a:srgbClr val="000000"/>
                </a:solidFill>
                <a:latin typeface="Microsoft YaHei" panose="020B0503020204020204" pitchFamily="34" charset="-122"/>
                <a:ea typeface="Microsoft YaHei" panose="020B0503020204020204" pitchFamily="34" charset="-122"/>
                <a:sym typeface="Helvetica"/>
              </a:rPr>
              <a:t>UCCSD</a:t>
            </a:r>
            <a:r>
              <a:rPr lang="zh-CN" altLang="en-US" sz="1100">
                <a:solidFill>
                  <a:srgbClr val="000000"/>
                </a:solidFill>
                <a:latin typeface="Microsoft YaHei" panose="020B0503020204020204" pitchFamily="34" charset="-122"/>
                <a:ea typeface="Microsoft YaHei" panose="020B0503020204020204" pitchFamily="34" charset="-122"/>
                <a:sym typeface="Helvetica"/>
              </a:rPr>
              <a:t>的</a:t>
            </a:r>
            <a:r>
              <a:rPr lang="en-US" altLang="zh-CN" sz="1100">
                <a:solidFill>
                  <a:srgbClr val="000000"/>
                </a:solidFill>
                <a:latin typeface="Microsoft YaHei" panose="020B0503020204020204" pitchFamily="34" charset="-122"/>
                <a:ea typeface="Microsoft YaHei" panose="020B0503020204020204" pitchFamily="34" charset="-122"/>
                <a:sym typeface="Helvetica"/>
              </a:rPr>
              <a:t>ansatz</a:t>
            </a:r>
            <a:r>
              <a:rPr lang="zh-CN" altLang="en-US" sz="1100">
                <a:solidFill>
                  <a:srgbClr val="000000"/>
                </a:solidFill>
                <a:latin typeface="Microsoft YaHei" panose="020B0503020204020204" pitchFamily="34" charset="-122"/>
                <a:ea typeface="Microsoft YaHei" panose="020B0503020204020204" pitchFamily="34" charset="-122"/>
                <a:sym typeface="Helvetica"/>
              </a:rPr>
              <a:t>的</a:t>
            </a:r>
            <a:r>
              <a:rPr lang="en-US" altLang="zh-CN" sz="1100">
                <a:solidFill>
                  <a:srgbClr val="000000"/>
                </a:solidFill>
                <a:latin typeface="Microsoft YaHei" panose="020B0503020204020204" pitchFamily="34" charset="-122"/>
                <a:ea typeface="Microsoft YaHei" panose="020B0503020204020204" pitchFamily="34" charset="-122"/>
                <a:sym typeface="Helvetica"/>
              </a:rPr>
              <a:t>VQE</a:t>
            </a:r>
            <a:r>
              <a:rPr lang="zh-CN" altLang="en-US" sz="1100">
                <a:solidFill>
                  <a:srgbClr val="000000"/>
                </a:solidFill>
                <a:latin typeface="Microsoft YaHei" panose="020B0503020204020204" pitchFamily="34" charset="-122"/>
                <a:ea typeface="Microsoft YaHei" panose="020B0503020204020204" pitchFamily="34" charset="-122"/>
                <a:sym typeface="Helvetica"/>
              </a:rPr>
              <a:t>工作负载，</a:t>
            </a:r>
            <a:r>
              <a:rPr lang="en-US" altLang="zh-CN" sz="1100">
                <a:solidFill>
                  <a:srgbClr val="000000"/>
                </a:solidFill>
                <a:latin typeface="Microsoft YaHei" panose="020B0503020204020204" pitchFamily="34" charset="-122"/>
                <a:ea typeface="Microsoft YaHei" panose="020B0503020204020204" pitchFamily="34" charset="-122"/>
                <a:sym typeface="Helvetica"/>
              </a:rPr>
              <a:t>Pauli</a:t>
            </a:r>
            <a:r>
              <a:rPr lang="zh-CN" altLang="en-US" sz="1100">
                <a:solidFill>
                  <a:srgbClr val="000000"/>
                </a:solidFill>
                <a:latin typeface="Microsoft YaHei" panose="020B0503020204020204" pitchFamily="34" charset="-122"/>
                <a:ea typeface="Microsoft YaHei" panose="020B0503020204020204" pitchFamily="34" charset="-122"/>
                <a:sym typeface="Helvetica"/>
              </a:rPr>
              <a:t> </a:t>
            </a:r>
            <a:r>
              <a:rPr lang="en-US" altLang="zh-CN" sz="1100">
                <a:solidFill>
                  <a:srgbClr val="000000"/>
                </a:solidFill>
                <a:latin typeface="Microsoft YaHei" panose="020B0503020204020204" pitchFamily="34" charset="-122"/>
                <a:ea typeface="Microsoft YaHei" panose="020B0503020204020204" pitchFamily="34" charset="-122"/>
                <a:sym typeface="Helvetica"/>
              </a:rPr>
              <a:t>string</a:t>
            </a:r>
            <a:r>
              <a:rPr lang="zh-CN" altLang="en-US" sz="1100">
                <a:solidFill>
                  <a:srgbClr val="000000"/>
                </a:solidFill>
                <a:latin typeface="Microsoft YaHei" panose="020B0503020204020204" pitchFamily="34" charset="-122"/>
                <a:ea typeface="Microsoft YaHei" panose="020B0503020204020204" pitchFamily="34" charset="-122"/>
                <a:sym typeface="Helvetica"/>
              </a:rPr>
              <a:t>以</a:t>
            </a:r>
            <a:r>
              <a:rPr lang="en-US" altLang="zh-CN" sz="1100">
                <a:solidFill>
                  <a:srgbClr val="000000"/>
                </a:solidFill>
                <a:latin typeface="Microsoft YaHei" panose="020B0503020204020204" pitchFamily="34" charset="-122"/>
                <a:ea typeface="Microsoft YaHei" panose="020B0503020204020204" pitchFamily="34" charset="-122"/>
                <a:sym typeface="Helvetica"/>
              </a:rPr>
              <a:t>4</a:t>
            </a:r>
            <a:r>
              <a:rPr lang="zh-CN" altLang="en-US" sz="1100">
                <a:solidFill>
                  <a:srgbClr val="000000"/>
                </a:solidFill>
                <a:latin typeface="Microsoft YaHei" panose="020B0503020204020204" pitchFamily="34" charset="-122"/>
                <a:ea typeface="Microsoft YaHei" panose="020B0503020204020204" pitchFamily="34" charset="-122"/>
                <a:sym typeface="Helvetica"/>
              </a:rPr>
              <a:t>倍增长。每个柱状数据代表每一部分的保真度贡献（越高越好），而线代表的是整体保真度（越低越好）</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2264329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366E2BCB-D4EB-3A37-B460-938E8B51C18F}"/>
              </a:ext>
            </a:extLst>
          </p:cNvPr>
          <p:cNvSpPr>
            <a:spLocks noGrp="1"/>
          </p:cNvSpPr>
          <p:nvPr>
            <p:ph type="body" sz="quarter" idx="10"/>
          </p:nvPr>
        </p:nvSpPr>
        <p:spPr/>
        <p:txBody>
          <a:bodyPr/>
          <a:lstStyle/>
          <a:p>
            <a:r>
              <a:rPr lang="zh-CN" altLang="en-US"/>
              <a:t>背景</a:t>
            </a:r>
          </a:p>
        </p:txBody>
      </p:sp>
      <p:sp>
        <p:nvSpPr>
          <p:cNvPr id="6" name="内容占位符 5">
            <a:extLst>
              <a:ext uri="{FF2B5EF4-FFF2-40B4-BE49-F238E27FC236}">
                <a16:creationId xmlns:a16="http://schemas.microsoft.com/office/drawing/2014/main" id="{241D0350-A785-086D-7F38-3F5738939634}"/>
              </a:ext>
            </a:extLst>
          </p:cNvPr>
          <p:cNvSpPr>
            <a:spLocks noGrp="1"/>
          </p:cNvSpPr>
          <p:nvPr>
            <p:ph sz="quarter" idx="11"/>
          </p:nvPr>
        </p:nvSpPr>
        <p:spPr/>
        <p:txBody>
          <a:bodyPr>
            <a:normAutofit/>
          </a:bodyPr>
          <a:lstStyle/>
          <a:p>
            <a:r>
              <a:rPr lang="zh-CN" altLang="en-US" sz="2400"/>
              <a:t>背景</a:t>
            </a:r>
            <a:endParaRPr lang="en-US" altLang="zh-CN" sz="2400"/>
          </a:p>
          <a:p>
            <a:pPr lvl="1"/>
            <a:r>
              <a:rPr lang="zh-CN" altLang="en-US" sz="2000"/>
              <a:t>跑道型量子硬件架构是一维架构和二维架构之间的折中</a:t>
            </a:r>
            <a:endParaRPr lang="en-US" altLang="zh-CN" sz="2000"/>
          </a:p>
          <a:p>
            <a:pPr lvl="1"/>
            <a:r>
              <a:rPr lang="zh-CN" altLang="en-US" sz="2000"/>
              <a:t>量子门的执行需要在执行区域中完成</a:t>
            </a:r>
            <a:endParaRPr lang="en-US" altLang="zh-CN" sz="2000"/>
          </a:p>
          <a:p>
            <a:pPr marL="457200" lvl="1" indent="0">
              <a:buNone/>
            </a:pPr>
            <a:r>
              <a:rPr lang="en-US" altLang="zh-CN" sz="2000">
                <a:sym typeface="Wingdings" pitchFamily="2" charset="2"/>
              </a:rPr>
              <a:t></a:t>
            </a:r>
            <a:r>
              <a:rPr lang="zh-CN" altLang="en-US" sz="2000">
                <a:sym typeface="Wingdings" pitchFamily="2" charset="2"/>
              </a:rPr>
              <a:t>  理论上，</a:t>
            </a:r>
            <a:r>
              <a:rPr lang="zh-CN" altLang="en-US" sz="2000"/>
              <a:t>为了提高执行效率可以增加硬件中的执行区域，但在现有</a:t>
            </a:r>
            <a:r>
              <a:rPr lang="en-US" altLang="zh-CN" sz="2000"/>
              <a:t>rolodex</a:t>
            </a:r>
            <a:r>
              <a:rPr lang="zh-CN" altLang="en-US" sz="2000"/>
              <a:t>策略下反而会降低执行效率</a:t>
            </a:r>
            <a:endParaRPr lang="en-US" altLang="zh-CN" sz="2000"/>
          </a:p>
          <a:p>
            <a:r>
              <a:rPr lang="zh-CN" altLang="en-US" sz="2400"/>
              <a:t>挑战</a:t>
            </a:r>
            <a:endParaRPr lang="en-US" altLang="zh-CN" sz="2400"/>
          </a:p>
          <a:p>
            <a:pPr lvl="1"/>
            <a:r>
              <a:rPr lang="zh-CN" altLang="en-US" sz="2000"/>
              <a:t>跑道型硬件架构上操作区域的扩展性差</a:t>
            </a:r>
            <a:endParaRPr lang="en-US" altLang="zh-CN" sz="2000"/>
          </a:p>
          <a:p>
            <a:r>
              <a:rPr lang="zh-CN" altLang="en-US" sz="2400"/>
              <a:t>解决办法：开发了</a:t>
            </a:r>
            <a:r>
              <a:rPr lang="en-US" altLang="zh-CN" sz="2400"/>
              <a:t>Plutarch</a:t>
            </a:r>
            <a:r>
              <a:rPr lang="zh-CN" altLang="en-US" sz="2400"/>
              <a:t>框架</a:t>
            </a:r>
            <a:endParaRPr lang="en-US" altLang="zh-CN" sz="2400"/>
          </a:p>
          <a:p>
            <a:pPr lvl="1"/>
            <a:r>
              <a:rPr lang="zh-CN" altLang="en-US" sz="2000"/>
              <a:t>高效哈密顿量编译</a:t>
            </a:r>
            <a:endParaRPr lang="en-US" altLang="zh-CN" sz="2000"/>
          </a:p>
          <a:p>
            <a:pPr lvl="1"/>
            <a:r>
              <a:rPr lang="zh-CN" altLang="en-US" sz="2000"/>
              <a:t>“就地执行”块感知调度</a:t>
            </a:r>
            <a:endParaRPr lang="en-US" altLang="zh-CN" sz="2000"/>
          </a:p>
          <a:p>
            <a:pPr lvl="1"/>
            <a:r>
              <a:rPr lang="zh-CN" altLang="en-US" sz="2000"/>
              <a:t>改进硬件架构：引入捷径</a:t>
            </a:r>
          </a:p>
        </p:txBody>
      </p:sp>
      <p:pic>
        <p:nvPicPr>
          <p:cNvPr id="2" name="图片 1" descr="图片包含 公司名称&#10;&#10;AI 生成的内容可能不正确。">
            <a:extLst>
              <a:ext uri="{FF2B5EF4-FFF2-40B4-BE49-F238E27FC236}">
                <a16:creationId xmlns:a16="http://schemas.microsoft.com/office/drawing/2014/main" id="{62BB196C-97C1-B41A-C176-A4B1654B9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8131" y="2685011"/>
            <a:ext cx="6108145" cy="2064327"/>
          </a:xfrm>
          <a:prstGeom prst="rect">
            <a:avLst/>
          </a:prstGeom>
        </p:spPr>
      </p:pic>
    </p:spTree>
    <p:extLst>
      <p:ext uri="{BB962C8B-B14F-4D97-AF65-F5344CB8AC3E}">
        <p14:creationId xmlns:p14="http://schemas.microsoft.com/office/powerpoint/2010/main" val="3769572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CE14BCF7-B31B-3C78-F06F-F31E6922CE34}"/>
              </a:ext>
            </a:extLst>
          </p:cNvPr>
          <p:cNvSpPr>
            <a:spLocks noGrp="1"/>
          </p:cNvSpPr>
          <p:nvPr>
            <p:ph type="body" sz="quarter" idx="10"/>
          </p:nvPr>
        </p:nvSpPr>
        <p:spPr/>
        <p:txBody>
          <a:bodyPr/>
          <a:lstStyle/>
          <a:p>
            <a:r>
              <a:rPr kumimoji="1" lang="zh-CN" altLang="en-US"/>
              <a:t>跑道架构的挑战</a:t>
            </a:r>
          </a:p>
        </p:txBody>
      </p:sp>
      <p:sp>
        <p:nvSpPr>
          <p:cNvPr id="3" name="内容占位符 2">
            <a:extLst>
              <a:ext uri="{FF2B5EF4-FFF2-40B4-BE49-F238E27FC236}">
                <a16:creationId xmlns:a16="http://schemas.microsoft.com/office/drawing/2014/main" id="{8D83DFC3-8FDB-B9C7-9E76-3CE97C56C1CE}"/>
              </a:ext>
            </a:extLst>
          </p:cNvPr>
          <p:cNvSpPr>
            <a:spLocks noGrp="1"/>
          </p:cNvSpPr>
          <p:nvPr>
            <p:ph sz="quarter" idx="11"/>
          </p:nvPr>
        </p:nvSpPr>
        <p:spPr>
          <a:xfrm>
            <a:off x="479291" y="914400"/>
            <a:ext cx="11040533" cy="5441953"/>
          </a:xfrm>
        </p:spPr>
        <p:txBody>
          <a:bodyPr>
            <a:normAutofit/>
          </a:bodyPr>
          <a:lstStyle/>
          <a:p>
            <a:r>
              <a:rPr kumimoji="1" lang="zh-CN" altLang="en-US" sz="2400"/>
              <a:t>跑道架构</a:t>
            </a:r>
            <a:endParaRPr kumimoji="1" lang="en-US" altLang="zh-CN" sz="2400"/>
          </a:p>
          <a:p>
            <a:pPr lvl="1"/>
            <a:r>
              <a:rPr kumimoji="1" lang="zh-CN" altLang="en-US" sz="2000"/>
              <a:t>跑道架构与其他架构的特点在于在跑道上循环离子以执行操作</a:t>
            </a:r>
            <a:endParaRPr kumimoji="1" lang="en-US" altLang="zh-CN" sz="2000"/>
          </a:p>
          <a:p>
            <a:pPr lvl="1"/>
            <a:r>
              <a:rPr kumimoji="1" lang="zh-CN" altLang="en-US" sz="2000"/>
              <a:t>在执行完当前量子门层的操作之后，自动编译器在跑道顶部重排离子以执行后续操作</a:t>
            </a:r>
            <a:endParaRPr kumimoji="1" lang="en-US" altLang="zh-CN" sz="2000"/>
          </a:p>
          <a:p>
            <a:r>
              <a:rPr kumimoji="1" lang="zh-CN" altLang="en-US" sz="2400"/>
              <a:t>并行性上的劣势</a:t>
            </a:r>
            <a:endParaRPr kumimoji="1" lang="en-US" altLang="zh-CN" sz="2400"/>
          </a:p>
          <a:p>
            <a:pPr lvl="1"/>
            <a:r>
              <a:rPr kumimoji="1" lang="zh-CN" altLang="en-US" sz="2000"/>
              <a:t>超导或者中性原子：能够在一个时钟周期内对所有量子比特执行所有相同的操作</a:t>
            </a:r>
            <a:endParaRPr kumimoji="1" lang="en-US" altLang="zh-CN" sz="2000"/>
          </a:p>
          <a:p>
            <a:pPr lvl="1"/>
            <a:r>
              <a:rPr kumimoji="1" lang="zh-CN" altLang="en-US" sz="2000"/>
              <a:t>跑道架构：对于配置了</a:t>
            </a:r>
            <a:r>
              <a:rPr kumimoji="1" lang="en-US" altLang="zh-CN" sz="2000"/>
              <a:t>4</a:t>
            </a:r>
            <a:r>
              <a:rPr kumimoji="1" lang="zh-CN" altLang="en-US" sz="2000"/>
              <a:t>个操作区的跑道架构，每次只能有</a:t>
            </a:r>
            <a:r>
              <a:rPr kumimoji="1" lang="en-US" altLang="zh-CN" sz="2000"/>
              <a:t>4</a:t>
            </a:r>
            <a:r>
              <a:rPr kumimoji="1" lang="zh-CN" altLang="en-US" sz="2000"/>
              <a:t>对离子同时执行操作</a:t>
            </a:r>
            <a:endParaRPr kumimoji="1" lang="en-US" altLang="zh-CN" sz="2000"/>
          </a:p>
          <a:p>
            <a:r>
              <a:rPr kumimoji="1" lang="zh-CN" altLang="en-US" sz="2400"/>
              <a:t> 动机</a:t>
            </a:r>
            <a:endParaRPr kumimoji="1" lang="en-US" altLang="zh-CN" sz="2400"/>
          </a:p>
          <a:p>
            <a:pPr lvl="1"/>
            <a:r>
              <a:rPr kumimoji="1" lang="zh-CN" altLang="en-US" sz="2000"/>
              <a:t>操作区过于密集可能导致减少量子比特保真度 </a:t>
            </a:r>
            <a:r>
              <a:rPr kumimoji="1" lang="en-US" altLang="zh-CN" sz="2000">
                <a:sym typeface="Wingdings" pitchFamily="2" charset="2"/>
              </a:rPr>
              <a:t></a:t>
            </a:r>
            <a:r>
              <a:rPr kumimoji="1" lang="zh-CN" altLang="en-US" sz="2000">
                <a:sym typeface="Wingdings" pitchFamily="2" charset="2"/>
              </a:rPr>
              <a:t> 操作区应尽可能分离</a:t>
            </a:r>
            <a:endParaRPr kumimoji="1" lang="en-US" altLang="zh-CN" sz="2000">
              <a:sym typeface="Wingdings" pitchFamily="2" charset="2"/>
            </a:endParaRPr>
          </a:p>
          <a:p>
            <a:pPr lvl="1"/>
            <a:r>
              <a:rPr kumimoji="1" lang="zh-CN" altLang="en-US" sz="2000">
                <a:sym typeface="Wingdings" pitchFamily="2" charset="2"/>
              </a:rPr>
              <a:t>传统的</a:t>
            </a:r>
            <a:r>
              <a:rPr kumimoji="1" lang="en-US" altLang="zh-CN" sz="2000">
                <a:sym typeface="Wingdings" pitchFamily="2" charset="2"/>
              </a:rPr>
              <a:t>rolodex</a:t>
            </a:r>
            <a:r>
              <a:rPr kumimoji="1" lang="zh-CN" altLang="en-US" sz="2000">
                <a:sym typeface="Wingdings" pitchFamily="2" charset="2"/>
              </a:rPr>
              <a:t>式方法要求离子在单个量子门层内循环整个轨道，添加门区域</a:t>
            </a:r>
            <a:br>
              <a:rPr kumimoji="1" lang="en-US" altLang="zh-CN" sz="2000">
                <a:sym typeface="Wingdings" pitchFamily="2" charset="2"/>
              </a:rPr>
            </a:br>
            <a:r>
              <a:rPr kumimoji="1" lang="zh-CN" altLang="en-US" sz="2000">
                <a:sym typeface="Wingdings" pitchFamily="2" charset="2"/>
              </a:rPr>
              <a:t>不会使性能</a:t>
            </a:r>
            <a:r>
              <a:rPr kumimoji="1" lang="zh-CN" altLang="en-US" sz="2000" b="1">
                <a:sym typeface="Wingdings" pitchFamily="2" charset="2"/>
              </a:rPr>
              <a:t>成比例</a:t>
            </a:r>
            <a:r>
              <a:rPr kumimoji="1" lang="zh-CN" altLang="en-US" sz="2000">
                <a:sym typeface="Wingdings" pitchFamily="2" charset="2"/>
              </a:rPr>
              <a:t>增长 </a:t>
            </a:r>
            <a:r>
              <a:rPr kumimoji="1" lang="en-US" altLang="zh-CN" sz="2000">
                <a:sym typeface="Wingdings" pitchFamily="2" charset="2"/>
              </a:rPr>
              <a:t></a:t>
            </a:r>
            <a:r>
              <a:rPr kumimoji="1" lang="zh-CN" altLang="en-US" sz="2000">
                <a:sym typeface="Wingdings" pitchFamily="2" charset="2"/>
              </a:rPr>
              <a:t> 增加门区域也会增加循环一次轨道的时间</a:t>
            </a:r>
            <a:endParaRPr kumimoji="1" lang="en-US" altLang="zh-CN" sz="2000"/>
          </a:p>
        </p:txBody>
      </p:sp>
      <p:sp>
        <p:nvSpPr>
          <p:cNvPr id="4" name="灯片编号占位符 3">
            <a:extLst>
              <a:ext uri="{FF2B5EF4-FFF2-40B4-BE49-F238E27FC236}">
                <a16:creationId xmlns:a16="http://schemas.microsoft.com/office/drawing/2014/main" id="{F52C3C82-1EA1-D79A-507E-35E0047B0523}"/>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t>3</a:t>
            </a:fld>
            <a:endParaRPr lang="en-US" dirty="0"/>
          </a:p>
        </p:txBody>
      </p:sp>
      <p:pic>
        <p:nvPicPr>
          <p:cNvPr id="5" name="图片 4" descr="The Power of the Rolodex | Cooper Hewitt, Smithsonian Design ...">
            <a:extLst>
              <a:ext uri="{FF2B5EF4-FFF2-40B4-BE49-F238E27FC236}">
                <a16:creationId xmlns:a16="http://schemas.microsoft.com/office/drawing/2014/main" id="{6EE16B09-4849-3EC7-7AF1-7D94186D00F3}"/>
              </a:ext>
            </a:extLst>
          </p:cNvPr>
          <p:cNvPicPr>
            <a:picLocks noChangeAspect="1"/>
          </p:cNvPicPr>
          <p:nvPr/>
        </p:nvPicPr>
        <p:blipFill>
          <a:blip r:embed="rId2"/>
          <a:stretch>
            <a:fillRect/>
          </a:stretch>
        </p:blipFill>
        <p:spPr>
          <a:xfrm>
            <a:off x="10090857" y="3796030"/>
            <a:ext cx="1850615" cy="2281682"/>
          </a:xfrm>
          <a:prstGeom prst="rect">
            <a:avLst/>
          </a:prstGeom>
        </p:spPr>
      </p:pic>
      <p:sp>
        <p:nvSpPr>
          <p:cNvPr id="6" name="文本框 5">
            <a:extLst>
              <a:ext uri="{FF2B5EF4-FFF2-40B4-BE49-F238E27FC236}">
                <a16:creationId xmlns:a16="http://schemas.microsoft.com/office/drawing/2014/main" id="{A6F11039-BF56-096A-8CA6-47A388518191}"/>
              </a:ext>
            </a:extLst>
          </p:cNvPr>
          <p:cNvSpPr txBox="1"/>
          <p:nvPr/>
        </p:nvSpPr>
        <p:spPr>
          <a:xfrm>
            <a:off x="10491821" y="6067216"/>
            <a:ext cx="1048685" cy="338554"/>
          </a:xfrm>
          <a:prstGeom prst="rect">
            <a:avLst/>
          </a:prstGeom>
          <a:solidFill>
            <a:schemeClr val="bg1"/>
          </a:solidFill>
          <a:effectLst/>
        </p:spPr>
        <p:txBody>
          <a:bodyPr wrap="none" rtlCol="0">
            <a:spAutoFit/>
          </a:bodyPr>
          <a:lstStyle/>
          <a:p>
            <a:pPr algn="l" defTabSz="288000">
              <a:buNone/>
            </a:pPr>
            <a:r>
              <a:rPr kumimoji="1" lang="en-US" altLang="zh-CN" sz="1600">
                <a:latin typeface="Menlo" panose="020B0609030804020204" pitchFamily="49" charset="0"/>
              </a:rPr>
              <a:t>rolodex</a:t>
            </a:r>
            <a:endParaRPr kumimoji="1" lang="zh-CN" altLang="en-US" sz="1600">
              <a:latin typeface="Menlo" panose="020B0609030804020204" pitchFamily="49" charset="0"/>
            </a:endParaRPr>
          </a:p>
        </p:txBody>
      </p:sp>
    </p:spTree>
    <p:extLst>
      <p:ext uri="{BB962C8B-B14F-4D97-AF65-F5344CB8AC3E}">
        <p14:creationId xmlns:p14="http://schemas.microsoft.com/office/powerpoint/2010/main" val="3864890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625A273D-2423-53E2-72ED-73D767A511FA}"/>
              </a:ext>
            </a:extLst>
          </p:cNvPr>
          <p:cNvSpPr>
            <a:spLocks noGrp="1"/>
          </p:cNvSpPr>
          <p:nvPr>
            <p:ph type="body" sz="quarter" idx="10"/>
          </p:nvPr>
        </p:nvSpPr>
        <p:spPr/>
        <p:txBody>
          <a:bodyPr/>
          <a:lstStyle/>
          <a:p>
            <a:r>
              <a:rPr kumimoji="1" lang="zh-CN" altLang="en-US"/>
              <a:t>跑道架构的挑战</a:t>
            </a:r>
          </a:p>
        </p:txBody>
      </p:sp>
      <p:sp>
        <p:nvSpPr>
          <p:cNvPr id="4" name="灯片编号占位符 3">
            <a:extLst>
              <a:ext uri="{FF2B5EF4-FFF2-40B4-BE49-F238E27FC236}">
                <a16:creationId xmlns:a16="http://schemas.microsoft.com/office/drawing/2014/main" id="{C2FE8F06-72A0-14A8-B203-A986631551B7}"/>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t>4</a:t>
            </a:fld>
            <a:endParaRPr lang="en-US" dirty="0"/>
          </a:p>
        </p:txBody>
      </p:sp>
      <p:sp>
        <p:nvSpPr>
          <p:cNvPr id="8" name="内容占位符 7">
            <a:extLst>
              <a:ext uri="{FF2B5EF4-FFF2-40B4-BE49-F238E27FC236}">
                <a16:creationId xmlns:a16="http://schemas.microsoft.com/office/drawing/2014/main" id="{D0C7230D-83A4-1A5C-8E17-ED527E3535CC}"/>
              </a:ext>
            </a:extLst>
          </p:cNvPr>
          <p:cNvSpPr>
            <a:spLocks noGrp="1"/>
          </p:cNvSpPr>
          <p:nvPr>
            <p:ph sz="quarter" idx="11"/>
          </p:nvPr>
        </p:nvSpPr>
        <p:spPr>
          <a:xfrm>
            <a:off x="479291" y="914401"/>
            <a:ext cx="11136976" cy="4940300"/>
          </a:xfrm>
        </p:spPr>
        <p:txBody>
          <a:bodyPr/>
          <a:lstStyle/>
          <a:p>
            <a:r>
              <a:rPr lang="zh-CN" altLang="en-US"/>
              <a:t> 右图是不同应用在</a:t>
            </a:r>
            <a:r>
              <a:rPr lang="en-US" altLang="zh-CN"/>
              <a:t>rolodex</a:t>
            </a:r>
            <a:r>
              <a:rPr lang="zh-CN" altLang="en-US"/>
              <a:t>策略下的运行时间分析</a:t>
            </a:r>
            <a:endParaRPr lang="en-US" altLang="zh-CN"/>
          </a:p>
          <a:p>
            <a:pPr lvl="1"/>
            <a:r>
              <a:rPr lang="zh-CN" altLang="en-US"/>
              <a:t>不同应用在</a:t>
            </a:r>
            <a:r>
              <a:rPr lang="en-US" altLang="zh-CN"/>
              <a:t>4</a:t>
            </a:r>
            <a:r>
              <a:rPr lang="zh-CN" altLang="en-US"/>
              <a:t>个区域的情况下运行效率最高</a:t>
            </a:r>
            <a:endParaRPr lang="en-US" altLang="zh-CN"/>
          </a:p>
          <a:p>
            <a:pPr lvl="2"/>
            <a:r>
              <a:rPr lang="zh-CN" altLang="en-US"/>
              <a:t>当操作区个数大于</a:t>
            </a:r>
            <a:r>
              <a:rPr lang="en-US" altLang="zh-CN"/>
              <a:t>4</a:t>
            </a:r>
            <a:r>
              <a:rPr lang="zh-CN" altLang="en-US"/>
              <a:t>时，离子重排</a:t>
            </a:r>
            <a:br>
              <a:rPr lang="en-US" altLang="zh-CN"/>
            </a:br>
            <a:r>
              <a:rPr lang="en-US" altLang="zh-CN"/>
              <a:t>(Ion</a:t>
            </a:r>
            <a:r>
              <a:rPr lang="zh-CN" altLang="en-US"/>
              <a:t> </a:t>
            </a:r>
            <a:r>
              <a:rPr lang="en-US" altLang="zh-CN"/>
              <a:t>Reorder)</a:t>
            </a:r>
            <a:r>
              <a:rPr lang="zh-CN" altLang="en-US"/>
              <a:t>占据执行时间的多数</a:t>
            </a:r>
            <a:endParaRPr lang="en-US" altLang="zh-CN"/>
          </a:p>
          <a:p>
            <a:pPr lvl="2"/>
            <a:r>
              <a:rPr lang="zh-CN" altLang="en-US"/>
              <a:t>当操作区个数小于</a:t>
            </a:r>
            <a:r>
              <a:rPr lang="en-US" altLang="zh-CN"/>
              <a:t>4</a:t>
            </a:r>
            <a:r>
              <a:rPr lang="zh-CN" altLang="en-US"/>
              <a:t>时，冷却时间和量子门</a:t>
            </a:r>
            <a:br>
              <a:rPr lang="en-US" altLang="zh-CN"/>
            </a:br>
            <a:r>
              <a:rPr lang="zh-CN" altLang="en-US"/>
              <a:t>作用时间</a:t>
            </a:r>
            <a:r>
              <a:rPr lang="en-US" altLang="zh-CN"/>
              <a:t>(Gate</a:t>
            </a:r>
            <a:r>
              <a:rPr lang="zh-CN" altLang="en-US"/>
              <a:t> </a:t>
            </a:r>
            <a:r>
              <a:rPr lang="en-US" altLang="zh-CN"/>
              <a:t>+</a:t>
            </a:r>
            <a:r>
              <a:rPr lang="zh-CN" altLang="en-US"/>
              <a:t> </a:t>
            </a:r>
            <a:r>
              <a:rPr lang="en-US" altLang="zh-CN"/>
              <a:t>Cool)</a:t>
            </a:r>
            <a:r>
              <a:rPr lang="zh-CN" altLang="en-US"/>
              <a:t>占据执行时间的多数</a:t>
            </a:r>
            <a:endParaRPr lang="en-US" altLang="zh-CN"/>
          </a:p>
          <a:p>
            <a:pPr lvl="1"/>
            <a:r>
              <a:rPr lang="zh-CN" altLang="en-US"/>
              <a:t>并行度的提高带来的是移动时间的增长，</a:t>
            </a:r>
            <a:br>
              <a:rPr lang="en-US" altLang="zh-CN"/>
            </a:br>
            <a:r>
              <a:rPr lang="zh-CN" altLang="en-US"/>
              <a:t>因此可扩展的调度技术去压缩离子循环</a:t>
            </a:r>
            <a:br>
              <a:rPr lang="en-US" altLang="zh-CN"/>
            </a:br>
            <a:r>
              <a:rPr lang="zh-CN" altLang="en-US"/>
              <a:t>的时间</a:t>
            </a:r>
            <a:endParaRPr lang="en-US" altLang="zh-CN"/>
          </a:p>
          <a:p>
            <a:pPr lvl="1"/>
            <a:endParaRPr lang="en-US" altLang="zh-CN"/>
          </a:p>
          <a:p>
            <a:pPr lvl="1"/>
            <a:endParaRPr lang="en-US" altLang="zh-CN"/>
          </a:p>
          <a:p>
            <a:pPr lvl="1"/>
            <a:endParaRPr lang="en-US" altLang="zh-CN"/>
          </a:p>
          <a:p>
            <a:pPr lvl="1"/>
            <a:endParaRPr lang="zh-CN" altLang="en-US"/>
          </a:p>
        </p:txBody>
      </p:sp>
      <p:pic>
        <p:nvPicPr>
          <p:cNvPr id="9" name="内容占位符 5">
            <a:extLst>
              <a:ext uri="{FF2B5EF4-FFF2-40B4-BE49-F238E27FC236}">
                <a16:creationId xmlns:a16="http://schemas.microsoft.com/office/drawing/2014/main" id="{A03ECE55-9845-9D37-51F9-4AD485BC2B1E}"/>
              </a:ext>
            </a:extLst>
          </p:cNvPr>
          <p:cNvPicPr>
            <a:picLocks noChangeAspect="1"/>
          </p:cNvPicPr>
          <p:nvPr/>
        </p:nvPicPr>
        <p:blipFill>
          <a:blip r:embed="rId2">
            <a:extLst>
              <a:ext uri="{28A0092B-C50C-407E-A947-70E740481C1C}">
                <a14:useLocalDpi xmlns:a14="http://schemas.microsoft.com/office/drawing/2010/main" val="0"/>
              </a:ext>
            </a:extLst>
          </a:blip>
          <a:srcRect l="3041"/>
          <a:stretch>
            <a:fillRect/>
          </a:stretch>
        </p:blipFill>
        <p:spPr>
          <a:xfrm>
            <a:off x="7224638" y="1968500"/>
            <a:ext cx="4554231" cy="4278050"/>
          </a:xfrm>
          <a:prstGeom prst="rect">
            <a:avLst/>
          </a:prstGeom>
        </p:spPr>
      </p:pic>
    </p:spTree>
    <p:extLst>
      <p:ext uri="{BB962C8B-B14F-4D97-AF65-F5344CB8AC3E}">
        <p14:creationId xmlns:p14="http://schemas.microsoft.com/office/powerpoint/2010/main" val="383275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8AB55-830E-4D52-62C9-EFBDBCC2B5DE}"/>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5D48E57C-8ABA-AB92-6113-EB2CCCCA90B8}"/>
              </a:ext>
            </a:extLst>
          </p:cNvPr>
          <p:cNvSpPr>
            <a:spLocks noGrp="1"/>
          </p:cNvSpPr>
          <p:nvPr>
            <p:ph type="title"/>
          </p:nvPr>
        </p:nvSpPr>
        <p:spPr/>
        <p:txBody>
          <a:bodyPr/>
          <a:lstStyle/>
          <a:p>
            <a:r>
              <a:rPr kumimoji="1" lang="zh-CN" altLang="en-US"/>
              <a:t>跑道架构上的高效哈密顿量编译</a:t>
            </a:r>
          </a:p>
        </p:txBody>
      </p:sp>
      <p:pic>
        <p:nvPicPr>
          <p:cNvPr id="8" name="图片 7">
            <a:extLst>
              <a:ext uri="{FF2B5EF4-FFF2-40B4-BE49-F238E27FC236}">
                <a16:creationId xmlns:a16="http://schemas.microsoft.com/office/drawing/2014/main" id="{FB1F68F6-C205-8FDF-CE6B-A5BEB1CB3F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947" y="1929008"/>
            <a:ext cx="4889012" cy="2678501"/>
          </a:xfrm>
          <a:prstGeom prst="rect">
            <a:avLst/>
          </a:prstGeom>
        </p:spPr>
      </p:pic>
      <p:sp>
        <p:nvSpPr>
          <p:cNvPr id="9" name="文本框 8">
            <a:extLst>
              <a:ext uri="{FF2B5EF4-FFF2-40B4-BE49-F238E27FC236}">
                <a16:creationId xmlns:a16="http://schemas.microsoft.com/office/drawing/2014/main" id="{F1A35B41-48EC-C005-43D0-5879D6671FB4}"/>
              </a:ext>
            </a:extLst>
          </p:cNvPr>
          <p:cNvSpPr txBox="1"/>
          <p:nvPr/>
        </p:nvSpPr>
        <p:spPr>
          <a:xfrm>
            <a:off x="172551" y="1086303"/>
            <a:ext cx="4889012"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架构特定的执行优化，第一步在于将来源于算法的酉矩阵分解到适配硬件特征。</a:t>
            </a:r>
            <a:r>
              <a:rPr lang="zh-CN" altLang="en-US" sz="1200" b="1">
                <a:solidFill>
                  <a:schemeClr val="tx2"/>
                </a:solidFill>
                <a:latin typeface="Microsoft YaHei" panose="020B0503020204020204" pitchFamily="34" charset="-122"/>
                <a:ea typeface="Microsoft YaHei" panose="020B0503020204020204" pitchFamily="34" charset="-122"/>
                <a:sym typeface="Helvetica"/>
              </a:rPr>
              <a:t>这一节以费米子系统的</a:t>
            </a:r>
            <a:r>
              <a:rPr lang="en-US" altLang="zh-CN" sz="1200" b="1">
                <a:solidFill>
                  <a:schemeClr val="tx2"/>
                </a:solidFill>
                <a:latin typeface="Microsoft YaHei" panose="020B0503020204020204" pitchFamily="34" charset="-122"/>
                <a:ea typeface="Microsoft YaHei" panose="020B0503020204020204" pitchFamily="34" charset="-122"/>
                <a:sym typeface="Helvetica"/>
              </a:rPr>
              <a:t>Z-phase</a:t>
            </a:r>
            <a:r>
              <a:rPr lang="zh-CN" altLang="en-US" sz="1200" b="1">
                <a:solidFill>
                  <a:schemeClr val="tx2"/>
                </a:solidFill>
                <a:latin typeface="Microsoft YaHei" panose="020B0503020204020204" pitchFamily="34" charset="-122"/>
                <a:ea typeface="Microsoft YaHei" panose="020B0503020204020204" pitchFamily="34" charset="-122"/>
                <a:sym typeface="Helvetica"/>
              </a:rPr>
              <a:t> </a:t>
            </a:r>
            <a:r>
              <a:rPr lang="en-US" altLang="zh-CN" sz="1200" b="1">
                <a:solidFill>
                  <a:schemeClr val="tx2"/>
                </a:solidFill>
                <a:latin typeface="Microsoft YaHei" panose="020B0503020204020204" pitchFamily="34" charset="-122"/>
                <a:ea typeface="Microsoft YaHei" panose="020B0503020204020204" pitchFamily="34" charset="-122"/>
                <a:sym typeface="Helvetica"/>
              </a:rPr>
              <a:t>gadget</a:t>
            </a:r>
            <a:r>
              <a:rPr lang="zh-CN" altLang="en-US" sz="1200" b="1">
                <a:solidFill>
                  <a:schemeClr val="tx2"/>
                </a:solidFill>
                <a:latin typeface="Microsoft YaHei" panose="020B0503020204020204" pitchFamily="34" charset="-122"/>
                <a:ea typeface="Microsoft YaHei" panose="020B0503020204020204" pitchFamily="34" charset="-122"/>
                <a:sym typeface="Helvetica"/>
              </a:rPr>
              <a:t>作为案例分析跑道架构上的哈密顿量分解</a:t>
            </a:r>
            <a:r>
              <a:rPr lang="zh-CN" altLang="en-US" sz="1200">
                <a:solidFill>
                  <a:srgbClr val="000000"/>
                </a:solidFill>
                <a:latin typeface="Microsoft YaHei" panose="020B0503020204020204" pitchFamily="34" charset="-122"/>
                <a:ea typeface="Microsoft YaHei" panose="020B0503020204020204" pitchFamily="34" charset="-122"/>
                <a:sym typeface="Helvetica"/>
              </a:rPr>
              <a:t>，因为它是近期量子计算的代表应用。如果能够确定这点，那么将其泛化到通用程序上就容易了。</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1" name="矩形 10">
            <a:extLst>
              <a:ext uri="{FF2B5EF4-FFF2-40B4-BE49-F238E27FC236}">
                <a16:creationId xmlns:a16="http://schemas.microsoft.com/office/drawing/2014/main" id="{BF506182-CDE5-30B3-28DA-09B3B7F56477}"/>
              </a:ext>
            </a:extLst>
          </p:cNvPr>
          <p:cNvSpPr/>
          <p:nvPr/>
        </p:nvSpPr>
        <p:spPr>
          <a:xfrm>
            <a:off x="876300" y="2110563"/>
            <a:ext cx="1558556" cy="51567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DA835891-0AEB-2A66-F440-114B9B153074}"/>
              </a:ext>
            </a:extLst>
          </p:cNvPr>
          <p:cNvSpPr/>
          <p:nvPr/>
        </p:nvSpPr>
        <p:spPr>
          <a:xfrm>
            <a:off x="2575737" y="2636875"/>
            <a:ext cx="629979" cy="44125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5" name="曲线连接符 14">
            <a:extLst>
              <a:ext uri="{FF2B5EF4-FFF2-40B4-BE49-F238E27FC236}">
                <a16:creationId xmlns:a16="http://schemas.microsoft.com/office/drawing/2014/main" id="{3394C43B-9017-A36D-B795-C8A42241E0EB}"/>
              </a:ext>
            </a:extLst>
          </p:cNvPr>
          <p:cNvCxnSpPr>
            <a:stCxn id="11" idx="2"/>
            <a:endCxn id="13" idx="1"/>
          </p:cNvCxnSpPr>
          <p:nvPr/>
        </p:nvCxnSpPr>
        <p:spPr>
          <a:xfrm rot="16200000" flipH="1">
            <a:off x="2000028" y="2281791"/>
            <a:ext cx="231259" cy="920159"/>
          </a:xfrm>
          <a:prstGeom prst="curvedConnector2">
            <a:avLst/>
          </a:prstGeom>
          <a:ln w="12700">
            <a:solidFill>
              <a:srgbClr val="FF0000"/>
            </a:solidFill>
            <a:tailEnd type="triangle" w="sm" len="med"/>
          </a:ln>
        </p:spPr>
        <p:style>
          <a:lnRef idx="1">
            <a:schemeClr val="dk1"/>
          </a:lnRef>
          <a:fillRef idx="0">
            <a:schemeClr val="dk1"/>
          </a:fillRef>
          <a:effectRef idx="0">
            <a:schemeClr val="dk1"/>
          </a:effectRef>
          <a:fontRef idx="minor">
            <a:schemeClr val="tx1"/>
          </a:fontRef>
        </p:style>
      </p:cxnSp>
      <p:sp>
        <p:nvSpPr>
          <p:cNvPr id="16" name="文本框 15">
            <a:extLst>
              <a:ext uri="{FF2B5EF4-FFF2-40B4-BE49-F238E27FC236}">
                <a16:creationId xmlns:a16="http://schemas.microsoft.com/office/drawing/2014/main" id="{50FB351B-C5AC-52B6-A8B2-17F6B07BCBA7}"/>
              </a:ext>
            </a:extLst>
          </p:cNvPr>
          <p:cNvSpPr txBox="1"/>
          <p:nvPr/>
        </p:nvSpPr>
        <p:spPr>
          <a:xfrm>
            <a:off x="199947" y="4651182"/>
            <a:ext cx="4889012"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在离子阱的赛道架构中，总时间的主要部分在于量子门操作及其之后的冷却过程。如果每层执行的门太少，硬件资源就会被闲置。所以，尽可能利用四个门区域很重要。</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7" name="矩形 16">
            <a:extLst>
              <a:ext uri="{FF2B5EF4-FFF2-40B4-BE49-F238E27FC236}">
                <a16:creationId xmlns:a16="http://schemas.microsoft.com/office/drawing/2014/main" id="{E6D4AC7A-D21C-2152-3EED-ED84F1372E37}"/>
              </a:ext>
            </a:extLst>
          </p:cNvPr>
          <p:cNvSpPr/>
          <p:nvPr/>
        </p:nvSpPr>
        <p:spPr>
          <a:xfrm>
            <a:off x="199947" y="5291059"/>
            <a:ext cx="1101911"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rPr>
              <a:t>架构对比</a:t>
            </a:r>
          </a:p>
        </p:txBody>
      </p:sp>
      <p:sp>
        <p:nvSpPr>
          <p:cNvPr id="18" name="文本框 17">
            <a:extLst>
              <a:ext uri="{FF2B5EF4-FFF2-40B4-BE49-F238E27FC236}">
                <a16:creationId xmlns:a16="http://schemas.microsoft.com/office/drawing/2014/main" id="{01A4A941-FADA-8100-E62C-0A6F231A3517}"/>
              </a:ext>
            </a:extLst>
          </p:cNvPr>
          <p:cNvSpPr txBox="1"/>
          <p:nvPr/>
        </p:nvSpPr>
        <p:spPr>
          <a:xfrm>
            <a:off x="199947" y="5561844"/>
            <a:ext cx="4889012"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超导架构</a:t>
            </a:r>
            <a:r>
              <a:rPr lang="zh-CN" altLang="en-US" sz="1200">
                <a:solidFill>
                  <a:srgbClr val="000000"/>
                </a:solidFill>
                <a:latin typeface="Microsoft YaHei" panose="020B0503020204020204" pitchFamily="34" charset="-122"/>
                <a:ea typeface="Microsoft YaHei" panose="020B0503020204020204" pitchFamily="34" charset="-122"/>
                <a:sym typeface="Helvetica"/>
              </a:rPr>
              <a:t>倾向于稀疏链接的链式结构</a:t>
            </a:r>
            <a:r>
              <a:rPr lang="en-US" altLang="zh-CN" sz="1200">
                <a:solidFill>
                  <a:srgbClr val="000000"/>
                </a:solidFill>
                <a:latin typeface="Microsoft YaHei" panose="020B0503020204020204" pitchFamily="34" charset="-122"/>
                <a:ea typeface="Microsoft YaHei" panose="020B0503020204020204" pitchFamily="34" charset="-122"/>
                <a:sym typeface="Helvetica"/>
              </a:rPr>
              <a:t>(sparse-connectivity-friendly</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chain)</a:t>
            </a:r>
            <a:r>
              <a:rPr lang="zh-CN" altLang="en-US" sz="1200">
                <a:solidFill>
                  <a:srgbClr val="000000"/>
                </a:solidFill>
                <a:latin typeface="Microsoft YaHei" panose="020B0503020204020204" pitchFamily="34" charset="-122"/>
                <a:ea typeface="Microsoft YaHei" panose="020B0503020204020204" pitchFamily="34" charset="-122"/>
                <a:sym typeface="Helvetica"/>
              </a:rPr>
              <a:t>，因为它更注重路由效率；</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中性原子处理器</a:t>
            </a:r>
            <a:r>
              <a:rPr lang="zh-CN" altLang="en-US" sz="1200">
                <a:solidFill>
                  <a:srgbClr val="000000"/>
                </a:solidFill>
                <a:latin typeface="Microsoft YaHei" panose="020B0503020204020204" pitchFamily="34" charset="-122"/>
                <a:ea typeface="Microsoft YaHei" panose="020B0503020204020204" pitchFamily="34" charset="-122"/>
                <a:sym typeface="Helvetica"/>
              </a:rPr>
              <a:t>会采用喷泉型</a:t>
            </a:r>
            <a:r>
              <a:rPr lang="en-US" altLang="zh-CN" sz="1200">
                <a:solidFill>
                  <a:srgbClr val="000000"/>
                </a:solidFill>
                <a:latin typeface="Microsoft YaHei" panose="020B0503020204020204" pitchFamily="34" charset="-122"/>
                <a:ea typeface="Microsoft YaHei" panose="020B0503020204020204" pitchFamily="34" charset="-122"/>
                <a:sym typeface="Helvetica"/>
              </a:rPr>
              <a:t>(Foutain)</a:t>
            </a:r>
            <a:r>
              <a:rPr lang="zh-CN" altLang="en-US" sz="1200">
                <a:solidFill>
                  <a:srgbClr val="000000"/>
                </a:solidFill>
                <a:latin typeface="Microsoft YaHei" panose="020B0503020204020204" pitchFamily="34" charset="-122"/>
                <a:ea typeface="Microsoft YaHei" panose="020B0503020204020204" pitchFamily="34" charset="-122"/>
                <a:sym typeface="Helvetica"/>
              </a:rPr>
              <a:t>链式结构以最小化阱转换开销</a:t>
            </a:r>
            <a:r>
              <a:rPr lang="en-US" altLang="zh-CN" sz="1200">
                <a:solidFill>
                  <a:srgbClr val="000000"/>
                </a:solidFill>
                <a:latin typeface="Microsoft YaHei" panose="020B0503020204020204" pitchFamily="34" charset="-122"/>
                <a:ea typeface="Microsoft YaHei" panose="020B0503020204020204" pitchFamily="34" charset="-122"/>
                <a:sym typeface="Helvetica"/>
              </a:rPr>
              <a:t>(trap-transfer</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overhead)</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但这些架构通常不允许每层多于两个原生门同时执行，为了最大化使用率，安排</a:t>
            </a:r>
            <a:r>
              <a:rPr lang="en-US" altLang="zh-CN" sz="1200">
                <a:solidFill>
                  <a:srgbClr val="000000"/>
                </a:solidFill>
                <a:latin typeface="Microsoft YaHei" panose="020B0503020204020204" pitchFamily="34" charset="-122"/>
                <a:ea typeface="Microsoft YaHei" panose="020B0503020204020204" pitchFamily="34" charset="-122"/>
                <a:sym typeface="Helvetica"/>
              </a:rPr>
              <a:t>2-qubit</a:t>
            </a:r>
            <a:r>
              <a:rPr lang="zh-CN" altLang="en-US" sz="1200">
                <a:solidFill>
                  <a:srgbClr val="000000"/>
                </a:solidFill>
                <a:latin typeface="Microsoft YaHei" panose="020B0503020204020204" pitchFamily="34" charset="-122"/>
                <a:ea typeface="Microsoft YaHei" panose="020B0503020204020204" pitchFamily="34" charset="-122"/>
                <a:sym typeface="Helvetica"/>
              </a:rPr>
              <a:t>门链是很有优势的</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pic>
        <p:nvPicPr>
          <p:cNvPr id="2" name="图片 1">
            <a:extLst>
              <a:ext uri="{FF2B5EF4-FFF2-40B4-BE49-F238E27FC236}">
                <a16:creationId xmlns:a16="http://schemas.microsoft.com/office/drawing/2014/main" id="{D7F25D64-B92E-C5AC-6B87-A82B0CCCB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6295" y="3653771"/>
            <a:ext cx="4069210" cy="2318216"/>
          </a:xfrm>
          <a:prstGeom prst="rect">
            <a:avLst/>
          </a:prstGeom>
        </p:spPr>
      </p:pic>
      <p:sp>
        <p:nvSpPr>
          <p:cNvPr id="4" name="文本框 3">
            <a:extLst>
              <a:ext uri="{FF2B5EF4-FFF2-40B4-BE49-F238E27FC236}">
                <a16:creationId xmlns:a16="http://schemas.microsoft.com/office/drawing/2014/main" id="{90055174-B345-2796-50AC-CBE9DE8616F6}"/>
              </a:ext>
            </a:extLst>
          </p:cNvPr>
          <p:cNvSpPr txBox="1"/>
          <p:nvPr/>
        </p:nvSpPr>
        <p:spPr>
          <a:xfrm>
            <a:off x="5502910" y="5912401"/>
            <a:ext cx="3450486"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000">
                <a:solidFill>
                  <a:srgbClr val="000000"/>
                </a:solidFill>
                <a:latin typeface="Microsoft YaHei" panose="020B0503020204020204" pitchFamily="34" charset="-122"/>
                <a:ea typeface="Microsoft YaHei" panose="020B0503020204020204" pitchFamily="34" charset="-122"/>
                <a:sym typeface="Helvetica"/>
              </a:rPr>
              <a:t>Gate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Zone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Utilization(</a:t>
            </a:r>
            <a:r>
              <a:rPr lang="zh-CN" altLang="en-US" sz="1000">
                <a:solidFill>
                  <a:srgbClr val="000000"/>
                </a:solidFill>
                <a:latin typeface="Microsoft YaHei" panose="020B0503020204020204" pitchFamily="34" charset="-122"/>
                <a:ea typeface="Microsoft YaHei" panose="020B0503020204020204" pitchFamily="34" charset="-122"/>
                <a:sym typeface="Helvetica"/>
              </a:rPr>
              <a:t>门区域利用率</a:t>
            </a:r>
            <a:r>
              <a:rPr lang="en-US" altLang="zh-CN" sz="1000">
                <a:solidFill>
                  <a:srgbClr val="000000"/>
                </a:solidFill>
                <a:latin typeface="Microsoft YaHei" panose="020B0503020204020204" pitchFamily="34" charset="-122"/>
                <a:ea typeface="Microsoft YaHei" panose="020B0503020204020204" pitchFamily="34" charset="-122"/>
                <a:sym typeface="Helvetica"/>
              </a:rPr>
              <a:t>):</a:t>
            </a:r>
            <a:r>
              <a:rPr lang="zh-CN" altLang="en-US" sz="1000">
                <a:solidFill>
                  <a:srgbClr val="000000"/>
                </a:solidFill>
                <a:latin typeface="Microsoft YaHei" panose="020B0503020204020204" pitchFamily="34" charset="-122"/>
                <a:ea typeface="Microsoft YaHei" panose="020B0503020204020204" pitchFamily="34" charset="-122"/>
                <a:sym typeface="Helvetica"/>
              </a:rPr>
              <a:t> 在量子门执行期间，处于门操作或者冷却状态的操作区所占的百分比 </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000" b="1">
                <a:solidFill>
                  <a:srgbClr val="000000"/>
                </a:solidFill>
                <a:latin typeface="Microsoft YaHei" panose="020B0503020204020204" pitchFamily="34" charset="-122"/>
                <a:ea typeface="Microsoft YaHei" panose="020B0503020204020204" pitchFamily="34" charset="-122"/>
                <a:sym typeface="Helvetica"/>
              </a:rPr>
              <a:t>示例</a:t>
            </a:r>
            <a:r>
              <a:rPr lang="zh-CN" altLang="en-US" sz="1000">
                <a:solidFill>
                  <a:srgbClr val="000000"/>
                </a:solidFill>
                <a:latin typeface="Microsoft YaHei" panose="020B0503020204020204" pitchFamily="34" charset="-122"/>
                <a:ea typeface="Microsoft YaHei" panose="020B0503020204020204" pitchFamily="34" charset="-122"/>
                <a:sym typeface="Helvetica"/>
              </a:rPr>
              <a:t>：如果在运行期间平均只有两个操作区被激活，则利用率为</a:t>
            </a:r>
            <a:r>
              <a:rPr lang="en-US" altLang="zh-CN" sz="1000">
                <a:solidFill>
                  <a:srgbClr val="000000"/>
                </a:solidFill>
                <a:latin typeface="Microsoft YaHei" panose="020B0503020204020204" pitchFamily="34" charset="-122"/>
                <a:ea typeface="Microsoft YaHei" panose="020B0503020204020204" pitchFamily="34" charset="-122"/>
                <a:sym typeface="Helvetica"/>
              </a:rPr>
              <a:t>50% </a:t>
            </a:r>
            <a:r>
              <a:rPr lang="zh-CN" altLang="en-US" sz="1000">
                <a:solidFill>
                  <a:srgbClr val="000000"/>
                </a:solidFill>
                <a:latin typeface="Microsoft YaHei" panose="020B0503020204020204" pitchFamily="34" charset="-122"/>
                <a:ea typeface="Microsoft YaHei" panose="020B0503020204020204" pitchFamily="34" charset="-122"/>
                <a:sym typeface="Helvetica"/>
              </a:rPr>
              <a:t>。</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420894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A80E-D1C1-E21F-48B0-B5A23688E285}"/>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2A36D07B-6A6E-9EC8-AE20-22640437FB54}"/>
              </a:ext>
            </a:extLst>
          </p:cNvPr>
          <p:cNvSpPr>
            <a:spLocks noGrp="1"/>
          </p:cNvSpPr>
          <p:nvPr>
            <p:ph type="title"/>
          </p:nvPr>
        </p:nvSpPr>
        <p:spPr/>
        <p:txBody>
          <a:bodyPr/>
          <a:lstStyle/>
          <a:p>
            <a:r>
              <a:rPr kumimoji="1" lang="zh-CN" altLang="en-US"/>
              <a:t>跑道架构上的高效哈密顿量编译</a:t>
            </a:r>
          </a:p>
        </p:txBody>
      </p:sp>
      <p:pic>
        <p:nvPicPr>
          <p:cNvPr id="8" name="图片 7">
            <a:extLst>
              <a:ext uri="{FF2B5EF4-FFF2-40B4-BE49-F238E27FC236}">
                <a16:creationId xmlns:a16="http://schemas.microsoft.com/office/drawing/2014/main" id="{9112174D-1637-EB46-2768-884D49340A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947" y="1929008"/>
            <a:ext cx="4889012" cy="2678501"/>
          </a:xfrm>
          <a:prstGeom prst="rect">
            <a:avLst/>
          </a:prstGeom>
        </p:spPr>
      </p:pic>
      <p:sp>
        <p:nvSpPr>
          <p:cNvPr id="9" name="文本框 8">
            <a:extLst>
              <a:ext uri="{FF2B5EF4-FFF2-40B4-BE49-F238E27FC236}">
                <a16:creationId xmlns:a16="http://schemas.microsoft.com/office/drawing/2014/main" id="{A0266335-BCD1-EBBF-0940-F09E92608A26}"/>
              </a:ext>
            </a:extLst>
          </p:cNvPr>
          <p:cNvSpPr txBox="1"/>
          <p:nvPr/>
        </p:nvSpPr>
        <p:spPr>
          <a:xfrm>
            <a:off x="172551" y="1086303"/>
            <a:ext cx="4889012"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架构特定的执行优化，第一步在于将来源于算法的酉矩阵分解到适配硬件特征。</a:t>
            </a:r>
            <a:r>
              <a:rPr lang="zh-CN" altLang="en-US" sz="1200" b="1">
                <a:solidFill>
                  <a:schemeClr val="tx2"/>
                </a:solidFill>
                <a:latin typeface="Microsoft YaHei" panose="020B0503020204020204" pitchFamily="34" charset="-122"/>
                <a:ea typeface="Microsoft YaHei" panose="020B0503020204020204" pitchFamily="34" charset="-122"/>
                <a:sym typeface="Helvetica"/>
              </a:rPr>
              <a:t>这一节以费米子系统的</a:t>
            </a:r>
            <a:r>
              <a:rPr lang="en-US" altLang="zh-CN" sz="1200" b="1">
                <a:solidFill>
                  <a:schemeClr val="tx2"/>
                </a:solidFill>
                <a:latin typeface="Microsoft YaHei" panose="020B0503020204020204" pitchFamily="34" charset="-122"/>
                <a:ea typeface="Microsoft YaHei" panose="020B0503020204020204" pitchFamily="34" charset="-122"/>
                <a:sym typeface="Helvetica"/>
              </a:rPr>
              <a:t>Z-phase</a:t>
            </a:r>
            <a:r>
              <a:rPr lang="zh-CN" altLang="en-US" sz="1200" b="1">
                <a:solidFill>
                  <a:schemeClr val="tx2"/>
                </a:solidFill>
                <a:latin typeface="Microsoft YaHei" panose="020B0503020204020204" pitchFamily="34" charset="-122"/>
                <a:ea typeface="Microsoft YaHei" panose="020B0503020204020204" pitchFamily="34" charset="-122"/>
                <a:sym typeface="Helvetica"/>
              </a:rPr>
              <a:t> </a:t>
            </a:r>
            <a:r>
              <a:rPr lang="en-US" altLang="zh-CN" sz="1200" b="1">
                <a:solidFill>
                  <a:schemeClr val="tx2"/>
                </a:solidFill>
                <a:latin typeface="Microsoft YaHei" panose="020B0503020204020204" pitchFamily="34" charset="-122"/>
                <a:ea typeface="Microsoft YaHei" panose="020B0503020204020204" pitchFamily="34" charset="-122"/>
                <a:sym typeface="Helvetica"/>
              </a:rPr>
              <a:t>gadget</a:t>
            </a:r>
            <a:r>
              <a:rPr lang="zh-CN" altLang="en-US" sz="1200" b="1">
                <a:solidFill>
                  <a:schemeClr val="tx2"/>
                </a:solidFill>
                <a:latin typeface="Microsoft YaHei" panose="020B0503020204020204" pitchFamily="34" charset="-122"/>
                <a:ea typeface="Microsoft YaHei" panose="020B0503020204020204" pitchFamily="34" charset="-122"/>
                <a:sym typeface="Helvetica"/>
              </a:rPr>
              <a:t>作为案例分析跑道架构上的哈密顿量分解</a:t>
            </a:r>
            <a:r>
              <a:rPr lang="zh-CN" altLang="en-US" sz="1200">
                <a:solidFill>
                  <a:srgbClr val="000000"/>
                </a:solidFill>
                <a:latin typeface="Microsoft YaHei" panose="020B0503020204020204" pitchFamily="34" charset="-122"/>
                <a:ea typeface="Microsoft YaHei" panose="020B0503020204020204" pitchFamily="34" charset="-122"/>
                <a:sym typeface="Helvetica"/>
              </a:rPr>
              <a:t>，因为它是近期量子计算的代表应用。如果能够确定这点，那么将其泛化到通用程序上就容易了。</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1" name="矩形 10">
            <a:extLst>
              <a:ext uri="{FF2B5EF4-FFF2-40B4-BE49-F238E27FC236}">
                <a16:creationId xmlns:a16="http://schemas.microsoft.com/office/drawing/2014/main" id="{1FFABE6F-9A26-B59A-B0A6-93659B5A4F44}"/>
              </a:ext>
            </a:extLst>
          </p:cNvPr>
          <p:cNvSpPr/>
          <p:nvPr/>
        </p:nvSpPr>
        <p:spPr>
          <a:xfrm>
            <a:off x="876300" y="2110563"/>
            <a:ext cx="1558556" cy="51567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8CEE6C08-94C1-4B4E-36DC-66F33740890F}"/>
              </a:ext>
            </a:extLst>
          </p:cNvPr>
          <p:cNvSpPr/>
          <p:nvPr/>
        </p:nvSpPr>
        <p:spPr>
          <a:xfrm>
            <a:off x="2575737" y="2636875"/>
            <a:ext cx="629979" cy="44125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5" name="曲线连接符 14">
            <a:extLst>
              <a:ext uri="{FF2B5EF4-FFF2-40B4-BE49-F238E27FC236}">
                <a16:creationId xmlns:a16="http://schemas.microsoft.com/office/drawing/2014/main" id="{DBCE8BF0-A70B-628C-4B8E-936B2A9ACA26}"/>
              </a:ext>
            </a:extLst>
          </p:cNvPr>
          <p:cNvCxnSpPr>
            <a:stCxn id="11" idx="2"/>
            <a:endCxn id="13" idx="1"/>
          </p:cNvCxnSpPr>
          <p:nvPr/>
        </p:nvCxnSpPr>
        <p:spPr>
          <a:xfrm rot="16200000" flipH="1">
            <a:off x="2000028" y="2281791"/>
            <a:ext cx="231259" cy="920159"/>
          </a:xfrm>
          <a:prstGeom prst="curvedConnector2">
            <a:avLst/>
          </a:prstGeom>
          <a:ln w="12700">
            <a:solidFill>
              <a:srgbClr val="FF0000"/>
            </a:solidFill>
            <a:tailEnd type="triangle" w="sm" len="med"/>
          </a:ln>
        </p:spPr>
        <p:style>
          <a:lnRef idx="1">
            <a:schemeClr val="dk1"/>
          </a:lnRef>
          <a:fillRef idx="0">
            <a:schemeClr val="dk1"/>
          </a:fillRef>
          <a:effectRef idx="0">
            <a:schemeClr val="dk1"/>
          </a:effectRef>
          <a:fontRef idx="minor">
            <a:schemeClr val="tx1"/>
          </a:fontRef>
        </p:style>
      </p:cxnSp>
      <p:sp>
        <p:nvSpPr>
          <p:cNvPr id="16" name="文本框 15">
            <a:extLst>
              <a:ext uri="{FF2B5EF4-FFF2-40B4-BE49-F238E27FC236}">
                <a16:creationId xmlns:a16="http://schemas.microsoft.com/office/drawing/2014/main" id="{80BBFD9A-7C9A-CB2D-52FA-E94B44FC83B8}"/>
              </a:ext>
            </a:extLst>
          </p:cNvPr>
          <p:cNvSpPr txBox="1"/>
          <p:nvPr/>
        </p:nvSpPr>
        <p:spPr>
          <a:xfrm>
            <a:off x="199947" y="4651182"/>
            <a:ext cx="4889012"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在离子阱的赛道架构中，总时间的主要部分在于量子门操作及其之后的冷却过程。如果每层执行的门太少，硬件资源就会被闲置。所以，尽可能利用四个门区域很重要。</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7" name="矩形 16">
            <a:extLst>
              <a:ext uri="{FF2B5EF4-FFF2-40B4-BE49-F238E27FC236}">
                <a16:creationId xmlns:a16="http://schemas.microsoft.com/office/drawing/2014/main" id="{6B95FAAB-7EB1-8520-2380-90827C4251E4}"/>
              </a:ext>
            </a:extLst>
          </p:cNvPr>
          <p:cNvSpPr/>
          <p:nvPr/>
        </p:nvSpPr>
        <p:spPr>
          <a:xfrm>
            <a:off x="199947" y="5291059"/>
            <a:ext cx="1101911"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rPr>
              <a:t>架构对比</a:t>
            </a:r>
          </a:p>
        </p:txBody>
      </p:sp>
      <p:sp>
        <p:nvSpPr>
          <p:cNvPr id="18" name="文本框 17">
            <a:extLst>
              <a:ext uri="{FF2B5EF4-FFF2-40B4-BE49-F238E27FC236}">
                <a16:creationId xmlns:a16="http://schemas.microsoft.com/office/drawing/2014/main" id="{896B45AA-8119-35C3-7ED5-338A150FA03E}"/>
              </a:ext>
            </a:extLst>
          </p:cNvPr>
          <p:cNvSpPr txBox="1"/>
          <p:nvPr/>
        </p:nvSpPr>
        <p:spPr>
          <a:xfrm>
            <a:off x="199947" y="5561844"/>
            <a:ext cx="4889012"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超导架构</a:t>
            </a:r>
            <a:r>
              <a:rPr lang="zh-CN" altLang="en-US" sz="1200">
                <a:solidFill>
                  <a:srgbClr val="000000"/>
                </a:solidFill>
                <a:latin typeface="Microsoft YaHei" panose="020B0503020204020204" pitchFamily="34" charset="-122"/>
                <a:ea typeface="Microsoft YaHei" panose="020B0503020204020204" pitchFamily="34" charset="-122"/>
                <a:sym typeface="Helvetica"/>
              </a:rPr>
              <a:t>倾向于稀疏链接的链式结构</a:t>
            </a:r>
            <a:r>
              <a:rPr lang="en-US" altLang="zh-CN" sz="1200">
                <a:solidFill>
                  <a:srgbClr val="000000"/>
                </a:solidFill>
                <a:latin typeface="Microsoft YaHei" panose="020B0503020204020204" pitchFamily="34" charset="-122"/>
                <a:ea typeface="Microsoft YaHei" panose="020B0503020204020204" pitchFamily="34" charset="-122"/>
                <a:sym typeface="Helvetica"/>
              </a:rPr>
              <a:t>(sparse-connectivity-friendly</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chain)</a:t>
            </a:r>
            <a:r>
              <a:rPr lang="zh-CN" altLang="en-US" sz="1200">
                <a:solidFill>
                  <a:srgbClr val="000000"/>
                </a:solidFill>
                <a:latin typeface="Microsoft YaHei" panose="020B0503020204020204" pitchFamily="34" charset="-122"/>
                <a:ea typeface="Microsoft YaHei" panose="020B0503020204020204" pitchFamily="34" charset="-122"/>
                <a:sym typeface="Helvetica"/>
              </a:rPr>
              <a:t>，因为它更注重路由效率；</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中性原子处理器</a:t>
            </a:r>
            <a:r>
              <a:rPr lang="zh-CN" altLang="en-US" sz="1200">
                <a:solidFill>
                  <a:srgbClr val="000000"/>
                </a:solidFill>
                <a:latin typeface="Microsoft YaHei" panose="020B0503020204020204" pitchFamily="34" charset="-122"/>
                <a:ea typeface="Microsoft YaHei" panose="020B0503020204020204" pitchFamily="34" charset="-122"/>
                <a:sym typeface="Helvetica"/>
              </a:rPr>
              <a:t>会采用喷泉型</a:t>
            </a:r>
            <a:r>
              <a:rPr lang="en-US" altLang="zh-CN" sz="1200">
                <a:solidFill>
                  <a:srgbClr val="000000"/>
                </a:solidFill>
                <a:latin typeface="Microsoft YaHei" panose="020B0503020204020204" pitchFamily="34" charset="-122"/>
                <a:ea typeface="Microsoft YaHei" panose="020B0503020204020204" pitchFamily="34" charset="-122"/>
                <a:sym typeface="Helvetica"/>
              </a:rPr>
              <a:t>(Foutain)</a:t>
            </a:r>
            <a:r>
              <a:rPr lang="zh-CN" altLang="en-US" sz="1200">
                <a:solidFill>
                  <a:srgbClr val="000000"/>
                </a:solidFill>
                <a:latin typeface="Microsoft YaHei" panose="020B0503020204020204" pitchFamily="34" charset="-122"/>
                <a:ea typeface="Microsoft YaHei" panose="020B0503020204020204" pitchFamily="34" charset="-122"/>
                <a:sym typeface="Helvetica"/>
              </a:rPr>
              <a:t>链式结构以最小化阱转换开销</a:t>
            </a:r>
            <a:r>
              <a:rPr lang="en-US" altLang="zh-CN" sz="1200">
                <a:solidFill>
                  <a:srgbClr val="000000"/>
                </a:solidFill>
                <a:latin typeface="Microsoft YaHei" panose="020B0503020204020204" pitchFamily="34" charset="-122"/>
                <a:ea typeface="Microsoft YaHei" panose="020B0503020204020204" pitchFamily="34" charset="-122"/>
                <a:sym typeface="Helvetica"/>
              </a:rPr>
              <a:t>(trap-transfer</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overhead)</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但这些架构通常不允许每层多于两个原生门同时执行，为了最大化使用率，安排</a:t>
            </a:r>
            <a:r>
              <a:rPr lang="en-US" altLang="zh-CN" sz="1200">
                <a:solidFill>
                  <a:srgbClr val="000000"/>
                </a:solidFill>
                <a:latin typeface="Microsoft YaHei" panose="020B0503020204020204" pitchFamily="34" charset="-122"/>
                <a:ea typeface="Microsoft YaHei" panose="020B0503020204020204" pitchFamily="34" charset="-122"/>
                <a:sym typeface="Helvetica"/>
              </a:rPr>
              <a:t>2-qubit</a:t>
            </a:r>
            <a:r>
              <a:rPr lang="zh-CN" altLang="en-US" sz="1200">
                <a:solidFill>
                  <a:srgbClr val="000000"/>
                </a:solidFill>
                <a:latin typeface="Microsoft YaHei" panose="020B0503020204020204" pitchFamily="34" charset="-122"/>
                <a:ea typeface="Microsoft YaHei" panose="020B0503020204020204" pitchFamily="34" charset="-122"/>
                <a:sym typeface="Helvetica"/>
              </a:rPr>
              <a:t>门链是很有优势的</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9" name="矩形 18">
            <a:extLst>
              <a:ext uri="{FF2B5EF4-FFF2-40B4-BE49-F238E27FC236}">
                <a16:creationId xmlns:a16="http://schemas.microsoft.com/office/drawing/2014/main" id="{1A52CFF2-DEB0-D0FE-2BBE-AB0282137403}"/>
              </a:ext>
            </a:extLst>
          </p:cNvPr>
          <p:cNvSpPr/>
          <p:nvPr/>
        </p:nvSpPr>
        <p:spPr>
          <a:xfrm>
            <a:off x="5076258" y="785560"/>
            <a:ext cx="1625627"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zh-CN" altLang="en-US" sz="1200">
                <a:latin typeface="Microsoft YaHei" panose="020B0503020204020204" pitchFamily="34" charset="-122"/>
                <a:ea typeface="Microsoft YaHei" panose="020B0503020204020204" pitchFamily="34" charset="-122"/>
                <a:sym typeface="Helvetica"/>
              </a:rPr>
              <a:t>设置离子对方向</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19857158-A069-D61E-98F5-18A35C8E41D7}"/>
                  </a:ext>
                </a:extLst>
              </p:cNvPr>
              <p:cNvSpPr txBox="1"/>
              <p:nvPr/>
            </p:nvSpPr>
            <p:spPr>
              <a:xfrm>
                <a:off x="5076258" y="1106468"/>
                <a:ext cx="3001733" cy="21400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首先定义活跃集合</a:t>
                </a:r>
                <a:r>
                  <a:rPr lang="en-US" altLang="zh-CN" sz="1200">
                    <a:solidFill>
                      <a:srgbClr val="000000"/>
                    </a:solidFill>
                    <a:latin typeface="Microsoft YaHei" panose="020B0503020204020204" pitchFamily="34" charset="-122"/>
                    <a:ea typeface="Microsoft YaHei" panose="020B0503020204020204" pitchFamily="34" charset="-122"/>
                    <a:sym typeface="Helvetica"/>
                  </a:rPr>
                  <a:t>:</a:t>
                </a: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 </a:t>
                </a:r>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0</m:t>
                            </m:r>
                          </m:e>
                        </m:d>
                      </m:sup>
                    </m:sSup>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endParaRPr lang="en-US" altLang="zh-CN" sz="1200" b="0" i="1">
                  <a:solidFill>
                    <a:srgbClr val="000000"/>
                  </a:solidFill>
                  <a:latin typeface="Cambria Math" panose="02040503050406030204" pitchFamily="18" charset="0"/>
                  <a:ea typeface="Microsoft YaHei" panose="020B0503020204020204" pitchFamily="34" charset="-122"/>
                  <a:sym typeface="Helvetica"/>
                </a:endParaRPr>
              </a:p>
              <a:p>
                <a:pPr hangingPunct="0"/>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p>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0</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bSup>
                      </m:sub>
                    </m:sSub>
                    <m: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i="1">
                                <a:solidFill>
                                  <a:srgbClr val="000000"/>
                                </a:solidFill>
                                <a:latin typeface="Cambria Math" panose="02040503050406030204" pitchFamily="18" charset="0"/>
                                <a:ea typeface="Microsoft YaHei" panose="020B0503020204020204" pitchFamily="34" charset="-122"/>
                                <a:sym typeface="Helvetica"/>
                              </a:rPr>
                              <m:t>𝑄</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i="1">
                                    <a:solidFill>
                                      <a:srgbClr val="000000"/>
                                    </a:solidFill>
                                    <a:latin typeface="Cambria Math" panose="02040503050406030204" pitchFamily="18" charset="0"/>
                                    <a:ea typeface="Microsoft YaHei" panose="020B0503020204020204" pitchFamily="34" charset="-122"/>
                                    <a:sym typeface="Helvetica"/>
                                  </a:rPr>
                                  <m:t>𝑘</m:t>
                                </m:r>
                              </m:e>
                            </m:d>
                          </m:sup>
                        </m:sSubSup>
                      </m:sub>
                    </m:sSub>
                    <m: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i="1">
                                <a:solidFill>
                                  <a:srgbClr val="000000"/>
                                </a:solidFill>
                                <a:latin typeface="Cambria Math" panose="02040503050406030204" pitchFamily="18" charset="0"/>
                                <a:ea typeface="Microsoft YaHei" panose="020B0503020204020204" pitchFamily="34" charset="-122"/>
                                <a:sym typeface="Helvetica"/>
                              </a:rPr>
                              <m:t>𝑄</m:t>
                            </m:r>
                          </m:e>
                          <m:sub>
                            <m:d>
                              <m:dPr>
                                <m:begChr m:val="|"/>
                                <m:endChr m:val="|"/>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p>
                              </m:e>
                            </m:d>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i="1">
                                    <a:solidFill>
                                      <a:srgbClr val="000000"/>
                                    </a:solidFill>
                                    <a:latin typeface="Cambria Math" panose="02040503050406030204" pitchFamily="18" charset="0"/>
                                    <a:ea typeface="Microsoft YaHei" panose="020B0503020204020204" pitchFamily="34" charset="-122"/>
                                    <a:sym typeface="Helvetica"/>
                                  </a:rPr>
                                  <m:t>𝑘</m:t>
                                </m:r>
                              </m:e>
                            </m:d>
                          </m:sup>
                        </m:sSubSup>
                      </m:sub>
                    </m:sSub>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在每一层施加</a:t>
                </a:r>
                <a:r>
                  <a:rPr lang="en-US" altLang="zh-CN" sz="1200">
                    <a:solidFill>
                      <a:srgbClr val="000000"/>
                    </a:solidFill>
                    <a:latin typeface="Microsoft YaHei" panose="020B0503020204020204" pitchFamily="34" charset="-122"/>
                    <a:ea typeface="Microsoft YaHei" panose="020B0503020204020204" pitchFamily="34" charset="-122"/>
                    <a:sym typeface="Helvetica"/>
                  </a:rPr>
                  <a:t>CX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门后，下一层的活跃集合</a:t>
                </a:r>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e>
                        </m:d>
                      </m:sup>
                    </m:sSup>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将仅由这一层的</a:t>
                </a:r>
                <a:r>
                  <a:rPr lang="en-US" altLang="zh-CN" sz="1200">
                    <a:solidFill>
                      <a:srgbClr val="000000"/>
                    </a:solidFill>
                    <a:latin typeface="Microsoft YaHei" panose="020B0503020204020204" pitchFamily="34" charset="-122"/>
                    <a:ea typeface="Microsoft YaHei" panose="020B0503020204020204" pitchFamily="34" charset="-122"/>
                    <a:sym typeface="Helvetica"/>
                  </a:rPr>
                  <a:t>CX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门的目标位组成</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在这个过程中，算法在逻辑上建立了一个树状结构，而在物理上则引导离子的交互逐渐向序列的中心区域靠近</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20" name="文本框 19">
                <a:extLst>
                  <a:ext uri="{FF2B5EF4-FFF2-40B4-BE49-F238E27FC236}">
                    <a16:creationId xmlns:a16="http://schemas.microsoft.com/office/drawing/2014/main" id="{A438209D-8DCD-3E99-8385-49817CFF5AC0}"/>
                  </a:ext>
                </a:extLst>
              </p:cNvPr>
              <p:cNvSpPr txBox="1">
                <a:spLocks noRot="1" noChangeAspect="1" noMove="1" noResize="1" noEditPoints="1" noAdjustHandles="1" noChangeArrowheads="1" noChangeShapeType="1" noTextEdit="1"/>
              </p:cNvSpPr>
              <p:nvPr/>
            </p:nvSpPr>
            <p:spPr>
              <a:xfrm>
                <a:off x="5076258" y="1106468"/>
                <a:ext cx="3001733" cy="2140069"/>
              </a:xfrm>
              <a:prstGeom prst="rect">
                <a:avLst/>
              </a:prstGeom>
              <a:blipFill>
                <a:blip r:embed="rId5"/>
                <a:stretch>
                  <a:fillRect l="-1266" t="-592" r="-1266"/>
                </a:stretch>
              </a:blipFill>
              <a:ln w="12700" cap="flat">
                <a:noFill/>
                <a:miter lim="400000"/>
              </a:ln>
              <a:effectLst/>
            </p:spPr>
            <p:txBody>
              <a:bodyPr/>
              <a:lstStyle/>
              <a:p>
                <a:r>
                  <a:rPr lang="zh-CN" altLang="en-US">
                    <a:noFill/>
                  </a:rPr>
                  <a:t> </a:t>
                </a:r>
              </a:p>
            </p:txBody>
          </p:sp>
        </mc:Fallback>
      </mc:AlternateContent>
      <p:sp>
        <p:nvSpPr>
          <p:cNvPr id="25" name="文本框 24">
            <a:extLst>
              <a:ext uri="{FF2B5EF4-FFF2-40B4-BE49-F238E27FC236}">
                <a16:creationId xmlns:a16="http://schemas.microsoft.com/office/drawing/2014/main" id="{773B5487-52B1-9F9B-B635-775804F2ECF9}"/>
              </a:ext>
            </a:extLst>
          </p:cNvPr>
          <p:cNvSpPr txBox="1"/>
          <p:nvPr/>
        </p:nvSpPr>
        <p:spPr>
          <a:xfrm>
            <a:off x="5082609" y="3808988"/>
            <a:ext cx="2995382" cy="1384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这篇文章设置了执行双比特门的物理前提：两个离子对必须合并成</a:t>
            </a:r>
            <a:r>
              <a:rPr lang="en-US" altLang="zh-CN" sz="1200">
                <a:solidFill>
                  <a:srgbClr val="000000"/>
                </a:solidFill>
                <a:latin typeface="Microsoft YaHei" panose="020B0503020204020204" pitchFamily="34" charset="-122"/>
                <a:ea typeface="Microsoft YaHei" panose="020B0503020204020204" pitchFamily="34" charset="-122"/>
                <a:sym typeface="Helvetica"/>
              </a:rPr>
              <a:t>Yb-Ba-Ba-Yb</a:t>
            </a:r>
            <a:r>
              <a:rPr lang="zh-CN" altLang="en-US" sz="1200">
                <a:solidFill>
                  <a:srgbClr val="000000"/>
                </a:solidFill>
                <a:latin typeface="Microsoft YaHei" panose="020B0503020204020204" pitchFamily="34" charset="-122"/>
                <a:ea typeface="Microsoft YaHei" panose="020B0503020204020204" pitchFamily="34" charset="-122"/>
                <a:sym typeface="Helvetica"/>
              </a:rPr>
              <a:t>，这导致重排过程中，离子对的顺序可能并不符合预期，需要额外的旋转。</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因此，为了符合这一约束，以上的树状结构需要合理设置，如左图和上式所示。</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pic>
        <p:nvPicPr>
          <p:cNvPr id="29" name="图片 28">
            <a:extLst>
              <a:ext uri="{FF2B5EF4-FFF2-40B4-BE49-F238E27FC236}">
                <a16:creationId xmlns:a16="http://schemas.microsoft.com/office/drawing/2014/main" id="{98E754F6-659B-5740-1A91-EE8D3009B8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2686" y="920952"/>
            <a:ext cx="3915690" cy="767360"/>
          </a:xfrm>
          <a:prstGeom prst="rect">
            <a:avLst/>
          </a:prstGeom>
        </p:spPr>
      </p:pic>
      <p:sp>
        <p:nvSpPr>
          <p:cNvPr id="10" name="文本框 9">
            <a:extLst>
              <a:ext uri="{FF2B5EF4-FFF2-40B4-BE49-F238E27FC236}">
                <a16:creationId xmlns:a16="http://schemas.microsoft.com/office/drawing/2014/main" id="{3937ADD8-B102-E251-FE69-DE6E949B53F3}"/>
              </a:ext>
            </a:extLst>
          </p:cNvPr>
          <p:cNvSpPr txBox="1"/>
          <p:nvPr/>
        </p:nvSpPr>
        <p:spPr>
          <a:xfrm>
            <a:off x="9518595" y="1626965"/>
            <a:ext cx="2401596" cy="553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000">
                <a:solidFill>
                  <a:srgbClr val="000000"/>
                </a:solidFill>
                <a:latin typeface="Microsoft YaHei" panose="020B0503020204020204" pitchFamily="34" charset="-122"/>
                <a:ea typeface="Microsoft YaHei" panose="020B0503020204020204" pitchFamily="34" charset="-122"/>
                <a:sym typeface="Helvetica"/>
              </a:rPr>
              <a:t>每层活跃集合</a:t>
            </a:r>
            <a:r>
              <a:rPr lang="en-US" altLang="zh-CN" sz="1000">
                <a:solidFill>
                  <a:srgbClr val="000000"/>
                </a:solidFill>
                <a:latin typeface="Microsoft YaHei" panose="020B0503020204020204" pitchFamily="34" charset="-122"/>
                <a:ea typeface="Microsoft YaHei" panose="020B0503020204020204" pitchFamily="34" charset="-122"/>
                <a:sym typeface="Helvetica"/>
              </a:rPr>
              <a:t>CX</a:t>
            </a:r>
            <a:r>
              <a:rPr lang="zh-CN" altLang="en-US" sz="1000">
                <a:solidFill>
                  <a:srgbClr val="000000"/>
                </a:solidFill>
                <a:latin typeface="Microsoft YaHei" panose="020B0503020204020204" pitchFamily="34" charset="-122"/>
                <a:ea typeface="Microsoft YaHei" panose="020B0503020204020204" pitchFamily="34" charset="-122"/>
                <a:sym typeface="Helvetica"/>
              </a:rPr>
              <a:t>门的作用规律，简而言之，对于</a:t>
            </a:r>
            <a:r>
              <a:rPr lang="en-US" altLang="zh-CN" sz="1000">
                <a:solidFill>
                  <a:srgbClr val="000000"/>
                </a:solidFill>
                <a:latin typeface="Microsoft YaHei" panose="020B0503020204020204" pitchFamily="34" charset="-122"/>
                <a:ea typeface="Microsoft YaHei" panose="020B0503020204020204" pitchFamily="34" charset="-122"/>
                <a:sym typeface="Helvetica"/>
              </a:rPr>
              <a:t>k</a:t>
            </a:r>
            <a:r>
              <a:rPr lang="zh-CN" altLang="en-US" sz="1000">
                <a:solidFill>
                  <a:srgbClr val="000000"/>
                </a:solidFill>
                <a:latin typeface="Microsoft YaHei" panose="020B0503020204020204" pitchFamily="34" charset="-122"/>
                <a:ea typeface="Microsoft YaHei" panose="020B0503020204020204" pitchFamily="34" charset="-122"/>
                <a:sym typeface="Helvetica"/>
              </a:rPr>
              <a:t>模</a:t>
            </a:r>
            <a:r>
              <a:rPr lang="en-US" altLang="zh-CN" sz="1000">
                <a:solidFill>
                  <a:srgbClr val="000000"/>
                </a:solidFill>
                <a:latin typeface="Microsoft YaHei" panose="020B0503020204020204" pitchFamily="34" charset="-122"/>
                <a:ea typeface="Microsoft YaHei" panose="020B0503020204020204" pitchFamily="34" charset="-122"/>
                <a:sym typeface="Helvetica"/>
              </a:rPr>
              <a:t>4</a:t>
            </a:r>
            <a:r>
              <a:rPr lang="zh-CN" altLang="en-US" sz="1000">
                <a:solidFill>
                  <a:srgbClr val="000000"/>
                </a:solidFill>
                <a:latin typeface="Microsoft YaHei" panose="020B0503020204020204" pitchFamily="34" charset="-122"/>
                <a:ea typeface="Microsoft YaHei" panose="020B0503020204020204" pitchFamily="34" charset="-122"/>
                <a:sym typeface="Helvetica"/>
              </a:rPr>
              <a:t>小于等于</a:t>
            </a:r>
            <a:r>
              <a:rPr lang="en-US" altLang="zh-CN" sz="1000">
                <a:solidFill>
                  <a:srgbClr val="000000"/>
                </a:solidFill>
                <a:latin typeface="Microsoft YaHei" panose="020B0503020204020204" pitchFamily="34" charset="-122"/>
                <a:ea typeface="Microsoft YaHei" panose="020B0503020204020204" pitchFamily="34" charset="-122"/>
                <a:sym typeface="Helvetica"/>
              </a:rPr>
              <a:t>1</a:t>
            </a:r>
            <a:r>
              <a:rPr lang="zh-CN" altLang="en-US" sz="1000">
                <a:solidFill>
                  <a:srgbClr val="000000"/>
                </a:solidFill>
                <a:latin typeface="Microsoft YaHei" panose="020B0503020204020204" pitchFamily="34" charset="-122"/>
                <a:ea typeface="Microsoft YaHei" panose="020B0503020204020204" pitchFamily="34" charset="-122"/>
                <a:sym typeface="Helvetica"/>
              </a:rPr>
              <a:t>的情况，控制位是奇数位；否则，控制位是偶数位</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p:txBody>
      </p:sp>
      <p:pic>
        <p:nvPicPr>
          <p:cNvPr id="2" name="图片 1">
            <a:extLst>
              <a:ext uri="{FF2B5EF4-FFF2-40B4-BE49-F238E27FC236}">
                <a16:creationId xmlns:a16="http://schemas.microsoft.com/office/drawing/2014/main" id="{F21F84AD-60ED-A891-76E0-E97273DDAA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7992" y="3492074"/>
            <a:ext cx="4069210" cy="2318216"/>
          </a:xfrm>
          <a:prstGeom prst="rect">
            <a:avLst/>
          </a:prstGeom>
        </p:spPr>
      </p:pic>
      <p:sp>
        <p:nvSpPr>
          <p:cNvPr id="4" name="文本框 3">
            <a:extLst>
              <a:ext uri="{FF2B5EF4-FFF2-40B4-BE49-F238E27FC236}">
                <a16:creationId xmlns:a16="http://schemas.microsoft.com/office/drawing/2014/main" id="{7DA9BE8C-A087-8000-6A5F-CB3A1290DA8C}"/>
              </a:ext>
            </a:extLst>
          </p:cNvPr>
          <p:cNvSpPr txBox="1"/>
          <p:nvPr/>
        </p:nvSpPr>
        <p:spPr>
          <a:xfrm>
            <a:off x="8414607" y="5750704"/>
            <a:ext cx="3450486"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000">
                <a:solidFill>
                  <a:srgbClr val="000000"/>
                </a:solidFill>
                <a:latin typeface="Microsoft YaHei" panose="020B0503020204020204" pitchFamily="34" charset="-122"/>
                <a:ea typeface="Microsoft YaHei" panose="020B0503020204020204" pitchFamily="34" charset="-122"/>
                <a:sym typeface="Helvetica"/>
              </a:rPr>
              <a:t>Gate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Zone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Utilization(</a:t>
            </a:r>
            <a:r>
              <a:rPr lang="zh-CN" altLang="en-US" sz="1000">
                <a:solidFill>
                  <a:srgbClr val="000000"/>
                </a:solidFill>
                <a:latin typeface="Microsoft YaHei" panose="020B0503020204020204" pitchFamily="34" charset="-122"/>
                <a:ea typeface="Microsoft YaHei" panose="020B0503020204020204" pitchFamily="34" charset="-122"/>
                <a:sym typeface="Helvetica"/>
              </a:rPr>
              <a:t>门区域利用率</a:t>
            </a:r>
            <a:r>
              <a:rPr lang="en-US" altLang="zh-CN" sz="1000">
                <a:solidFill>
                  <a:srgbClr val="000000"/>
                </a:solidFill>
                <a:latin typeface="Microsoft YaHei" panose="020B0503020204020204" pitchFamily="34" charset="-122"/>
                <a:ea typeface="Microsoft YaHei" panose="020B0503020204020204" pitchFamily="34" charset="-122"/>
                <a:sym typeface="Helvetica"/>
              </a:rPr>
              <a:t>):</a:t>
            </a:r>
            <a:r>
              <a:rPr lang="zh-CN" altLang="en-US" sz="1000">
                <a:solidFill>
                  <a:srgbClr val="000000"/>
                </a:solidFill>
                <a:latin typeface="Microsoft YaHei" panose="020B0503020204020204" pitchFamily="34" charset="-122"/>
                <a:ea typeface="Microsoft YaHei" panose="020B0503020204020204" pitchFamily="34" charset="-122"/>
                <a:sym typeface="Helvetica"/>
              </a:rPr>
              <a:t> 在量子门执行期间，处于门操作或者冷却状态的操作区所占的百分比 </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000" b="1">
                <a:solidFill>
                  <a:srgbClr val="000000"/>
                </a:solidFill>
                <a:latin typeface="Microsoft YaHei" panose="020B0503020204020204" pitchFamily="34" charset="-122"/>
                <a:ea typeface="Microsoft YaHei" panose="020B0503020204020204" pitchFamily="34" charset="-122"/>
                <a:sym typeface="Helvetica"/>
              </a:rPr>
              <a:t>示例</a:t>
            </a:r>
            <a:r>
              <a:rPr lang="zh-CN" altLang="en-US" sz="1000">
                <a:solidFill>
                  <a:srgbClr val="000000"/>
                </a:solidFill>
                <a:latin typeface="Microsoft YaHei" panose="020B0503020204020204" pitchFamily="34" charset="-122"/>
                <a:ea typeface="Microsoft YaHei" panose="020B0503020204020204" pitchFamily="34" charset="-122"/>
                <a:sym typeface="Helvetica"/>
              </a:rPr>
              <a:t>：如果在运行期间平均只有两个操作区被激活，则利用率为</a:t>
            </a:r>
            <a:r>
              <a:rPr lang="en-US" altLang="zh-CN" sz="1000">
                <a:solidFill>
                  <a:srgbClr val="000000"/>
                </a:solidFill>
                <a:latin typeface="Microsoft YaHei" panose="020B0503020204020204" pitchFamily="34" charset="-122"/>
                <a:ea typeface="Microsoft YaHei" panose="020B0503020204020204" pitchFamily="34" charset="-122"/>
                <a:sym typeface="Helvetica"/>
              </a:rPr>
              <a:t>50% </a:t>
            </a:r>
            <a:r>
              <a:rPr lang="zh-CN" altLang="en-US" sz="1000">
                <a:solidFill>
                  <a:srgbClr val="000000"/>
                </a:solidFill>
                <a:latin typeface="Microsoft YaHei" panose="020B0503020204020204" pitchFamily="34" charset="-122"/>
                <a:ea typeface="Microsoft YaHei" panose="020B0503020204020204" pitchFamily="34" charset="-122"/>
                <a:sym typeface="Helvetica"/>
              </a:rPr>
              <a:t>。</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3495670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1698B6DF-E1CC-A2EB-C820-85FD78C45AEE}"/>
              </a:ext>
            </a:extLst>
          </p:cNvPr>
          <p:cNvSpPr>
            <a:spLocks noGrp="1"/>
          </p:cNvSpPr>
          <p:nvPr>
            <p:ph type="title"/>
          </p:nvPr>
        </p:nvSpPr>
        <p:spPr/>
        <p:txBody>
          <a:bodyPr/>
          <a:lstStyle/>
          <a:p>
            <a:r>
              <a:rPr kumimoji="1" lang="zh-CN" altLang="en-US"/>
              <a:t>跑道架构上的高效哈密顿量编译</a:t>
            </a:r>
          </a:p>
        </p:txBody>
      </p:sp>
      <p:pic>
        <p:nvPicPr>
          <p:cNvPr id="4" name="图片 3">
            <a:extLst>
              <a:ext uri="{FF2B5EF4-FFF2-40B4-BE49-F238E27FC236}">
                <a16:creationId xmlns:a16="http://schemas.microsoft.com/office/drawing/2014/main" id="{46E67F3B-18F7-889A-B1AC-33F16442E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992" y="3492074"/>
            <a:ext cx="4069210" cy="2318216"/>
          </a:xfrm>
          <a:prstGeom prst="rect">
            <a:avLst/>
          </a:prstGeom>
        </p:spPr>
      </p:pic>
      <p:pic>
        <p:nvPicPr>
          <p:cNvPr id="8" name="图片 7">
            <a:extLst>
              <a:ext uri="{FF2B5EF4-FFF2-40B4-BE49-F238E27FC236}">
                <a16:creationId xmlns:a16="http://schemas.microsoft.com/office/drawing/2014/main" id="{956EA484-596D-7CF3-0601-A2D6EF108A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47" y="1929008"/>
            <a:ext cx="4889012" cy="2678501"/>
          </a:xfrm>
          <a:prstGeom prst="rect">
            <a:avLst/>
          </a:prstGeom>
        </p:spPr>
      </p:pic>
      <p:sp>
        <p:nvSpPr>
          <p:cNvPr id="9" name="文本框 8">
            <a:extLst>
              <a:ext uri="{FF2B5EF4-FFF2-40B4-BE49-F238E27FC236}">
                <a16:creationId xmlns:a16="http://schemas.microsoft.com/office/drawing/2014/main" id="{56E6B2AF-DBD8-71C9-8E41-AD1ADB9D1A00}"/>
              </a:ext>
            </a:extLst>
          </p:cNvPr>
          <p:cNvSpPr txBox="1"/>
          <p:nvPr/>
        </p:nvSpPr>
        <p:spPr>
          <a:xfrm>
            <a:off x="172551" y="1086303"/>
            <a:ext cx="4889012"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架构特定的执行优化，第一步在于将来源于算法的酉矩阵分解到适配硬件特征。</a:t>
            </a:r>
            <a:r>
              <a:rPr lang="zh-CN" altLang="en-US" sz="1200" b="1">
                <a:solidFill>
                  <a:schemeClr val="tx2"/>
                </a:solidFill>
                <a:latin typeface="Microsoft YaHei" panose="020B0503020204020204" pitchFamily="34" charset="-122"/>
                <a:ea typeface="Microsoft YaHei" panose="020B0503020204020204" pitchFamily="34" charset="-122"/>
                <a:sym typeface="Helvetica"/>
              </a:rPr>
              <a:t>这一节以费米子系统的</a:t>
            </a:r>
            <a:r>
              <a:rPr lang="en-US" altLang="zh-CN" sz="1200" b="1">
                <a:solidFill>
                  <a:schemeClr val="tx2"/>
                </a:solidFill>
                <a:latin typeface="Microsoft YaHei" panose="020B0503020204020204" pitchFamily="34" charset="-122"/>
                <a:ea typeface="Microsoft YaHei" panose="020B0503020204020204" pitchFamily="34" charset="-122"/>
                <a:sym typeface="Helvetica"/>
              </a:rPr>
              <a:t>Z-phase</a:t>
            </a:r>
            <a:r>
              <a:rPr lang="zh-CN" altLang="en-US" sz="1200" b="1">
                <a:solidFill>
                  <a:schemeClr val="tx2"/>
                </a:solidFill>
                <a:latin typeface="Microsoft YaHei" panose="020B0503020204020204" pitchFamily="34" charset="-122"/>
                <a:ea typeface="Microsoft YaHei" panose="020B0503020204020204" pitchFamily="34" charset="-122"/>
                <a:sym typeface="Helvetica"/>
              </a:rPr>
              <a:t> </a:t>
            </a:r>
            <a:r>
              <a:rPr lang="en-US" altLang="zh-CN" sz="1200" b="1">
                <a:solidFill>
                  <a:schemeClr val="tx2"/>
                </a:solidFill>
                <a:latin typeface="Microsoft YaHei" panose="020B0503020204020204" pitchFamily="34" charset="-122"/>
                <a:ea typeface="Microsoft YaHei" panose="020B0503020204020204" pitchFamily="34" charset="-122"/>
                <a:sym typeface="Helvetica"/>
              </a:rPr>
              <a:t>gadget</a:t>
            </a:r>
            <a:r>
              <a:rPr lang="zh-CN" altLang="en-US" sz="1200" b="1">
                <a:solidFill>
                  <a:schemeClr val="tx2"/>
                </a:solidFill>
                <a:latin typeface="Microsoft YaHei" panose="020B0503020204020204" pitchFamily="34" charset="-122"/>
                <a:ea typeface="Microsoft YaHei" panose="020B0503020204020204" pitchFamily="34" charset="-122"/>
                <a:sym typeface="Helvetica"/>
              </a:rPr>
              <a:t>作为案例分析跑道架构上的哈密顿量分解</a:t>
            </a:r>
            <a:r>
              <a:rPr lang="zh-CN" altLang="en-US" sz="1200">
                <a:solidFill>
                  <a:srgbClr val="000000"/>
                </a:solidFill>
                <a:latin typeface="Microsoft YaHei" panose="020B0503020204020204" pitchFamily="34" charset="-122"/>
                <a:ea typeface="Microsoft YaHei" panose="020B0503020204020204" pitchFamily="34" charset="-122"/>
                <a:sym typeface="Helvetica"/>
              </a:rPr>
              <a:t>，因为它是近期量子计算的代表应用。如果能够确定这点，那么将其泛化到通用程序上就容易了。</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1" name="矩形 10">
            <a:extLst>
              <a:ext uri="{FF2B5EF4-FFF2-40B4-BE49-F238E27FC236}">
                <a16:creationId xmlns:a16="http://schemas.microsoft.com/office/drawing/2014/main" id="{E32D5B95-A787-AFC7-68D6-E2D14682B515}"/>
              </a:ext>
            </a:extLst>
          </p:cNvPr>
          <p:cNvSpPr/>
          <p:nvPr/>
        </p:nvSpPr>
        <p:spPr>
          <a:xfrm>
            <a:off x="876300" y="2110563"/>
            <a:ext cx="1558556" cy="51567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9B5AEDFE-7F88-E3FE-9F4F-FB976A66E4D5}"/>
              </a:ext>
            </a:extLst>
          </p:cNvPr>
          <p:cNvSpPr/>
          <p:nvPr/>
        </p:nvSpPr>
        <p:spPr>
          <a:xfrm>
            <a:off x="2575737" y="2569333"/>
            <a:ext cx="629979" cy="44125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5" name="曲线连接符 14">
            <a:extLst>
              <a:ext uri="{FF2B5EF4-FFF2-40B4-BE49-F238E27FC236}">
                <a16:creationId xmlns:a16="http://schemas.microsoft.com/office/drawing/2014/main" id="{01B85E4B-C568-3C71-C784-C40988942619}"/>
              </a:ext>
            </a:extLst>
          </p:cNvPr>
          <p:cNvCxnSpPr>
            <a:stCxn id="11" idx="2"/>
            <a:endCxn id="13" idx="1"/>
          </p:cNvCxnSpPr>
          <p:nvPr/>
        </p:nvCxnSpPr>
        <p:spPr>
          <a:xfrm rot="16200000" flipH="1">
            <a:off x="2033799" y="2248020"/>
            <a:ext cx="163717" cy="920159"/>
          </a:xfrm>
          <a:prstGeom prst="curvedConnector2">
            <a:avLst/>
          </a:prstGeom>
          <a:ln w="12700">
            <a:solidFill>
              <a:srgbClr val="FF0000"/>
            </a:solidFill>
            <a:tailEnd type="triangle" w="sm" len="med"/>
          </a:ln>
        </p:spPr>
        <p:style>
          <a:lnRef idx="1">
            <a:schemeClr val="dk1"/>
          </a:lnRef>
          <a:fillRef idx="0">
            <a:schemeClr val="dk1"/>
          </a:fillRef>
          <a:effectRef idx="0">
            <a:schemeClr val="dk1"/>
          </a:effectRef>
          <a:fontRef idx="minor">
            <a:schemeClr val="tx1"/>
          </a:fontRef>
        </p:style>
      </p:cxnSp>
      <p:sp>
        <p:nvSpPr>
          <p:cNvPr id="16" name="文本框 15">
            <a:extLst>
              <a:ext uri="{FF2B5EF4-FFF2-40B4-BE49-F238E27FC236}">
                <a16:creationId xmlns:a16="http://schemas.microsoft.com/office/drawing/2014/main" id="{0D59A1C8-C789-D3BB-4F76-944E7BC29817}"/>
              </a:ext>
            </a:extLst>
          </p:cNvPr>
          <p:cNvSpPr txBox="1"/>
          <p:nvPr/>
        </p:nvSpPr>
        <p:spPr>
          <a:xfrm>
            <a:off x="199947" y="4651182"/>
            <a:ext cx="4889012"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在离子阱的赛道架构中，总时间的主要部分在于量子门操作及其之后的冷却过程。如果每层执行的门太少，硬件资源就会被闲置。所以，尽可能利用四个门区域很重要。</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7" name="矩形 16">
            <a:extLst>
              <a:ext uri="{FF2B5EF4-FFF2-40B4-BE49-F238E27FC236}">
                <a16:creationId xmlns:a16="http://schemas.microsoft.com/office/drawing/2014/main" id="{2C48E019-7D52-E430-2FF0-E5C2EB2DD09E}"/>
              </a:ext>
            </a:extLst>
          </p:cNvPr>
          <p:cNvSpPr/>
          <p:nvPr/>
        </p:nvSpPr>
        <p:spPr>
          <a:xfrm>
            <a:off x="199947" y="5291059"/>
            <a:ext cx="1101911"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rPr>
              <a:t>架构对比</a:t>
            </a:r>
          </a:p>
        </p:txBody>
      </p:sp>
      <p:sp>
        <p:nvSpPr>
          <p:cNvPr id="18" name="文本框 17">
            <a:extLst>
              <a:ext uri="{FF2B5EF4-FFF2-40B4-BE49-F238E27FC236}">
                <a16:creationId xmlns:a16="http://schemas.microsoft.com/office/drawing/2014/main" id="{A0670D60-6AD1-8DE9-29A5-B9D96FBFB69F}"/>
              </a:ext>
            </a:extLst>
          </p:cNvPr>
          <p:cNvSpPr txBox="1"/>
          <p:nvPr/>
        </p:nvSpPr>
        <p:spPr>
          <a:xfrm>
            <a:off x="199947" y="5561844"/>
            <a:ext cx="4889012"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超导架构</a:t>
            </a:r>
            <a:r>
              <a:rPr lang="zh-CN" altLang="en-US" sz="1200">
                <a:solidFill>
                  <a:srgbClr val="000000"/>
                </a:solidFill>
                <a:latin typeface="Microsoft YaHei" panose="020B0503020204020204" pitchFamily="34" charset="-122"/>
                <a:ea typeface="Microsoft YaHei" panose="020B0503020204020204" pitchFamily="34" charset="-122"/>
                <a:sym typeface="Helvetica"/>
              </a:rPr>
              <a:t>倾向于稀疏链接的链式结构</a:t>
            </a:r>
            <a:r>
              <a:rPr lang="en-US" altLang="zh-CN" sz="1200">
                <a:solidFill>
                  <a:srgbClr val="000000"/>
                </a:solidFill>
                <a:latin typeface="Microsoft YaHei" panose="020B0503020204020204" pitchFamily="34" charset="-122"/>
                <a:ea typeface="Microsoft YaHei" panose="020B0503020204020204" pitchFamily="34" charset="-122"/>
                <a:sym typeface="Helvetica"/>
              </a:rPr>
              <a:t>(sparse-connectivity-friendly</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chain)</a:t>
            </a:r>
            <a:r>
              <a:rPr lang="zh-CN" altLang="en-US" sz="1200">
                <a:solidFill>
                  <a:srgbClr val="000000"/>
                </a:solidFill>
                <a:latin typeface="Microsoft YaHei" panose="020B0503020204020204" pitchFamily="34" charset="-122"/>
                <a:ea typeface="Microsoft YaHei" panose="020B0503020204020204" pitchFamily="34" charset="-122"/>
                <a:sym typeface="Helvetica"/>
              </a:rPr>
              <a:t>，例如</a:t>
            </a:r>
            <a:r>
              <a:rPr lang="en-US" altLang="zh-CN" sz="1200">
                <a:solidFill>
                  <a:srgbClr val="000000"/>
                </a:solidFill>
                <a:latin typeface="Microsoft YaHei" panose="020B0503020204020204" pitchFamily="34" charset="-122"/>
                <a:ea typeface="Microsoft YaHei" panose="020B0503020204020204" pitchFamily="34" charset="-122"/>
                <a:sym typeface="Helvetica"/>
              </a:rPr>
              <a:t>V</a:t>
            </a:r>
            <a:r>
              <a:rPr lang="zh-CN" altLang="en-US" sz="1200">
                <a:solidFill>
                  <a:srgbClr val="000000"/>
                </a:solidFill>
                <a:latin typeface="Microsoft YaHei" panose="020B0503020204020204" pitchFamily="34" charset="-122"/>
                <a:ea typeface="Microsoft YaHei" panose="020B0503020204020204" pitchFamily="34" charset="-122"/>
                <a:sym typeface="Helvetica"/>
              </a:rPr>
              <a:t>形或者梯形链，因为它更注重路由效率；</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中性原子处理器</a:t>
            </a:r>
            <a:r>
              <a:rPr lang="zh-CN" altLang="en-US" sz="1200">
                <a:solidFill>
                  <a:srgbClr val="000000"/>
                </a:solidFill>
                <a:latin typeface="Microsoft YaHei" panose="020B0503020204020204" pitchFamily="34" charset="-122"/>
                <a:ea typeface="Microsoft YaHei" panose="020B0503020204020204" pitchFamily="34" charset="-122"/>
                <a:sym typeface="Helvetica"/>
              </a:rPr>
              <a:t>会采用喷泉型</a:t>
            </a:r>
            <a:r>
              <a:rPr lang="en-US" altLang="zh-CN" sz="1200">
                <a:solidFill>
                  <a:srgbClr val="000000"/>
                </a:solidFill>
                <a:latin typeface="Microsoft YaHei" panose="020B0503020204020204" pitchFamily="34" charset="-122"/>
                <a:ea typeface="Microsoft YaHei" panose="020B0503020204020204" pitchFamily="34" charset="-122"/>
                <a:sym typeface="Helvetica"/>
              </a:rPr>
              <a:t>(Foutain)</a:t>
            </a:r>
            <a:r>
              <a:rPr lang="zh-CN" altLang="en-US" sz="1200">
                <a:solidFill>
                  <a:srgbClr val="000000"/>
                </a:solidFill>
                <a:latin typeface="Microsoft YaHei" panose="020B0503020204020204" pitchFamily="34" charset="-122"/>
                <a:ea typeface="Microsoft YaHei" panose="020B0503020204020204" pitchFamily="34" charset="-122"/>
                <a:sym typeface="Helvetica"/>
              </a:rPr>
              <a:t>链式结构以最小化阱传输开销</a:t>
            </a:r>
            <a:r>
              <a:rPr lang="en-US" altLang="zh-CN" sz="1200">
                <a:solidFill>
                  <a:srgbClr val="000000"/>
                </a:solidFill>
                <a:latin typeface="Microsoft YaHei" panose="020B0503020204020204" pitchFamily="34" charset="-122"/>
                <a:ea typeface="Microsoft YaHei" panose="020B0503020204020204" pitchFamily="34" charset="-122"/>
                <a:sym typeface="Helvetica"/>
              </a:rPr>
              <a:t>(trap-transfer</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overhead)</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但这些架构通常不允许每层多于两个原生门同时执行，为了最大化使用率，安排</a:t>
            </a:r>
            <a:r>
              <a:rPr lang="en-US" altLang="zh-CN" sz="1200">
                <a:solidFill>
                  <a:srgbClr val="000000"/>
                </a:solidFill>
                <a:latin typeface="Microsoft YaHei" panose="020B0503020204020204" pitchFamily="34" charset="-122"/>
                <a:ea typeface="Microsoft YaHei" panose="020B0503020204020204" pitchFamily="34" charset="-122"/>
                <a:sym typeface="Helvetica"/>
              </a:rPr>
              <a:t>2-qubit</a:t>
            </a:r>
            <a:r>
              <a:rPr lang="zh-CN" altLang="en-US" sz="1200">
                <a:solidFill>
                  <a:srgbClr val="000000"/>
                </a:solidFill>
                <a:latin typeface="Microsoft YaHei" panose="020B0503020204020204" pitchFamily="34" charset="-122"/>
                <a:ea typeface="Microsoft YaHei" panose="020B0503020204020204" pitchFamily="34" charset="-122"/>
                <a:sym typeface="Helvetica"/>
              </a:rPr>
              <a:t>门链是很有优势的</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19" name="矩形 18">
            <a:extLst>
              <a:ext uri="{FF2B5EF4-FFF2-40B4-BE49-F238E27FC236}">
                <a16:creationId xmlns:a16="http://schemas.microsoft.com/office/drawing/2014/main" id="{93A302D3-B872-2C5B-AFCA-450C770F3286}"/>
              </a:ext>
            </a:extLst>
          </p:cNvPr>
          <p:cNvSpPr/>
          <p:nvPr/>
        </p:nvSpPr>
        <p:spPr>
          <a:xfrm>
            <a:off x="5076258" y="785560"/>
            <a:ext cx="1625627"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zh-CN" altLang="en-US" sz="1200">
                <a:latin typeface="Microsoft YaHei" panose="020B0503020204020204" pitchFamily="34" charset="-122"/>
                <a:ea typeface="Microsoft YaHei" panose="020B0503020204020204" pitchFamily="34" charset="-122"/>
                <a:sym typeface="Helvetica"/>
              </a:rPr>
              <a:t>设置离子对方向</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A438209D-8DCD-3E99-8385-49817CFF5AC0}"/>
                  </a:ext>
                </a:extLst>
              </p:cNvPr>
              <p:cNvSpPr txBox="1"/>
              <p:nvPr/>
            </p:nvSpPr>
            <p:spPr>
              <a:xfrm>
                <a:off x="5076258" y="1106468"/>
                <a:ext cx="3001733" cy="21400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首先定义活跃集合</a:t>
                </a:r>
                <a:r>
                  <a:rPr lang="en-US" altLang="zh-CN" sz="1200">
                    <a:solidFill>
                      <a:srgbClr val="000000"/>
                    </a:solidFill>
                    <a:latin typeface="Microsoft YaHei" panose="020B0503020204020204" pitchFamily="34" charset="-122"/>
                    <a:ea typeface="Microsoft YaHei" panose="020B0503020204020204" pitchFamily="34" charset="-122"/>
                    <a:sym typeface="Helvetica"/>
                  </a:rPr>
                  <a:t>:</a:t>
                </a: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 </a:t>
                </a:r>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0</m:t>
                            </m:r>
                          </m:e>
                        </m:d>
                      </m:sup>
                    </m:sSup>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endParaRPr lang="en-US" altLang="zh-CN" sz="1200" b="0" i="1">
                  <a:solidFill>
                    <a:srgbClr val="000000"/>
                  </a:solidFill>
                  <a:latin typeface="Cambria Math" panose="02040503050406030204" pitchFamily="18" charset="0"/>
                  <a:ea typeface="Microsoft YaHei" panose="020B0503020204020204" pitchFamily="34" charset="-122"/>
                  <a:sym typeface="Helvetica"/>
                </a:endParaRPr>
              </a:p>
              <a:p>
                <a:pPr hangingPunct="0"/>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p>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0</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bSup>
                      </m:sub>
                    </m:sSub>
                    <m: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i="1">
                                <a:solidFill>
                                  <a:srgbClr val="000000"/>
                                </a:solidFill>
                                <a:latin typeface="Cambria Math" panose="02040503050406030204" pitchFamily="18" charset="0"/>
                                <a:ea typeface="Microsoft YaHei" panose="020B0503020204020204" pitchFamily="34" charset="-122"/>
                                <a:sym typeface="Helvetica"/>
                              </a:rPr>
                              <m:t>𝑄</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i="1">
                                    <a:solidFill>
                                      <a:srgbClr val="000000"/>
                                    </a:solidFill>
                                    <a:latin typeface="Cambria Math" panose="02040503050406030204" pitchFamily="18" charset="0"/>
                                    <a:ea typeface="Microsoft YaHei" panose="020B0503020204020204" pitchFamily="34" charset="-122"/>
                                    <a:sym typeface="Helvetica"/>
                                  </a:rPr>
                                  <m:t>𝑘</m:t>
                                </m:r>
                              </m:e>
                            </m:d>
                          </m:sup>
                        </m:sSubSup>
                      </m:sub>
                    </m:sSub>
                    <m: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i="1">
                            <a:solidFill>
                              <a:srgbClr val="000000"/>
                            </a:solidFill>
                            <a:latin typeface="Cambria Math" panose="02040503050406030204" pitchFamily="18" charset="0"/>
                            <a:ea typeface="Microsoft YaHei" panose="020B0503020204020204" pitchFamily="34" charset="-122"/>
                            <a:sym typeface="Helvetica"/>
                          </a:rPr>
                          <m:t>𝑞</m:t>
                        </m:r>
                      </m:e>
                      <m:sub>
                        <m:sSubSup>
                          <m:sSubSupPr>
                            <m:ctrlPr>
                              <a:rPr lang="en-US" altLang="zh-CN" sz="12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200" i="1">
                                <a:solidFill>
                                  <a:srgbClr val="000000"/>
                                </a:solidFill>
                                <a:latin typeface="Cambria Math" panose="02040503050406030204" pitchFamily="18" charset="0"/>
                                <a:ea typeface="Microsoft YaHei" panose="020B0503020204020204" pitchFamily="34" charset="-122"/>
                                <a:sym typeface="Helvetica"/>
                              </a:rPr>
                              <m:t>𝑄</m:t>
                            </m:r>
                          </m:e>
                          <m:sub>
                            <m:d>
                              <m:dPr>
                                <m:begChr m:val="|"/>
                                <m:endChr m:val="|"/>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e>
                                    </m:d>
                                  </m:sup>
                                </m:sSup>
                              </m:e>
                            </m:d>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sub>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i="1">
                                    <a:solidFill>
                                      <a:srgbClr val="000000"/>
                                    </a:solidFill>
                                    <a:latin typeface="Cambria Math" panose="02040503050406030204" pitchFamily="18" charset="0"/>
                                    <a:ea typeface="Microsoft YaHei" panose="020B0503020204020204" pitchFamily="34" charset="-122"/>
                                    <a:sym typeface="Helvetica"/>
                                  </a:rPr>
                                  <m:t>𝑘</m:t>
                                </m:r>
                              </m:e>
                            </m:d>
                          </m:sup>
                        </m:sSubSup>
                      </m:sub>
                    </m:sSub>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在每一层施加</a:t>
                </a:r>
                <a:r>
                  <a:rPr lang="en-US" altLang="zh-CN" sz="1200">
                    <a:solidFill>
                      <a:srgbClr val="000000"/>
                    </a:solidFill>
                    <a:latin typeface="Microsoft YaHei" panose="020B0503020204020204" pitchFamily="34" charset="-122"/>
                    <a:ea typeface="Microsoft YaHei" panose="020B0503020204020204" pitchFamily="34" charset="-122"/>
                    <a:sym typeface="Helvetica"/>
                  </a:rPr>
                  <a:t>CX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门后，下一层的活跃集合</a:t>
                </a:r>
                <a14:m>
                  <m:oMath xmlns:m="http://schemas.openxmlformats.org/officeDocument/2006/math">
                    <m:sSup>
                      <m:sSup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p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𝑄</m:t>
                        </m:r>
                      </m:e>
                      <m:sup>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𝑘</m:t>
                            </m:r>
                            <m:r>
                              <a:rPr lang="en-US" altLang="zh-CN" sz="1200" b="0" i="1">
                                <a:solidFill>
                                  <a:srgbClr val="000000"/>
                                </a:solidFill>
                                <a:latin typeface="Cambria Math" panose="02040503050406030204" pitchFamily="18" charset="0"/>
                                <a:ea typeface="Microsoft YaHei" panose="020B0503020204020204" pitchFamily="34" charset="-122"/>
                                <a:sym typeface="Helvetica"/>
                              </a:rPr>
                              <m:t>+1</m:t>
                            </m:r>
                          </m:e>
                        </m:d>
                      </m:sup>
                    </m:sSup>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将仅由这一层的</a:t>
                </a:r>
                <a:r>
                  <a:rPr lang="en-US" altLang="zh-CN" sz="1200">
                    <a:solidFill>
                      <a:srgbClr val="000000"/>
                    </a:solidFill>
                    <a:latin typeface="Microsoft YaHei" panose="020B0503020204020204" pitchFamily="34" charset="-122"/>
                    <a:ea typeface="Microsoft YaHei" panose="020B0503020204020204" pitchFamily="34" charset="-122"/>
                    <a:sym typeface="Helvetica"/>
                  </a:rPr>
                  <a:t>CX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门的目标位组成</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在这个过程中，算法在逻辑上建立了一个树状结构，而在物理上则引导离子的交互逐渐向序列的中心区域靠近</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20" name="文本框 19">
                <a:extLst>
                  <a:ext uri="{FF2B5EF4-FFF2-40B4-BE49-F238E27FC236}">
                    <a16:creationId xmlns:a16="http://schemas.microsoft.com/office/drawing/2014/main" id="{A438209D-8DCD-3E99-8385-49817CFF5AC0}"/>
                  </a:ext>
                </a:extLst>
              </p:cNvPr>
              <p:cNvSpPr txBox="1">
                <a:spLocks noRot="1" noChangeAspect="1" noMove="1" noResize="1" noEditPoints="1" noAdjustHandles="1" noChangeArrowheads="1" noChangeShapeType="1" noTextEdit="1"/>
              </p:cNvSpPr>
              <p:nvPr/>
            </p:nvSpPr>
            <p:spPr>
              <a:xfrm>
                <a:off x="5076258" y="1106468"/>
                <a:ext cx="3001733" cy="2140069"/>
              </a:xfrm>
              <a:prstGeom prst="rect">
                <a:avLst/>
              </a:prstGeom>
              <a:blipFill>
                <a:blip r:embed="rId5"/>
                <a:stretch>
                  <a:fillRect l="-1266" t="-592" r="-1266"/>
                </a:stretch>
              </a:blipFill>
              <a:ln w="12700" cap="flat">
                <a:noFill/>
                <a:miter lim="400000"/>
              </a:ln>
              <a:effectLst/>
            </p:spPr>
            <p:txBody>
              <a:bodyPr/>
              <a:lstStyle/>
              <a:p>
                <a:r>
                  <a:rPr lang="zh-CN" altLang="en-US">
                    <a:noFill/>
                  </a:rPr>
                  <a:t> </a:t>
                </a:r>
              </a:p>
            </p:txBody>
          </p:sp>
        </mc:Fallback>
      </mc:AlternateContent>
      <p:sp>
        <p:nvSpPr>
          <p:cNvPr id="21" name="矩形 20">
            <a:extLst>
              <a:ext uri="{FF2B5EF4-FFF2-40B4-BE49-F238E27FC236}">
                <a16:creationId xmlns:a16="http://schemas.microsoft.com/office/drawing/2014/main" id="{28324C9A-34ED-C9C9-3BE1-5E8325EEB86A}"/>
              </a:ext>
            </a:extLst>
          </p:cNvPr>
          <p:cNvSpPr/>
          <p:nvPr/>
        </p:nvSpPr>
        <p:spPr>
          <a:xfrm>
            <a:off x="5067939" y="5297509"/>
            <a:ext cx="1625627"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zh-CN" altLang="en-US" sz="1200">
                <a:latin typeface="Microsoft YaHei" panose="020B0503020204020204" pitchFamily="34" charset="-122"/>
                <a:ea typeface="Microsoft YaHei" panose="020B0503020204020204" pitchFamily="34" charset="-122"/>
                <a:sym typeface="Helvetica"/>
              </a:rPr>
              <a:t>利用原生门操作</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sp>
        <p:nvSpPr>
          <p:cNvPr id="22" name="文本框 21">
            <a:extLst>
              <a:ext uri="{FF2B5EF4-FFF2-40B4-BE49-F238E27FC236}">
                <a16:creationId xmlns:a16="http://schemas.microsoft.com/office/drawing/2014/main" id="{6CB222B8-680F-4CAE-7824-BADA8B39532F}"/>
              </a:ext>
            </a:extLst>
          </p:cNvPr>
          <p:cNvSpPr txBox="1"/>
          <p:nvPr/>
        </p:nvSpPr>
        <p:spPr>
          <a:xfrm>
            <a:off x="5067939" y="5618417"/>
            <a:ext cx="2995382"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传统编译方法对</a:t>
            </a:r>
            <a:r>
              <a:rPr lang="en-US" altLang="zh-CN" sz="1200">
                <a:solidFill>
                  <a:srgbClr val="000000"/>
                </a:solidFill>
                <a:latin typeface="Microsoft YaHei" panose="020B0503020204020204" pitchFamily="34" charset="-122"/>
                <a:ea typeface="Microsoft YaHei" panose="020B0503020204020204" pitchFamily="34" charset="-122"/>
                <a:sym typeface="Helvetica"/>
              </a:rPr>
              <a:t>Z-phase</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gadet</a:t>
            </a:r>
            <a:r>
              <a:rPr lang="zh-CN" altLang="en-US" sz="1200">
                <a:solidFill>
                  <a:srgbClr val="000000"/>
                </a:solidFill>
                <a:latin typeface="Microsoft YaHei" panose="020B0503020204020204" pitchFamily="34" charset="-122"/>
                <a:ea typeface="Microsoft YaHei" panose="020B0503020204020204" pitchFamily="34" charset="-122"/>
                <a:sym typeface="Helvetica"/>
              </a:rPr>
              <a:t>会将</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操作分解成</a:t>
            </a:r>
            <a:r>
              <a:rPr lang="en-US" altLang="zh-CN" sz="1200">
                <a:solidFill>
                  <a:srgbClr val="000000"/>
                </a:solidFill>
                <a:latin typeface="Microsoft YaHei" panose="020B0503020204020204" pitchFamily="34" charset="-122"/>
                <a:ea typeface="Microsoft YaHei" panose="020B0503020204020204" pitchFamily="34" charset="-122"/>
                <a:sym typeface="Helvetica"/>
              </a:rPr>
              <a:t>2</a:t>
            </a:r>
            <a:r>
              <a:rPr lang="zh-CN" altLang="en-US" sz="1200">
                <a:solidFill>
                  <a:srgbClr val="000000"/>
                </a:solidFill>
                <a:latin typeface="Microsoft YaHei" panose="020B0503020204020204" pitchFamily="34" charset="-122"/>
                <a:ea typeface="Microsoft YaHei" panose="020B0503020204020204" pitchFamily="34" charset="-122"/>
                <a:sym typeface="Helvetica"/>
              </a:rPr>
              <a:t>个</a:t>
            </a:r>
            <a:r>
              <a:rPr lang="en-US" altLang="zh-CN" sz="1200">
                <a:solidFill>
                  <a:srgbClr val="000000"/>
                </a:solidFill>
                <a:latin typeface="Microsoft YaHei" panose="020B0503020204020204" pitchFamily="34" charset="-122"/>
                <a:ea typeface="Microsoft YaHei" panose="020B0503020204020204" pitchFamily="34" charset="-122"/>
                <a:sym typeface="Helvetica"/>
              </a:rPr>
              <a:t>CX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门和</a:t>
            </a:r>
            <a:r>
              <a:rPr lang="en-US" altLang="zh-CN" sz="1200">
                <a:solidFill>
                  <a:srgbClr val="000000"/>
                </a:solidFill>
                <a:latin typeface="Microsoft YaHei" panose="020B0503020204020204" pitchFamily="34" charset="-122"/>
                <a:ea typeface="Microsoft YaHei" panose="020B0503020204020204" pitchFamily="34" charset="-122"/>
                <a:sym typeface="Helvetica"/>
              </a:rPr>
              <a:t>RZ(x)</a:t>
            </a:r>
            <a:r>
              <a:rPr lang="zh-CN" altLang="en-US" sz="1200">
                <a:solidFill>
                  <a:srgbClr val="000000"/>
                </a:solidFill>
                <a:latin typeface="Microsoft YaHei" panose="020B0503020204020204" pitchFamily="34" charset="-122"/>
                <a:ea typeface="Microsoft YaHei" panose="020B0503020204020204" pitchFamily="34" charset="-122"/>
                <a:sym typeface="Helvetica"/>
              </a:rPr>
              <a:t>门，但是因为赛道架构原生支持任意角度的</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相互门，</a:t>
            </a:r>
            <a:r>
              <a:rPr lang="en-US" altLang="zh-CN" sz="1200">
                <a:solidFill>
                  <a:srgbClr val="000000"/>
                </a:solidFill>
                <a:latin typeface="Microsoft YaHei" panose="020B0503020204020204" pitchFamily="34" charset="-122"/>
                <a:ea typeface="Microsoft YaHei" panose="020B0503020204020204" pitchFamily="34" charset="-122"/>
                <a:sym typeface="Helvetica"/>
              </a:rPr>
              <a:t>Plutarch</a:t>
            </a:r>
            <a:r>
              <a:rPr lang="zh-CN" altLang="en-US" sz="1200">
                <a:solidFill>
                  <a:srgbClr val="000000"/>
                </a:solidFill>
                <a:latin typeface="Microsoft YaHei" panose="020B0503020204020204" pitchFamily="34" charset="-122"/>
                <a:ea typeface="Microsoft YaHei" panose="020B0503020204020204" pitchFamily="34" charset="-122"/>
                <a:sym typeface="Helvetica"/>
              </a:rPr>
              <a:t>会识别出这种结构并将其转换成</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操作</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23" name="矩形 22">
            <a:extLst>
              <a:ext uri="{FF2B5EF4-FFF2-40B4-BE49-F238E27FC236}">
                <a16:creationId xmlns:a16="http://schemas.microsoft.com/office/drawing/2014/main" id="{DA0FBD57-6722-27DF-5036-C18753DC28E6}"/>
              </a:ext>
            </a:extLst>
          </p:cNvPr>
          <p:cNvSpPr/>
          <p:nvPr/>
        </p:nvSpPr>
        <p:spPr>
          <a:xfrm>
            <a:off x="8077991" y="759181"/>
            <a:ext cx="2534590"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CN"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rPr>
              <a:t>Z-phase</a:t>
            </a:r>
            <a:r>
              <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rPr>
              <a:t>线路结构的性能对比</a:t>
            </a:r>
          </a:p>
        </p:txBody>
      </p:sp>
      <p:sp>
        <p:nvSpPr>
          <p:cNvPr id="24" name="文本框 23">
            <a:extLst>
              <a:ext uri="{FF2B5EF4-FFF2-40B4-BE49-F238E27FC236}">
                <a16:creationId xmlns:a16="http://schemas.microsoft.com/office/drawing/2014/main" id="{D221D7CF-CE1E-C642-0F7F-36758C7827BD}"/>
              </a:ext>
            </a:extLst>
          </p:cNvPr>
          <p:cNvSpPr txBox="1"/>
          <p:nvPr/>
        </p:nvSpPr>
        <p:spPr>
          <a:xfrm>
            <a:off x="8414607" y="5750704"/>
            <a:ext cx="3450486"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000">
                <a:solidFill>
                  <a:srgbClr val="000000"/>
                </a:solidFill>
                <a:latin typeface="Microsoft YaHei" panose="020B0503020204020204" pitchFamily="34" charset="-122"/>
                <a:ea typeface="Microsoft YaHei" panose="020B0503020204020204" pitchFamily="34" charset="-122"/>
                <a:sym typeface="Helvetica"/>
              </a:rPr>
              <a:t>Gate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Zone</a:t>
            </a:r>
            <a:r>
              <a:rPr lang="zh-CN" altLang="en-US" sz="1000">
                <a:solidFill>
                  <a:srgbClr val="000000"/>
                </a:solidFill>
                <a:latin typeface="Microsoft YaHei" panose="020B0503020204020204" pitchFamily="34" charset="-122"/>
                <a:ea typeface="Microsoft YaHei" panose="020B0503020204020204" pitchFamily="34" charset="-122"/>
                <a:sym typeface="Helvetica"/>
              </a:rPr>
              <a:t> </a:t>
            </a:r>
            <a:r>
              <a:rPr lang="en-US" altLang="zh-CN" sz="1000">
                <a:solidFill>
                  <a:srgbClr val="000000"/>
                </a:solidFill>
                <a:latin typeface="Microsoft YaHei" panose="020B0503020204020204" pitchFamily="34" charset="-122"/>
                <a:ea typeface="Microsoft YaHei" panose="020B0503020204020204" pitchFamily="34" charset="-122"/>
                <a:sym typeface="Helvetica"/>
              </a:rPr>
              <a:t>Utilization(</a:t>
            </a:r>
            <a:r>
              <a:rPr lang="zh-CN" altLang="en-US" sz="1000">
                <a:solidFill>
                  <a:srgbClr val="000000"/>
                </a:solidFill>
                <a:latin typeface="Microsoft YaHei" panose="020B0503020204020204" pitchFamily="34" charset="-122"/>
                <a:ea typeface="Microsoft YaHei" panose="020B0503020204020204" pitchFamily="34" charset="-122"/>
                <a:sym typeface="Helvetica"/>
              </a:rPr>
              <a:t>门区域利用率</a:t>
            </a:r>
            <a:r>
              <a:rPr lang="en-US" altLang="zh-CN" sz="1000">
                <a:solidFill>
                  <a:srgbClr val="000000"/>
                </a:solidFill>
                <a:latin typeface="Microsoft YaHei" panose="020B0503020204020204" pitchFamily="34" charset="-122"/>
                <a:ea typeface="Microsoft YaHei" panose="020B0503020204020204" pitchFamily="34" charset="-122"/>
                <a:sym typeface="Helvetica"/>
              </a:rPr>
              <a:t>):</a:t>
            </a:r>
            <a:r>
              <a:rPr lang="zh-CN" altLang="en-US" sz="1000">
                <a:solidFill>
                  <a:srgbClr val="000000"/>
                </a:solidFill>
                <a:latin typeface="Microsoft YaHei" panose="020B0503020204020204" pitchFamily="34" charset="-122"/>
                <a:ea typeface="Microsoft YaHei" panose="020B0503020204020204" pitchFamily="34" charset="-122"/>
                <a:sym typeface="Helvetica"/>
              </a:rPr>
              <a:t> 在量子门执行期间，处于门操作或者冷却状态的操作区所占的百分比 </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000" b="1">
                <a:solidFill>
                  <a:srgbClr val="000000"/>
                </a:solidFill>
                <a:latin typeface="Microsoft YaHei" panose="020B0503020204020204" pitchFamily="34" charset="-122"/>
                <a:ea typeface="Microsoft YaHei" panose="020B0503020204020204" pitchFamily="34" charset="-122"/>
                <a:sym typeface="Helvetica"/>
              </a:rPr>
              <a:t>示例</a:t>
            </a:r>
            <a:r>
              <a:rPr lang="zh-CN" altLang="en-US" sz="1000">
                <a:solidFill>
                  <a:srgbClr val="000000"/>
                </a:solidFill>
                <a:latin typeface="Microsoft YaHei" panose="020B0503020204020204" pitchFamily="34" charset="-122"/>
                <a:ea typeface="Microsoft YaHei" panose="020B0503020204020204" pitchFamily="34" charset="-122"/>
                <a:sym typeface="Helvetica"/>
              </a:rPr>
              <a:t>：如果在运行期间平均只有两个操作区被激活，则利用率为</a:t>
            </a:r>
            <a:r>
              <a:rPr lang="en-US" altLang="zh-CN" sz="1000">
                <a:solidFill>
                  <a:srgbClr val="000000"/>
                </a:solidFill>
                <a:latin typeface="Microsoft YaHei" panose="020B0503020204020204" pitchFamily="34" charset="-122"/>
                <a:ea typeface="Microsoft YaHei" panose="020B0503020204020204" pitchFamily="34" charset="-122"/>
                <a:sym typeface="Helvetica"/>
              </a:rPr>
              <a:t>50% </a:t>
            </a:r>
            <a:r>
              <a:rPr lang="zh-CN" altLang="en-US" sz="1000">
                <a:solidFill>
                  <a:srgbClr val="000000"/>
                </a:solidFill>
                <a:latin typeface="Microsoft YaHei" panose="020B0503020204020204" pitchFamily="34" charset="-122"/>
                <a:ea typeface="Microsoft YaHei" panose="020B0503020204020204" pitchFamily="34" charset="-122"/>
                <a:sym typeface="Helvetica"/>
              </a:rPr>
              <a:t>。</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p:txBody>
      </p:sp>
      <p:sp>
        <p:nvSpPr>
          <p:cNvPr id="25" name="文本框 24">
            <a:extLst>
              <a:ext uri="{FF2B5EF4-FFF2-40B4-BE49-F238E27FC236}">
                <a16:creationId xmlns:a16="http://schemas.microsoft.com/office/drawing/2014/main" id="{1CB7FD37-B0FC-21E9-FFC7-361354519028}"/>
              </a:ext>
            </a:extLst>
          </p:cNvPr>
          <p:cNvSpPr txBox="1"/>
          <p:nvPr/>
        </p:nvSpPr>
        <p:spPr>
          <a:xfrm>
            <a:off x="5082609" y="3808988"/>
            <a:ext cx="2995382" cy="1384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这篇文章设置了执行双比特门的物理前提：两个离子对必须合并成</a:t>
            </a:r>
            <a:r>
              <a:rPr lang="en-US" altLang="zh-CN" sz="1200">
                <a:solidFill>
                  <a:srgbClr val="000000"/>
                </a:solidFill>
                <a:latin typeface="Microsoft YaHei" panose="020B0503020204020204" pitchFamily="34" charset="-122"/>
                <a:ea typeface="Microsoft YaHei" panose="020B0503020204020204" pitchFamily="34" charset="-122"/>
                <a:sym typeface="Helvetica"/>
              </a:rPr>
              <a:t>Yb-Ba-Ba-Yb</a:t>
            </a:r>
            <a:r>
              <a:rPr lang="zh-CN" altLang="en-US" sz="1200">
                <a:solidFill>
                  <a:srgbClr val="000000"/>
                </a:solidFill>
                <a:latin typeface="Microsoft YaHei" panose="020B0503020204020204" pitchFamily="34" charset="-122"/>
                <a:ea typeface="Microsoft YaHei" panose="020B0503020204020204" pitchFamily="34" charset="-122"/>
                <a:sym typeface="Helvetica"/>
              </a:rPr>
              <a:t>，这导致重排过程中，离子对的顺序可能并不符合预期，需要额外的旋转。</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因此，为了符合这一约束，以上的树状结构需要合理设置，如左图和上式所示。</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pic>
        <p:nvPicPr>
          <p:cNvPr id="29" name="图片 28">
            <a:extLst>
              <a:ext uri="{FF2B5EF4-FFF2-40B4-BE49-F238E27FC236}">
                <a16:creationId xmlns:a16="http://schemas.microsoft.com/office/drawing/2014/main" id="{637D86F0-754D-98B4-57ED-75C5DC42D5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5227" y="24369"/>
            <a:ext cx="3915690" cy="767360"/>
          </a:xfrm>
          <a:prstGeom prst="rect">
            <a:avLst/>
          </a:prstGeom>
        </p:spPr>
      </p:pic>
      <p:sp>
        <p:nvSpPr>
          <p:cNvPr id="10" name="文本框 9">
            <a:extLst>
              <a:ext uri="{FF2B5EF4-FFF2-40B4-BE49-F238E27FC236}">
                <a16:creationId xmlns:a16="http://schemas.microsoft.com/office/drawing/2014/main" id="{6F90D177-92A5-83F3-252E-DBE29EE6FB45}"/>
              </a:ext>
            </a:extLst>
          </p:cNvPr>
          <p:cNvSpPr txBox="1"/>
          <p:nvPr/>
        </p:nvSpPr>
        <p:spPr>
          <a:xfrm>
            <a:off x="9590457" y="109369"/>
            <a:ext cx="2401596" cy="553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000">
                <a:solidFill>
                  <a:srgbClr val="000000"/>
                </a:solidFill>
                <a:latin typeface="Microsoft YaHei" panose="020B0503020204020204" pitchFamily="34" charset="-122"/>
                <a:ea typeface="Microsoft YaHei" panose="020B0503020204020204" pitchFamily="34" charset="-122"/>
                <a:sym typeface="Helvetica"/>
              </a:rPr>
              <a:t>每层活跃集合</a:t>
            </a:r>
            <a:r>
              <a:rPr lang="en-US" altLang="zh-CN" sz="1000">
                <a:solidFill>
                  <a:srgbClr val="000000"/>
                </a:solidFill>
                <a:latin typeface="Microsoft YaHei" panose="020B0503020204020204" pitchFamily="34" charset="-122"/>
                <a:ea typeface="Microsoft YaHei" panose="020B0503020204020204" pitchFamily="34" charset="-122"/>
                <a:sym typeface="Helvetica"/>
              </a:rPr>
              <a:t>CX</a:t>
            </a:r>
            <a:r>
              <a:rPr lang="zh-CN" altLang="en-US" sz="1000">
                <a:solidFill>
                  <a:srgbClr val="000000"/>
                </a:solidFill>
                <a:latin typeface="Microsoft YaHei" panose="020B0503020204020204" pitchFamily="34" charset="-122"/>
                <a:ea typeface="Microsoft YaHei" panose="020B0503020204020204" pitchFamily="34" charset="-122"/>
                <a:sym typeface="Helvetica"/>
              </a:rPr>
              <a:t>门的作用规律，简而言之，对于</a:t>
            </a:r>
            <a:r>
              <a:rPr lang="en-US" altLang="zh-CN" sz="1000">
                <a:solidFill>
                  <a:srgbClr val="000000"/>
                </a:solidFill>
                <a:latin typeface="Microsoft YaHei" panose="020B0503020204020204" pitchFamily="34" charset="-122"/>
                <a:ea typeface="Microsoft YaHei" panose="020B0503020204020204" pitchFamily="34" charset="-122"/>
                <a:sym typeface="Helvetica"/>
              </a:rPr>
              <a:t>k</a:t>
            </a:r>
            <a:r>
              <a:rPr lang="zh-CN" altLang="en-US" sz="1000">
                <a:solidFill>
                  <a:srgbClr val="000000"/>
                </a:solidFill>
                <a:latin typeface="Microsoft YaHei" panose="020B0503020204020204" pitchFamily="34" charset="-122"/>
                <a:ea typeface="Microsoft YaHei" panose="020B0503020204020204" pitchFamily="34" charset="-122"/>
                <a:sym typeface="Helvetica"/>
              </a:rPr>
              <a:t>模</a:t>
            </a:r>
            <a:r>
              <a:rPr lang="en-US" altLang="zh-CN" sz="1000">
                <a:solidFill>
                  <a:srgbClr val="000000"/>
                </a:solidFill>
                <a:latin typeface="Microsoft YaHei" panose="020B0503020204020204" pitchFamily="34" charset="-122"/>
                <a:ea typeface="Microsoft YaHei" panose="020B0503020204020204" pitchFamily="34" charset="-122"/>
                <a:sym typeface="Helvetica"/>
              </a:rPr>
              <a:t>4</a:t>
            </a:r>
            <a:r>
              <a:rPr lang="zh-CN" altLang="en-US" sz="1000">
                <a:solidFill>
                  <a:srgbClr val="000000"/>
                </a:solidFill>
                <a:latin typeface="Microsoft YaHei" panose="020B0503020204020204" pitchFamily="34" charset="-122"/>
                <a:ea typeface="Microsoft YaHei" panose="020B0503020204020204" pitchFamily="34" charset="-122"/>
                <a:sym typeface="Helvetica"/>
              </a:rPr>
              <a:t>小于等于</a:t>
            </a:r>
            <a:r>
              <a:rPr lang="en-US" altLang="zh-CN" sz="1000">
                <a:solidFill>
                  <a:srgbClr val="000000"/>
                </a:solidFill>
                <a:latin typeface="Microsoft YaHei" panose="020B0503020204020204" pitchFamily="34" charset="-122"/>
                <a:ea typeface="Microsoft YaHei" panose="020B0503020204020204" pitchFamily="34" charset="-122"/>
                <a:sym typeface="Helvetica"/>
              </a:rPr>
              <a:t>1</a:t>
            </a:r>
            <a:r>
              <a:rPr lang="zh-CN" altLang="en-US" sz="1000">
                <a:solidFill>
                  <a:srgbClr val="000000"/>
                </a:solidFill>
                <a:latin typeface="Microsoft YaHei" panose="020B0503020204020204" pitchFamily="34" charset="-122"/>
                <a:ea typeface="Microsoft YaHei" panose="020B0503020204020204" pitchFamily="34" charset="-122"/>
                <a:sym typeface="Helvetica"/>
              </a:rPr>
              <a:t>的情况，控制位是奇数位；否则，控制位是偶数位</a:t>
            </a:r>
            <a:endParaRPr lang="en-US" altLang="zh-CN" sz="1000">
              <a:solidFill>
                <a:srgbClr val="000000"/>
              </a:solidFill>
              <a:latin typeface="Microsoft YaHei" panose="020B0503020204020204" pitchFamily="34" charset="-122"/>
              <a:ea typeface="Microsoft YaHei" panose="020B0503020204020204" pitchFamily="34" charset="-122"/>
              <a:sym typeface="Helvetica"/>
            </a:endParaRPr>
          </a:p>
        </p:txBody>
      </p:sp>
      <p:sp>
        <p:nvSpPr>
          <p:cNvPr id="27" name="文本框 26">
            <a:extLst>
              <a:ext uri="{FF2B5EF4-FFF2-40B4-BE49-F238E27FC236}">
                <a16:creationId xmlns:a16="http://schemas.microsoft.com/office/drawing/2014/main" id="{DAFB182D-FE60-006D-9638-D201BE80AF15}"/>
              </a:ext>
            </a:extLst>
          </p:cNvPr>
          <p:cNvSpPr txBox="1"/>
          <p:nvPr/>
        </p:nvSpPr>
        <p:spPr>
          <a:xfrm>
            <a:off x="8084342" y="1056345"/>
            <a:ext cx="3907711" cy="138499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梯形</a:t>
            </a:r>
            <a:r>
              <a:rPr lang="en-US" altLang="zh-CN" sz="1200" b="1">
                <a:solidFill>
                  <a:schemeClr val="bg2"/>
                </a:solidFill>
                <a:latin typeface="Microsoft YaHei" panose="020B0503020204020204" pitchFamily="34" charset="-122"/>
                <a:ea typeface="Microsoft YaHei" panose="020B0503020204020204" pitchFamily="34" charset="-122"/>
                <a:sym typeface="Helvetica"/>
              </a:rPr>
              <a:t>(Ladder)</a:t>
            </a:r>
            <a:r>
              <a:rPr lang="zh-CN" altLang="en-US" sz="1200" b="1">
                <a:solidFill>
                  <a:schemeClr val="bg2"/>
                </a:solidFill>
                <a:latin typeface="Microsoft YaHei" panose="020B0503020204020204" pitchFamily="34" charset="-122"/>
                <a:ea typeface="Microsoft YaHei" panose="020B0503020204020204" pitchFamily="34" charset="-122"/>
                <a:sym typeface="Helvetica"/>
              </a:rPr>
              <a:t>与喷泉型</a:t>
            </a:r>
            <a:r>
              <a:rPr lang="en-US" altLang="zh-CN" sz="1200" b="1">
                <a:solidFill>
                  <a:schemeClr val="bg2"/>
                </a:solidFill>
                <a:latin typeface="Microsoft YaHei" panose="020B0503020204020204" pitchFamily="34" charset="-122"/>
                <a:ea typeface="Microsoft YaHei" panose="020B0503020204020204" pitchFamily="34" charset="-122"/>
                <a:sym typeface="Helvetica"/>
              </a:rPr>
              <a:t>(Fountain)</a:t>
            </a:r>
            <a:r>
              <a:rPr lang="zh-CN" altLang="en-US" sz="1200" b="1">
                <a:solidFill>
                  <a:schemeClr val="bg2"/>
                </a:solidFill>
                <a:latin typeface="Microsoft YaHei" panose="020B0503020204020204" pitchFamily="34" charset="-122"/>
                <a:ea typeface="Microsoft YaHei" panose="020B0503020204020204" pitchFamily="34" charset="-122"/>
                <a:sym typeface="Helvetica"/>
              </a:rPr>
              <a:t>结构</a:t>
            </a:r>
            <a:endParaRPr lang="en-US" altLang="zh-CN" sz="1200" b="1">
              <a:solidFill>
                <a:schemeClr val="bg2"/>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这两种结构在对应的特定架构上是高效的，但是在</a:t>
            </a:r>
            <a:r>
              <a:rPr lang="en-US" altLang="zh-CN" sz="1200">
                <a:solidFill>
                  <a:srgbClr val="000000"/>
                </a:solidFill>
                <a:latin typeface="Microsoft YaHei" panose="020B0503020204020204" pitchFamily="34" charset="-122"/>
                <a:ea typeface="Microsoft YaHei" panose="020B0503020204020204" pitchFamily="34" charset="-122"/>
                <a:sym typeface="Helvetica"/>
              </a:rPr>
              <a:t>H2</a:t>
            </a:r>
            <a:r>
              <a:rPr lang="zh-CN" altLang="en-US" sz="1200">
                <a:solidFill>
                  <a:srgbClr val="000000"/>
                </a:solidFill>
                <a:latin typeface="Microsoft YaHei" panose="020B0503020204020204" pitchFamily="34" charset="-122"/>
                <a:ea typeface="Microsoft YaHei" panose="020B0503020204020204" pitchFamily="34" charset="-122"/>
                <a:sym typeface="Helvetica"/>
              </a:rPr>
              <a:t>的赛道架构上，他们的利用率低。</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b="1">
                <a:solidFill>
                  <a:schemeClr val="bg2"/>
                </a:solidFill>
                <a:latin typeface="Microsoft YaHei" panose="020B0503020204020204" pitchFamily="34" charset="-122"/>
                <a:ea typeface="Microsoft YaHei" panose="020B0503020204020204" pitchFamily="34" charset="-122"/>
                <a:sym typeface="Helvetica"/>
              </a:rPr>
              <a:t>并行链结构</a:t>
            </a:r>
            <a:endParaRPr lang="en-US" altLang="zh-CN" sz="1200" b="1">
              <a:solidFill>
                <a:schemeClr val="bg2"/>
              </a:solidFill>
              <a:latin typeface="Microsoft YaHei" panose="020B0503020204020204" pitchFamily="34" charset="-122"/>
              <a:ea typeface="Microsoft YaHei" panose="020B0503020204020204" pitchFamily="34" charset="-122"/>
              <a:sym typeface="Helvetica"/>
            </a:endParaRPr>
          </a:p>
          <a:p>
            <a:pPr hangingPunct="0"/>
            <a:r>
              <a:rPr lang="zh-CN" altLang="en-US" sz="1200">
                <a:latin typeface="Microsoft YaHei" panose="020B0503020204020204" pitchFamily="34" charset="-122"/>
                <a:ea typeface="Microsoft YaHei" panose="020B0503020204020204" pitchFamily="34" charset="-122"/>
                <a:sym typeface="Helvetica"/>
              </a:rPr>
              <a:t>相比梯形和喷泉结构，并行链将运行时间缩短了</a:t>
            </a:r>
            <a:r>
              <a:rPr lang="en-US" altLang="zh-CN" sz="1200">
                <a:latin typeface="Microsoft YaHei" panose="020B0503020204020204" pitchFamily="34" charset="-122"/>
                <a:ea typeface="Microsoft YaHei" panose="020B0503020204020204" pitchFamily="34" charset="-122"/>
                <a:sym typeface="Helvetica"/>
              </a:rPr>
              <a:t>3.1</a:t>
            </a:r>
            <a:r>
              <a:rPr lang="zh-CN" altLang="en-US" sz="1200">
                <a:latin typeface="Microsoft YaHei" panose="020B0503020204020204" pitchFamily="34" charset="-122"/>
                <a:ea typeface="Microsoft YaHei" panose="020B0503020204020204" pitchFamily="34" charset="-122"/>
                <a:sym typeface="Helvetica"/>
              </a:rPr>
              <a:t>倍以上。在</a:t>
            </a:r>
            <a:r>
              <a:rPr lang="en-US" altLang="zh-CN" sz="1200">
                <a:latin typeface="Microsoft YaHei" panose="020B0503020204020204" pitchFamily="34" charset="-122"/>
                <a:ea typeface="Microsoft YaHei" panose="020B0503020204020204" pitchFamily="34" charset="-122"/>
                <a:sym typeface="Helvetica"/>
              </a:rPr>
              <a:t>56</a:t>
            </a:r>
            <a:r>
              <a:rPr lang="zh-CN" altLang="en-US" sz="1200">
                <a:latin typeface="Microsoft YaHei" panose="020B0503020204020204" pitchFamily="34" charset="-122"/>
                <a:ea typeface="Microsoft YaHei" panose="020B0503020204020204" pitchFamily="34" charset="-122"/>
                <a:sym typeface="Helvetica"/>
              </a:rPr>
              <a:t>个量子比特规模下，其利用率可达</a:t>
            </a:r>
            <a:r>
              <a:rPr lang="en-US" altLang="zh-CN" sz="1200">
                <a:latin typeface="Microsoft YaHei" panose="020B0503020204020204" pitchFamily="34" charset="-122"/>
                <a:ea typeface="Microsoft YaHei" panose="020B0503020204020204" pitchFamily="34" charset="-122"/>
                <a:sym typeface="Helvetica"/>
              </a:rPr>
              <a:t>90.2%</a:t>
            </a:r>
          </a:p>
          <a:p>
            <a:pPr hangingPunct="0"/>
            <a:endParaRPr lang="en-US" altLang="zh-CN" sz="1200">
              <a:solidFill>
                <a:schemeClr val="bg2"/>
              </a:solidFill>
              <a:latin typeface="Microsoft YaHei" panose="020B0503020204020204" pitchFamily="34" charset="-122"/>
              <a:ea typeface="Microsoft YaHei" panose="020B0503020204020204" pitchFamily="34" charset="-122"/>
              <a:sym typeface="Helvetica"/>
            </a:endParaRPr>
          </a:p>
        </p:txBody>
      </p:sp>
      <p:cxnSp>
        <p:nvCxnSpPr>
          <p:cNvPr id="5" name="直线连接符 4">
            <a:extLst>
              <a:ext uri="{FF2B5EF4-FFF2-40B4-BE49-F238E27FC236}">
                <a16:creationId xmlns:a16="http://schemas.microsoft.com/office/drawing/2014/main" id="{1FCAB573-C4A3-CBC9-3FED-092CD4280416}"/>
              </a:ext>
            </a:extLst>
          </p:cNvPr>
          <p:cNvCxnSpPr/>
          <p:nvPr/>
        </p:nvCxnSpPr>
        <p:spPr>
          <a:xfrm>
            <a:off x="8063321" y="785560"/>
            <a:ext cx="0" cy="5848516"/>
          </a:xfrm>
          <a:prstGeom prst="line">
            <a:avLst/>
          </a:prstGeom>
          <a:ln>
            <a:prstDash val="dashDot"/>
            <a:tailEnd type="non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960116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A8F63A-65C0-E34E-2DBC-C25F7DF4E16D}"/>
              </a:ext>
            </a:extLst>
          </p:cNvPr>
          <p:cNvSpPr>
            <a:spLocks noGrp="1"/>
          </p:cNvSpPr>
          <p:nvPr>
            <p:ph type="sldNum" sz="quarter" idx="10"/>
          </p:nvPr>
        </p:nvSpPr>
        <p:spPr/>
        <p:txBody>
          <a:bodyPr/>
          <a:lstStyle/>
          <a:p>
            <a:fld id="{86CB4B4D-7CA3-9044-876B-883B54F8677D}" type="slidenum">
              <a:rPr lang="en-US" altLang="zh-CN" smtClean="0"/>
              <a:pPr/>
              <a:t>8</a:t>
            </a:fld>
            <a:endParaRPr lang="zh-CN" altLang="en-US" dirty="0"/>
          </a:p>
        </p:txBody>
      </p:sp>
      <p:sp>
        <p:nvSpPr>
          <p:cNvPr id="5" name="标题 4">
            <a:extLst>
              <a:ext uri="{FF2B5EF4-FFF2-40B4-BE49-F238E27FC236}">
                <a16:creationId xmlns:a16="http://schemas.microsoft.com/office/drawing/2014/main" id="{EB79D116-1956-3CAC-B6D0-7890BB36BDE7}"/>
              </a:ext>
            </a:extLst>
          </p:cNvPr>
          <p:cNvSpPr>
            <a:spLocks noGrp="1"/>
          </p:cNvSpPr>
          <p:nvPr>
            <p:ph type="title"/>
          </p:nvPr>
        </p:nvSpPr>
        <p:spPr/>
        <p:txBody>
          <a:bodyPr/>
          <a:lstStyle/>
          <a:p>
            <a:r>
              <a:rPr lang="zh-CN" altLang="en-US"/>
              <a:t>优先邻近门的执行</a:t>
            </a:r>
          </a:p>
        </p:txBody>
      </p:sp>
      <p:pic>
        <p:nvPicPr>
          <p:cNvPr id="6" name="图片 5">
            <a:extLst>
              <a:ext uri="{FF2B5EF4-FFF2-40B4-BE49-F238E27FC236}">
                <a16:creationId xmlns:a16="http://schemas.microsoft.com/office/drawing/2014/main" id="{EA9F1201-CC4A-CFBB-53D4-C511ECE27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067" y="1035052"/>
            <a:ext cx="3910044" cy="3873705"/>
          </a:xfrm>
          <a:prstGeom prst="rect">
            <a:avLst/>
          </a:prstGeom>
        </p:spPr>
      </p:pic>
      <p:sp>
        <p:nvSpPr>
          <p:cNvPr id="7" name="文本框 6">
            <a:extLst>
              <a:ext uri="{FF2B5EF4-FFF2-40B4-BE49-F238E27FC236}">
                <a16:creationId xmlns:a16="http://schemas.microsoft.com/office/drawing/2014/main" id="{89A63321-F812-9959-328F-F2B48279FB55}"/>
              </a:ext>
            </a:extLst>
          </p:cNvPr>
          <p:cNvSpPr txBox="1"/>
          <p:nvPr/>
        </p:nvSpPr>
        <p:spPr>
          <a:xfrm>
            <a:off x="178927" y="1301436"/>
            <a:ext cx="4122140"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观察到，与两比特门相邻的单比特门可以在两比特所执行的门区域就地执行。通过确定这些单比特门的位置，预先执行，</a:t>
            </a:r>
            <a:r>
              <a:rPr lang="zh-CN" altLang="en-US" sz="1200" b="1">
                <a:solidFill>
                  <a:schemeClr val="tx2"/>
                </a:solidFill>
                <a:latin typeface="Microsoft YaHei" panose="020B0503020204020204" pitchFamily="34" charset="-122"/>
                <a:ea typeface="Microsoft YaHei" panose="020B0503020204020204" pitchFamily="34" charset="-122"/>
                <a:sym typeface="Helvetica"/>
              </a:rPr>
              <a:t>可以减少在架构上的移动开销</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8" name="矩形 7">
            <a:extLst>
              <a:ext uri="{FF2B5EF4-FFF2-40B4-BE49-F238E27FC236}">
                <a16:creationId xmlns:a16="http://schemas.microsoft.com/office/drawing/2014/main" id="{F48F5F8C-DEE0-585C-40AA-FC2FC5691643}"/>
              </a:ext>
            </a:extLst>
          </p:cNvPr>
          <p:cNvSpPr/>
          <p:nvPr/>
        </p:nvSpPr>
        <p:spPr>
          <a:xfrm>
            <a:off x="178927" y="1030651"/>
            <a:ext cx="1138595" cy="270785"/>
          </a:xfrm>
          <a:prstGeom prst="rect">
            <a:avLst/>
          </a:prstGeom>
          <a:solidFill>
            <a:schemeClr val="accent4">
              <a:lumMod val="60000"/>
              <a:lumOff val="4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zh-CN" altLang="en-US" sz="1200">
                <a:latin typeface="Microsoft YaHei" panose="020B0503020204020204" pitchFamily="34" charset="-122"/>
                <a:ea typeface="Microsoft YaHei" panose="020B0503020204020204" pitchFamily="34" charset="-122"/>
                <a:sym typeface="Helvetica"/>
              </a:rPr>
              <a:t>动机</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sp>
        <p:nvSpPr>
          <p:cNvPr id="9" name="矩形 8">
            <a:extLst>
              <a:ext uri="{FF2B5EF4-FFF2-40B4-BE49-F238E27FC236}">
                <a16:creationId xmlns:a16="http://schemas.microsoft.com/office/drawing/2014/main" id="{0EF34A88-0B0C-7951-939C-860FEAD07A41}"/>
              </a:ext>
            </a:extLst>
          </p:cNvPr>
          <p:cNvSpPr/>
          <p:nvPr/>
        </p:nvSpPr>
        <p:spPr>
          <a:xfrm>
            <a:off x="178927" y="2162985"/>
            <a:ext cx="2001565"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1200">
                <a:latin typeface="Microsoft YaHei" panose="020B0503020204020204" pitchFamily="34" charset="-122"/>
                <a:ea typeface="Microsoft YaHei" panose="020B0503020204020204" pitchFamily="34" charset="-122"/>
                <a:sym typeface="Helvetica"/>
              </a:rPr>
              <a:t>A.</a:t>
            </a:r>
            <a:r>
              <a:rPr lang="zh-CN" altLang="en-US" sz="1200">
                <a:latin typeface="Microsoft YaHei" panose="020B0503020204020204" pitchFamily="34" charset="-122"/>
                <a:ea typeface="Microsoft YaHei" panose="020B0503020204020204" pitchFamily="34" charset="-122"/>
                <a:sym typeface="Helvetica"/>
              </a:rPr>
              <a:t> 方法论及调度原理</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sp>
        <p:nvSpPr>
          <p:cNvPr id="10" name="文本框 9">
            <a:extLst>
              <a:ext uri="{FF2B5EF4-FFF2-40B4-BE49-F238E27FC236}">
                <a16:creationId xmlns:a16="http://schemas.microsoft.com/office/drawing/2014/main" id="{3D07FDDB-2DEA-7F6F-EF37-69B6E536A79A}"/>
              </a:ext>
            </a:extLst>
          </p:cNvPr>
          <p:cNvSpPr txBox="1"/>
          <p:nvPr/>
        </p:nvSpPr>
        <p:spPr>
          <a:xfrm>
            <a:off x="4301066" y="4944310"/>
            <a:ext cx="4309533" cy="9387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altLang="zh-CN" sz="1100" b="1">
                <a:solidFill>
                  <a:srgbClr val="000000"/>
                </a:solidFill>
                <a:latin typeface="Microsoft YaHei" panose="020B0503020204020204" pitchFamily="34" charset="-122"/>
                <a:ea typeface="Microsoft YaHei" panose="020B0503020204020204" pitchFamily="34" charset="-122"/>
                <a:sym typeface="Helvetica"/>
              </a:rPr>
              <a:t>Fig.</a:t>
            </a:r>
            <a:r>
              <a:rPr lang="zh-CN" altLang="en-US" sz="1100" b="1">
                <a:solidFill>
                  <a:srgbClr val="000000"/>
                </a:solidFill>
                <a:latin typeface="Microsoft YaHei" panose="020B0503020204020204" pitchFamily="34" charset="-122"/>
                <a:ea typeface="Microsoft YaHei" panose="020B0503020204020204" pitchFamily="34" charset="-122"/>
                <a:sym typeface="Helvetica"/>
              </a:rPr>
              <a:t>  </a:t>
            </a:r>
            <a:r>
              <a:rPr lang="zh-CN" altLang="en-US" sz="1100">
                <a:solidFill>
                  <a:srgbClr val="000000"/>
                </a:solidFill>
                <a:latin typeface="Microsoft YaHei" panose="020B0503020204020204" pitchFamily="34" charset="-122"/>
                <a:ea typeface="Microsoft YaHei" panose="020B0503020204020204" pitchFamily="34" charset="-122"/>
                <a:sym typeface="Helvetica"/>
              </a:rPr>
              <a:t>对</a:t>
            </a:r>
            <a:r>
              <a:rPr lang="en-US" altLang="zh-CN" sz="1100">
                <a:solidFill>
                  <a:srgbClr val="000000"/>
                </a:solidFill>
                <a:latin typeface="Microsoft YaHei" panose="020B0503020204020204" pitchFamily="34" charset="-122"/>
                <a:ea typeface="Microsoft YaHei" panose="020B0503020204020204" pitchFamily="34" charset="-122"/>
                <a:sym typeface="Helvetica"/>
              </a:rPr>
              <a:t>4</a:t>
            </a:r>
            <a:r>
              <a:rPr lang="zh-CN" altLang="en-US" sz="1100">
                <a:solidFill>
                  <a:srgbClr val="000000"/>
                </a:solidFill>
                <a:latin typeface="Microsoft YaHei" panose="020B0503020204020204" pitchFamily="34" charset="-122"/>
                <a:ea typeface="Microsoft YaHei" panose="020B0503020204020204" pitchFamily="34" charset="-122"/>
                <a:sym typeface="Helvetica"/>
              </a:rPr>
              <a:t>结点</a:t>
            </a:r>
            <a:r>
              <a:rPr lang="en-US" altLang="zh-CN" sz="1100">
                <a:solidFill>
                  <a:srgbClr val="000000"/>
                </a:solidFill>
                <a:latin typeface="Microsoft YaHei" panose="020B0503020204020204" pitchFamily="34" charset="-122"/>
                <a:ea typeface="Microsoft YaHei" panose="020B0503020204020204" pitchFamily="34" charset="-122"/>
                <a:sym typeface="Helvetica"/>
              </a:rPr>
              <a:t>2-</a:t>
            </a:r>
            <a:r>
              <a:rPr lang="zh-CN" altLang="en-US" sz="1100">
                <a:solidFill>
                  <a:srgbClr val="000000"/>
                </a:solidFill>
                <a:latin typeface="Microsoft YaHei" panose="020B0503020204020204" pitchFamily="34" charset="-122"/>
                <a:ea typeface="Microsoft YaHei" panose="020B0503020204020204" pitchFamily="34" charset="-122"/>
                <a:sym typeface="Helvetica"/>
              </a:rPr>
              <a:t>正则目标图的</a:t>
            </a:r>
            <a:r>
              <a:rPr lang="en-US" altLang="zh-CN" sz="1100">
                <a:solidFill>
                  <a:srgbClr val="000000"/>
                </a:solidFill>
                <a:latin typeface="Microsoft YaHei" panose="020B0503020204020204" pitchFamily="34" charset="-122"/>
                <a:ea typeface="Microsoft YaHei" panose="020B0503020204020204" pitchFamily="34" charset="-122"/>
                <a:sym typeface="Helvetica"/>
              </a:rPr>
              <a:t>4Q</a:t>
            </a:r>
            <a:r>
              <a:rPr lang="zh-CN" altLang="en-US" sz="1100">
                <a:solidFill>
                  <a:srgbClr val="000000"/>
                </a:solidFill>
                <a:latin typeface="Microsoft YaHei" panose="020B0503020204020204" pitchFamily="34" charset="-122"/>
                <a:ea typeface="Microsoft YaHei" panose="020B0503020204020204" pitchFamily="34" charset="-122"/>
                <a:sym typeface="Helvetica"/>
              </a:rPr>
              <a:t>单层</a:t>
            </a:r>
            <a:r>
              <a:rPr lang="en-US" altLang="zh-CN" sz="1100">
                <a:solidFill>
                  <a:srgbClr val="000000"/>
                </a:solidFill>
                <a:latin typeface="Microsoft YaHei" panose="020B0503020204020204" pitchFamily="34" charset="-122"/>
                <a:ea typeface="Microsoft YaHei" panose="020B0503020204020204" pitchFamily="34" charset="-122"/>
                <a:sym typeface="Helvetica"/>
              </a:rPr>
              <a:t>QAOA</a:t>
            </a:r>
            <a:r>
              <a:rPr lang="zh-CN" altLang="en-US" sz="1100">
                <a:solidFill>
                  <a:srgbClr val="000000"/>
                </a:solidFill>
                <a:latin typeface="Microsoft YaHei" panose="020B0503020204020204" pitchFamily="34" charset="-122"/>
                <a:ea typeface="Microsoft YaHei" panose="020B0503020204020204" pitchFamily="34" charset="-122"/>
                <a:sym typeface="Helvetica"/>
              </a:rPr>
              <a:t>量子线路的执行细节。</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a:p>
            <a:pPr hangingPunct="0"/>
            <a:r>
              <a:rPr lang="en-US" altLang="zh-CN" sz="1100">
                <a:solidFill>
                  <a:srgbClr val="000000"/>
                </a:solidFill>
                <a:latin typeface="Microsoft YaHei" panose="020B0503020204020204" pitchFamily="34" charset="-122"/>
                <a:ea typeface="Microsoft YaHei" panose="020B0503020204020204" pitchFamily="34" charset="-122"/>
                <a:sym typeface="Helvetica"/>
              </a:rPr>
              <a:t>(a)</a:t>
            </a:r>
            <a:r>
              <a:rPr lang="zh-CN" altLang="en-US" sz="1100">
                <a:solidFill>
                  <a:srgbClr val="000000"/>
                </a:solidFill>
                <a:latin typeface="Microsoft YaHei" panose="020B0503020204020204" pitchFamily="34" charset="-122"/>
                <a:ea typeface="Microsoft YaHei" panose="020B0503020204020204" pitchFamily="34" charset="-122"/>
                <a:sym typeface="Helvetica"/>
              </a:rPr>
              <a:t>和</a:t>
            </a:r>
            <a:r>
              <a:rPr lang="en-US" altLang="zh-CN" sz="1100">
                <a:solidFill>
                  <a:srgbClr val="000000"/>
                </a:solidFill>
                <a:latin typeface="Microsoft YaHei" panose="020B0503020204020204" pitchFamily="34" charset="-122"/>
                <a:ea typeface="Microsoft YaHei" panose="020B0503020204020204" pitchFamily="34" charset="-122"/>
                <a:sym typeface="Helvetica"/>
              </a:rPr>
              <a:t>(b)</a:t>
            </a:r>
            <a:r>
              <a:rPr lang="zh-CN" altLang="en-US" sz="1100">
                <a:solidFill>
                  <a:srgbClr val="000000"/>
                </a:solidFill>
                <a:latin typeface="Microsoft YaHei" panose="020B0503020204020204" pitchFamily="34" charset="-122"/>
                <a:ea typeface="Microsoft YaHei" panose="020B0503020204020204" pitchFamily="34" charset="-122"/>
                <a:sym typeface="Helvetica"/>
              </a:rPr>
              <a:t>分别展示现有</a:t>
            </a:r>
            <a:r>
              <a:rPr lang="en-US" altLang="zh-CN" sz="1100">
                <a:solidFill>
                  <a:srgbClr val="000000"/>
                </a:solidFill>
                <a:latin typeface="Microsoft YaHei" panose="020B0503020204020204" pitchFamily="34" charset="-122"/>
                <a:ea typeface="Microsoft YaHei" panose="020B0503020204020204" pitchFamily="34" charset="-122"/>
                <a:sym typeface="Helvetica"/>
              </a:rPr>
              <a:t>rolodex</a:t>
            </a:r>
            <a:r>
              <a:rPr lang="zh-CN" altLang="en-US" sz="1100">
                <a:solidFill>
                  <a:srgbClr val="000000"/>
                </a:solidFill>
                <a:latin typeface="Microsoft YaHei" panose="020B0503020204020204" pitchFamily="34" charset="-122"/>
                <a:ea typeface="Microsoft YaHei" panose="020B0503020204020204" pitchFamily="34" charset="-122"/>
                <a:sym typeface="Helvetica"/>
              </a:rPr>
              <a:t>调度方法和所提出的调度方法的区别；</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100">
                <a:solidFill>
                  <a:srgbClr val="000000"/>
                </a:solidFill>
                <a:latin typeface="Microsoft YaHei" panose="020B0503020204020204" pitchFamily="34" charset="-122"/>
                <a:ea typeface="Microsoft YaHei" panose="020B0503020204020204" pitchFamily="34" charset="-122"/>
                <a:sym typeface="Helvetica"/>
              </a:rPr>
              <a:t>对于</a:t>
            </a:r>
            <a:r>
              <a:rPr lang="en-US" altLang="zh-CN" sz="1100">
                <a:solidFill>
                  <a:srgbClr val="000000"/>
                </a:solidFill>
                <a:latin typeface="Microsoft YaHei" panose="020B0503020204020204" pitchFamily="34" charset="-122"/>
                <a:ea typeface="Microsoft YaHei" panose="020B0503020204020204" pitchFamily="34" charset="-122"/>
                <a:sym typeface="Helvetica"/>
              </a:rPr>
              <a:t>(a)</a:t>
            </a:r>
            <a:r>
              <a:rPr lang="zh-CN" altLang="en-US" sz="1100">
                <a:solidFill>
                  <a:srgbClr val="000000"/>
                </a:solidFill>
                <a:latin typeface="Microsoft YaHei" panose="020B0503020204020204" pitchFamily="34" charset="-122"/>
                <a:ea typeface="Microsoft YaHei" panose="020B0503020204020204" pitchFamily="34" charset="-122"/>
                <a:sym typeface="Helvetica"/>
              </a:rPr>
              <a:t>，顶部区域被用于离子重排</a:t>
            </a:r>
            <a:r>
              <a:rPr lang="en-US" altLang="zh-CN" sz="1100">
                <a:solidFill>
                  <a:srgbClr val="000000"/>
                </a:solidFill>
                <a:latin typeface="Microsoft YaHei" panose="020B0503020204020204" pitchFamily="34" charset="-122"/>
                <a:ea typeface="Microsoft YaHei" panose="020B0503020204020204" pitchFamily="34" charset="-122"/>
                <a:sym typeface="Helvetica"/>
              </a:rPr>
              <a:t>(</a:t>
            </a:r>
            <a:r>
              <a:rPr lang="zh-CN" altLang="en-US" sz="1100">
                <a:solidFill>
                  <a:srgbClr val="000000"/>
                </a:solidFill>
                <a:latin typeface="Microsoft YaHei" panose="020B0503020204020204" pitchFamily="34" charset="-122"/>
                <a:ea typeface="Microsoft YaHei" panose="020B0503020204020204" pitchFamily="34" charset="-122"/>
                <a:sym typeface="Helvetica"/>
              </a:rPr>
              <a:t>这可以被翻转的数字证明</a:t>
            </a:r>
            <a:r>
              <a:rPr lang="en-US" altLang="zh-CN" sz="1100">
                <a:solidFill>
                  <a:srgbClr val="000000"/>
                </a:solidFill>
                <a:latin typeface="Microsoft YaHei" panose="020B0503020204020204" pitchFamily="34" charset="-122"/>
                <a:ea typeface="Microsoft YaHei" panose="020B0503020204020204" pitchFamily="34" charset="-122"/>
                <a:sym typeface="Helvetica"/>
              </a:rPr>
              <a:t>)</a:t>
            </a:r>
          </a:p>
          <a:p>
            <a:pPr hangingPunct="0"/>
            <a:r>
              <a:rPr lang="zh-CN" altLang="en-US" sz="1100">
                <a:solidFill>
                  <a:srgbClr val="000000"/>
                </a:solidFill>
                <a:latin typeface="Microsoft YaHei" panose="020B0503020204020204" pitchFamily="34" charset="-122"/>
                <a:ea typeface="Microsoft YaHei" panose="020B0503020204020204" pitchFamily="34" charset="-122"/>
                <a:sym typeface="Helvetica"/>
              </a:rPr>
              <a:t>但对于</a:t>
            </a:r>
            <a:r>
              <a:rPr lang="en-US" altLang="zh-CN" sz="1100">
                <a:solidFill>
                  <a:srgbClr val="000000"/>
                </a:solidFill>
                <a:latin typeface="Microsoft YaHei" panose="020B0503020204020204" pitchFamily="34" charset="-122"/>
                <a:ea typeface="Microsoft YaHei" panose="020B0503020204020204" pitchFamily="34" charset="-122"/>
                <a:sym typeface="Helvetica"/>
              </a:rPr>
              <a:t>(b)</a:t>
            </a:r>
            <a:r>
              <a:rPr lang="zh-CN" altLang="en-US" sz="1100">
                <a:solidFill>
                  <a:srgbClr val="000000"/>
                </a:solidFill>
                <a:latin typeface="Microsoft YaHei" panose="020B0503020204020204" pitchFamily="34" charset="-122"/>
                <a:ea typeface="Microsoft YaHei" panose="020B0503020204020204" pitchFamily="34" charset="-122"/>
                <a:sym typeface="Helvetica"/>
              </a:rPr>
              <a:t>，离子重排和门操作仅在底部区域完成；</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a:p>
            <a:pPr hangingPunct="0"/>
            <a:r>
              <a:rPr lang="en-US" altLang="zh-CN" sz="1100">
                <a:solidFill>
                  <a:srgbClr val="000000"/>
                </a:solidFill>
                <a:latin typeface="Microsoft YaHei" panose="020B0503020204020204" pitchFamily="34" charset="-122"/>
                <a:ea typeface="Microsoft YaHei" panose="020B0503020204020204" pitchFamily="34" charset="-122"/>
                <a:sym typeface="Helvetica"/>
              </a:rPr>
              <a:t>(c)</a:t>
            </a:r>
            <a:r>
              <a:rPr lang="zh-CN" altLang="en-US" sz="1100">
                <a:solidFill>
                  <a:srgbClr val="000000"/>
                </a:solidFill>
                <a:latin typeface="Microsoft YaHei" panose="020B0503020204020204" pitchFamily="34" charset="-122"/>
                <a:ea typeface="Microsoft YaHei" panose="020B0503020204020204" pitchFamily="34" charset="-122"/>
                <a:sym typeface="Helvetica"/>
              </a:rPr>
              <a:t> 展示的是详细顶部区域对于</a:t>
            </a:r>
            <a:r>
              <a:rPr lang="en-US" altLang="zh-CN" sz="1100">
                <a:solidFill>
                  <a:srgbClr val="000000"/>
                </a:solidFill>
                <a:latin typeface="Microsoft YaHei" panose="020B0503020204020204" pitchFamily="34" charset="-122"/>
                <a:ea typeface="Microsoft YaHei" panose="020B0503020204020204" pitchFamily="34" charset="-122"/>
                <a:sym typeface="Helvetica"/>
              </a:rPr>
              <a:t>2</a:t>
            </a:r>
            <a:r>
              <a:rPr lang="zh-CN" altLang="en-US" sz="1100">
                <a:solidFill>
                  <a:srgbClr val="000000"/>
                </a:solidFill>
                <a:latin typeface="Microsoft YaHei" panose="020B0503020204020204" pitchFamily="34" charset="-122"/>
                <a:ea typeface="Microsoft YaHei" panose="020B0503020204020204" pitchFamily="34" charset="-122"/>
                <a:sym typeface="Helvetica"/>
              </a:rPr>
              <a:t>比特操作的离子重排过程</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p:sp>
        <p:nvSpPr>
          <p:cNvPr id="11" name="文本框 10">
            <a:extLst>
              <a:ext uri="{FF2B5EF4-FFF2-40B4-BE49-F238E27FC236}">
                <a16:creationId xmlns:a16="http://schemas.microsoft.com/office/drawing/2014/main" id="{91418906-0FA7-9CEF-D471-F0FC7844E66E}"/>
              </a:ext>
            </a:extLst>
          </p:cNvPr>
          <p:cNvSpPr txBox="1"/>
          <p:nvPr/>
        </p:nvSpPr>
        <p:spPr>
          <a:xfrm>
            <a:off x="180636" y="2433770"/>
            <a:ext cx="4120431" cy="304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左图中，</a:t>
            </a:r>
            <a:r>
              <a:rPr lang="en-US" altLang="zh-CN" sz="1200">
                <a:solidFill>
                  <a:srgbClr val="000000"/>
                </a:solidFill>
                <a:latin typeface="Microsoft YaHei" panose="020B0503020204020204" pitchFamily="34" charset="-122"/>
                <a:ea typeface="Microsoft YaHei" panose="020B0503020204020204" pitchFamily="34" charset="-122"/>
                <a:sym typeface="Helvetica"/>
              </a:rPr>
              <a:t>Rolodex</a:t>
            </a:r>
            <a:r>
              <a:rPr lang="zh-CN" altLang="en-US" sz="1200">
                <a:solidFill>
                  <a:srgbClr val="000000"/>
                </a:solidFill>
                <a:latin typeface="Microsoft YaHei" panose="020B0503020204020204" pitchFamily="34" charset="-122"/>
                <a:ea typeface="Microsoft YaHei" panose="020B0503020204020204" pitchFamily="34" charset="-122"/>
                <a:sym typeface="Helvetica"/>
              </a:rPr>
              <a:t>调度方法需要</a:t>
            </a:r>
            <a:r>
              <a:rPr lang="en-US" altLang="zh-CN" sz="1200">
                <a:solidFill>
                  <a:srgbClr val="000000"/>
                </a:solidFill>
                <a:latin typeface="Microsoft YaHei" panose="020B0503020204020204" pitchFamily="34" charset="-122"/>
                <a:ea typeface="Microsoft YaHei" panose="020B0503020204020204" pitchFamily="34" charset="-122"/>
                <a:sym typeface="Helvetica"/>
              </a:rPr>
              <a:t>3</a:t>
            </a:r>
            <a:r>
              <a:rPr lang="zh-CN" altLang="en-US" sz="1200">
                <a:solidFill>
                  <a:srgbClr val="000000"/>
                </a:solidFill>
                <a:latin typeface="Microsoft YaHei" panose="020B0503020204020204" pitchFamily="34" charset="-122"/>
                <a:ea typeface="Microsoft YaHei" panose="020B0503020204020204" pitchFamily="34" charset="-122"/>
                <a:sym typeface="Helvetica"/>
              </a:rPr>
              <a:t>圈才能执行完</a:t>
            </a:r>
            <a:r>
              <a:rPr lang="en-US" altLang="zh-CN" sz="1200">
                <a:solidFill>
                  <a:srgbClr val="000000"/>
                </a:solidFill>
                <a:latin typeface="Microsoft YaHei" panose="020B0503020204020204" pitchFamily="34" charset="-122"/>
                <a:ea typeface="Microsoft YaHei" panose="020B0503020204020204" pitchFamily="34" charset="-122"/>
                <a:sym typeface="Helvetica"/>
              </a:rPr>
              <a:t>QAOA</a:t>
            </a:r>
            <a:r>
              <a:rPr lang="zh-CN" altLang="en-US" sz="1200">
                <a:solidFill>
                  <a:srgbClr val="000000"/>
                </a:solidFill>
                <a:latin typeface="Microsoft YaHei" panose="020B0503020204020204" pitchFamily="34" charset="-122"/>
                <a:ea typeface="Microsoft YaHei" panose="020B0503020204020204" pitchFamily="34" charset="-122"/>
                <a:sym typeface="Helvetica"/>
              </a:rPr>
              <a:t>线路。</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a:solidFill>
                  <a:srgbClr val="000000"/>
                </a:solidFill>
                <a:latin typeface="Microsoft YaHei" panose="020B0503020204020204" pitchFamily="34" charset="-122"/>
                <a:ea typeface="Microsoft YaHei" panose="020B0503020204020204" pitchFamily="34" charset="-122"/>
                <a:sym typeface="Helvetica"/>
              </a:rPr>
              <a:t>先执行</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Q0</a:t>
            </a:r>
            <a:r>
              <a:rPr lang="zh-CN" altLang="en-US" sz="1200">
                <a:solidFill>
                  <a:srgbClr val="000000"/>
                </a:solidFill>
                <a:latin typeface="Microsoft YaHei" panose="020B0503020204020204" pitchFamily="34" charset="-122"/>
                <a:ea typeface="Microsoft YaHei" panose="020B0503020204020204" pitchFamily="34" charset="-122"/>
                <a:sym typeface="Helvetica"/>
              </a:rPr>
              <a:t>和</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Q1</a:t>
            </a:r>
            <a:r>
              <a:rPr lang="zh-CN" altLang="en-US" sz="1200">
                <a:solidFill>
                  <a:srgbClr val="000000"/>
                </a:solidFill>
                <a:latin typeface="Microsoft YaHei" panose="020B0503020204020204" pitchFamily="34" charset="-122"/>
                <a:ea typeface="Microsoft YaHei" panose="020B0503020204020204" pitchFamily="34" charset="-122"/>
                <a:sym typeface="Helvetica"/>
              </a:rPr>
              <a:t>，然后推出</a:t>
            </a:r>
            <a:r>
              <a:rPr lang="en-US" altLang="zh-CN" sz="1200">
                <a:solidFill>
                  <a:srgbClr val="000000"/>
                </a:solidFill>
                <a:latin typeface="Microsoft YaHei" panose="020B0503020204020204" pitchFamily="34" charset="-122"/>
                <a:ea typeface="Microsoft YaHei" panose="020B0503020204020204" pitchFamily="34" charset="-122"/>
                <a:sym typeface="Helvetica"/>
              </a:rPr>
              <a:t>Q0</a:t>
            </a:r>
            <a:r>
              <a:rPr lang="zh-CN" altLang="en-US" sz="1200">
                <a:solidFill>
                  <a:srgbClr val="000000"/>
                </a:solidFill>
                <a:latin typeface="Microsoft YaHei" panose="020B0503020204020204" pitchFamily="34" charset="-122"/>
                <a:ea typeface="Microsoft YaHei" panose="020B0503020204020204" pitchFamily="34" charset="-122"/>
                <a:sym typeface="Helvetica"/>
              </a:rPr>
              <a:t>和</a:t>
            </a:r>
            <a:r>
              <a:rPr lang="en-US" altLang="zh-CN" sz="1200">
                <a:solidFill>
                  <a:srgbClr val="000000"/>
                </a:solidFill>
                <a:latin typeface="Microsoft YaHei" panose="020B0503020204020204" pitchFamily="34" charset="-122"/>
                <a:ea typeface="Microsoft YaHei" panose="020B0503020204020204" pitchFamily="34" charset="-122"/>
                <a:sym typeface="Helvetica"/>
              </a:rPr>
              <a:t>Q1</a:t>
            </a:r>
            <a:r>
              <a:rPr lang="zh-CN" altLang="en-US" sz="1200">
                <a:solidFill>
                  <a:srgbClr val="000000"/>
                </a:solidFill>
                <a:latin typeface="Microsoft YaHei" panose="020B0503020204020204" pitchFamily="34" charset="-122"/>
                <a:ea typeface="Microsoft YaHei" panose="020B0503020204020204" pitchFamily="34" charset="-122"/>
                <a:sym typeface="Helvetica"/>
              </a:rPr>
              <a:t>再执行</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Q2</a:t>
            </a:r>
            <a:r>
              <a:rPr lang="zh-CN" altLang="en-US" sz="1200">
                <a:solidFill>
                  <a:srgbClr val="000000"/>
                </a:solidFill>
                <a:latin typeface="Microsoft YaHei" panose="020B0503020204020204" pitchFamily="34" charset="-122"/>
                <a:ea typeface="Microsoft YaHei" panose="020B0503020204020204" pitchFamily="34" charset="-122"/>
                <a:sym typeface="Helvetica"/>
              </a:rPr>
              <a:t>和</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Q3</a:t>
            </a:r>
            <a:r>
              <a:rPr lang="zh-CN" altLang="en-US" sz="1200">
                <a:solidFill>
                  <a:srgbClr val="000000"/>
                </a:solidFill>
                <a:latin typeface="Microsoft YaHei" panose="020B0503020204020204" pitchFamily="34" charset="-122"/>
                <a:ea typeface="Microsoft YaHei" panose="020B0503020204020204" pitchFamily="34" charset="-122"/>
                <a:sym typeface="Helvetica"/>
              </a:rPr>
              <a:t>，接着开始第一圈；</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a:solidFill>
                  <a:srgbClr val="000000"/>
                </a:solidFill>
                <a:latin typeface="Microsoft YaHei" panose="020B0503020204020204" pitchFamily="34" charset="-122"/>
                <a:ea typeface="Microsoft YaHei" panose="020B0503020204020204" pitchFamily="34" charset="-122"/>
                <a:sym typeface="Helvetica"/>
              </a:rPr>
              <a:t>第一圈结束后</a:t>
            </a:r>
            <a:r>
              <a:rPr lang="en-US" altLang="zh-CN" sz="1200">
                <a:solidFill>
                  <a:srgbClr val="000000"/>
                </a:solidFill>
                <a:latin typeface="Microsoft YaHei" panose="020B0503020204020204" pitchFamily="34" charset="-122"/>
                <a:ea typeface="Microsoft YaHei" panose="020B0503020204020204" pitchFamily="34" charset="-122"/>
                <a:sym typeface="Helvetica"/>
              </a:rPr>
              <a:t>4</a:t>
            </a:r>
            <a:r>
              <a:rPr lang="zh-CN" altLang="en-US" sz="1200">
                <a:solidFill>
                  <a:srgbClr val="000000"/>
                </a:solidFill>
                <a:latin typeface="Microsoft YaHei" panose="020B0503020204020204" pitchFamily="34" charset="-122"/>
                <a:ea typeface="Microsoft YaHei" panose="020B0503020204020204" pitchFamily="34" charset="-122"/>
                <a:sym typeface="Helvetica"/>
              </a:rPr>
              <a:t>个量子比特被推入底部区域执行两个</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门；</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a:solidFill>
                  <a:srgbClr val="000000"/>
                </a:solidFill>
                <a:latin typeface="Microsoft YaHei" panose="020B0503020204020204" pitchFamily="34" charset="-122"/>
                <a:ea typeface="Microsoft YaHei" panose="020B0503020204020204" pitchFamily="34" charset="-122"/>
                <a:sym typeface="Helvetica"/>
              </a:rPr>
              <a:t>后续的</a:t>
            </a:r>
            <a:r>
              <a:rPr lang="en-US" altLang="zh-CN" sz="1200">
                <a:solidFill>
                  <a:srgbClr val="000000"/>
                </a:solidFill>
                <a:latin typeface="Microsoft YaHei" panose="020B0503020204020204" pitchFamily="34" charset="-122"/>
                <a:ea typeface="Microsoft YaHei" panose="020B0503020204020204" pitchFamily="34" charset="-122"/>
                <a:sym typeface="Helvetica"/>
              </a:rPr>
              <a:t>2</a:t>
            </a:r>
            <a:r>
              <a:rPr lang="zh-CN" altLang="en-US" sz="1200">
                <a:solidFill>
                  <a:srgbClr val="000000"/>
                </a:solidFill>
                <a:latin typeface="Microsoft YaHei" panose="020B0503020204020204" pitchFamily="34" charset="-122"/>
                <a:ea typeface="Microsoft YaHei" panose="020B0503020204020204" pitchFamily="34" charset="-122"/>
                <a:sym typeface="Helvetica"/>
              </a:rPr>
              <a:t>个</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门需要在顶部区域完成对量子比特的重排，如</a:t>
            </a:r>
            <a:r>
              <a:rPr lang="en-US" altLang="zh-CN" sz="1200">
                <a:solidFill>
                  <a:srgbClr val="000000"/>
                </a:solidFill>
                <a:latin typeface="Microsoft YaHei" panose="020B0503020204020204" pitchFamily="34" charset="-122"/>
                <a:ea typeface="Microsoft YaHei" panose="020B0503020204020204" pitchFamily="34" charset="-122"/>
                <a:sym typeface="Helvetica"/>
              </a:rPr>
              <a:t>(c)</a:t>
            </a:r>
            <a:r>
              <a:rPr lang="zh-CN" altLang="en-US" sz="1200">
                <a:solidFill>
                  <a:srgbClr val="000000"/>
                </a:solidFill>
                <a:latin typeface="Microsoft YaHei" panose="020B0503020204020204" pitchFamily="34" charset="-122"/>
                <a:ea typeface="Microsoft YaHei" panose="020B0503020204020204" pitchFamily="34" charset="-122"/>
                <a:sym typeface="Helvetica"/>
              </a:rPr>
              <a:t>所示。重排结束后，完成第二圈并将量子比特放入底部区域中执行</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门；</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marL="171450" indent="-171450" hangingPunct="0">
              <a:buFont typeface="Arial" panose="020B0604020202020204" pitchFamily="34" charset="0"/>
              <a:buChar char="•"/>
            </a:pPr>
            <a:r>
              <a:rPr lang="zh-CN" altLang="en-US" sz="1200">
                <a:solidFill>
                  <a:srgbClr val="000000"/>
                </a:solidFill>
                <a:latin typeface="Microsoft YaHei" panose="020B0503020204020204" pitchFamily="34" charset="-122"/>
                <a:ea typeface="Microsoft YaHei" panose="020B0503020204020204" pitchFamily="34" charset="-122"/>
                <a:sym typeface="Helvetica"/>
              </a:rPr>
              <a:t>接着完成第三圈，执行剩余的单比特门</a:t>
            </a:r>
            <a:r>
              <a:rPr lang="en-US" altLang="zh-CN" sz="1200">
                <a:solidFill>
                  <a:srgbClr val="000000"/>
                </a:solidFill>
                <a:latin typeface="Microsoft YaHei" panose="020B0503020204020204" pitchFamily="34" charset="-122"/>
                <a:ea typeface="Microsoft YaHei" panose="020B0503020204020204" pitchFamily="34" charset="-122"/>
                <a:sym typeface="Helvetica"/>
              </a:rPr>
              <a:t>RX</a:t>
            </a:r>
          </a:p>
          <a:p>
            <a:pPr marL="171450" indent="-171450" hangingPunct="0">
              <a:buFont typeface="Arial" panose="020B0604020202020204" pitchFamily="34" charset="0"/>
              <a:buChar char="•"/>
            </a:pP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而对于这篇文章提出的调度方法，</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门和随后的</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门会被识别为就地可执行子块</a:t>
            </a:r>
            <a:r>
              <a:rPr lang="en-US" altLang="zh-CN" sz="1200">
                <a:solidFill>
                  <a:srgbClr val="000000"/>
                </a:solidFill>
                <a:latin typeface="Microsoft YaHei" panose="020B0503020204020204" pitchFamily="34" charset="-122"/>
                <a:ea typeface="Microsoft YaHei" panose="020B0503020204020204" pitchFamily="34" charset="-122"/>
                <a:sym typeface="Helvetica"/>
              </a:rPr>
              <a:t>(in-situ</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executable</a:t>
            </a:r>
            <a:r>
              <a:rPr lang="zh-CN" altLang="en-US" sz="1200">
                <a:solidFill>
                  <a:srgbClr val="000000"/>
                </a:solidFill>
                <a:latin typeface="Microsoft YaHei" panose="020B0503020204020204" pitchFamily="34" charset="-122"/>
                <a:ea typeface="Microsoft YaHei" panose="020B0503020204020204" pitchFamily="34" charset="-122"/>
                <a:sym typeface="Helvetica"/>
              </a:rPr>
              <a:t> </a:t>
            </a:r>
            <a:r>
              <a:rPr lang="en-US" altLang="zh-CN" sz="1200">
                <a:solidFill>
                  <a:srgbClr val="000000"/>
                </a:solidFill>
                <a:latin typeface="Microsoft YaHei" panose="020B0503020204020204" pitchFamily="34" charset="-122"/>
                <a:ea typeface="Microsoft YaHei" panose="020B0503020204020204" pitchFamily="34" charset="-122"/>
                <a:sym typeface="Helvetica"/>
              </a:rPr>
              <a:t>sub-blocks)</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作用于偶数序号量子比特的</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门先被执行，然后是作用奇数序号的</a:t>
            </a:r>
            <a:r>
              <a:rPr lang="en-US" altLang="zh-CN" sz="1200">
                <a:solidFill>
                  <a:srgbClr val="000000"/>
                </a:solidFill>
                <a:latin typeface="Microsoft YaHei" panose="020B0503020204020204" pitchFamily="34" charset="-122"/>
                <a:ea typeface="Microsoft YaHei" panose="020B0503020204020204" pitchFamily="34" charset="-122"/>
                <a:sym typeface="Helvetica"/>
              </a:rPr>
              <a:t>H</a:t>
            </a:r>
            <a:r>
              <a:rPr lang="zh-CN" altLang="en-US" sz="1200">
                <a:solidFill>
                  <a:srgbClr val="000000"/>
                </a:solidFill>
                <a:latin typeface="Microsoft YaHei" panose="020B0503020204020204" pitchFamily="34" charset="-122"/>
                <a:ea typeface="Microsoft YaHei" panose="020B0503020204020204" pitchFamily="34" charset="-122"/>
                <a:sym typeface="Helvetica"/>
              </a:rPr>
              <a:t>门，再接着是</a:t>
            </a:r>
            <a:r>
              <a:rPr lang="en-US" altLang="zh-CN" sz="1200">
                <a:solidFill>
                  <a:srgbClr val="000000"/>
                </a:solidFill>
                <a:latin typeface="Microsoft YaHei" panose="020B0503020204020204" pitchFamily="34" charset="-122"/>
                <a:ea typeface="Microsoft YaHei" panose="020B0503020204020204" pitchFamily="34" charset="-122"/>
                <a:sym typeface="Helvetica"/>
              </a:rPr>
              <a:t>RZZ</a:t>
            </a:r>
            <a:r>
              <a:rPr lang="zh-CN" altLang="en-US" sz="1200">
                <a:solidFill>
                  <a:srgbClr val="000000"/>
                </a:solidFill>
                <a:latin typeface="Microsoft YaHei" panose="020B0503020204020204" pitchFamily="34" charset="-122"/>
                <a:ea typeface="Microsoft YaHei" panose="020B0503020204020204" pitchFamily="34" charset="-122"/>
                <a:sym typeface="Helvetica"/>
              </a:rPr>
              <a:t>门。此外，重排操作会在底部被执行。</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Tree>
    <p:extLst>
      <p:ext uri="{BB962C8B-B14F-4D97-AF65-F5344CB8AC3E}">
        <p14:creationId xmlns:p14="http://schemas.microsoft.com/office/powerpoint/2010/main" val="727396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960CF-5E89-7D91-3DBC-4F96CBE4AFAC}"/>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567F25C-CF00-E349-6148-3E490FE4EA7C}"/>
              </a:ext>
            </a:extLst>
          </p:cNvPr>
          <p:cNvSpPr>
            <a:spLocks noGrp="1"/>
          </p:cNvSpPr>
          <p:nvPr>
            <p:ph type="sldNum" sz="quarter" idx="10"/>
          </p:nvPr>
        </p:nvSpPr>
        <p:spPr/>
        <p:txBody>
          <a:bodyPr/>
          <a:lstStyle/>
          <a:p>
            <a:fld id="{86CB4B4D-7CA3-9044-876B-883B54F8677D}" type="slidenum">
              <a:rPr lang="en-US" altLang="zh-CN" smtClean="0"/>
              <a:pPr/>
              <a:t>9</a:t>
            </a:fld>
            <a:endParaRPr lang="zh-CN" altLang="en-US" dirty="0"/>
          </a:p>
        </p:txBody>
      </p:sp>
      <p:sp>
        <p:nvSpPr>
          <p:cNvPr id="5" name="标题 4">
            <a:extLst>
              <a:ext uri="{FF2B5EF4-FFF2-40B4-BE49-F238E27FC236}">
                <a16:creationId xmlns:a16="http://schemas.microsoft.com/office/drawing/2014/main" id="{4D240ECF-4E76-9784-9480-A6B3B3B10580}"/>
              </a:ext>
            </a:extLst>
          </p:cNvPr>
          <p:cNvSpPr>
            <a:spLocks noGrp="1"/>
          </p:cNvSpPr>
          <p:nvPr>
            <p:ph type="title"/>
          </p:nvPr>
        </p:nvSpPr>
        <p:spPr/>
        <p:txBody>
          <a:bodyPr/>
          <a:lstStyle/>
          <a:p>
            <a:r>
              <a:rPr lang="zh-CN" altLang="en-US"/>
              <a:t>优先邻近门的执行</a:t>
            </a:r>
          </a:p>
        </p:txBody>
      </p:sp>
      <p:sp>
        <p:nvSpPr>
          <p:cNvPr id="7" name="文本框 6">
            <a:extLst>
              <a:ext uri="{FF2B5EF4-FFF2-40B4-BE49-F238E27FC236}">
                <a16:creationId xmlns:a16="http://schemas.microsoft.com/office/drawing/2014/main" id="{96AD1308-426B-BB78-EF9C-17BD2A9C74D6}"/>
              </a:ext>
            </a:extLst>
          </p:cNvPr>
          <p:cNvSpPr txBox="1"/>
          <p:nvPr/>
        </p:nvSpPr>
        <p:spPr>
          <a:xfrm>
            <a:off x="178927" y="1301436"/>
            <a:ext cx="4122140"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观察到，与两比特门相邻的单比特门可以在两比特所执行的门区域就地执行。通过确定这些单比特门的位置，预先执行，</a:t>
            </a:r>
            <a:r>
              <a:rPr lang="zh-CN" altLang="en-US" sz="1200" b="1">
                <a:solidFill>
                  <a:schemeClr val="tx2"/>
                </a:solidFill>
                <a:latin typeface="Microsoft YaHei" panose="020B0503020204020204" pitchFamily="34" charset="-122"/>
                <a:ea typeface="Microsoft YaHei" panose="020B0503020204020204" pitchFamily="34" charset="-122"/>
                <a:sym typeface="Helvetica"/>
              </a:rPr>
              <a:t>可以减少在架构上的移动开销</a:t>
            </a:r>
            <a:r>
              <a:rPr lang="zh-CN" altLang="en-US" sz="1200">
                <a:solidFill>
                  <a:srgbClr val="000000"/>
                </a:solidFill>
                <a:latin typeface="Microsoft YaHei" panose="020B0503020204020204" pitchFamily="34" charset="-122"/>
                <a:ea typeface="Microsoft YaHei" panose="020B0503020204020204" pitchFamily="34" charset="-122"/>
                <a:sym typeface="Helvetica"/>
              </a:rPr>
              <a:t>。</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p:sp>
        <p:nvSpPr>
          <p:cNvPr id="8" name="矩形 7">
            <a:extLst>
              <a:ext uri="{FF2B5EF4-FFF2-40B4-BE49-F238E27FC236}">
                <a16:creationId xmlns:a16="http://schemas.microsoft.com/office/drawing/2014/main" id="{6136AD93-7F2E-DDFE-25FD-29B43EC64565}"/>
              </a:ext>
            </a:extLst>
          </p:cNvPr>
          <p:cNvSpPr/>
          <p:nvPr/>
        </p:nvSpPr>
        <p:spPr>
          <a:xfrm>
            <a:off x="178927" y="1030651"/>
            <a:ext cx="1138595" cy="270785"/>
          </a:xfrm>
          <a:prstGeom prst="rect">
            <a:avLst/>
          </a:prstGeom>
          <a:solidFill>
            <a:schemeClr val="accent4">
              <a:lumMod val="60000"/>
              <a:lumOff val="4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zh-CN" altLang="en-US" sz="1200">
                <a:latin typeface="Microsoft YaHei" panose="020B0503020204020204" pitchFamily="34" charset="-122"/>
                <a:ea typeface="Microsoft YaHei" panose="020B0503020204020204" pitchFamily="34" charset="-122"/>
                <a:sym typeface="Helvetica"/>
              </a:rPr>
              <a:t>动机</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sp>
        <p:nvSpPr>
          <p:cNvPr id="9" name="矩形 8">
            <a:extLst>
              <a:ext uri="{FF2B5EF4-FFF2-40B4-BE49-F238E27FC236}">
                <a16:creationId xmlns:a16="http://schemas.microsoft.com/office/drawing/2014/main" id="{55B2B0C2-AAFF-462A-B6BF-9C2F6B7F2866}"/>
              </a:ext>
            </a:extLst>
          </p:cNvPr>
          <p:cNvSpPr/>
          <p:nvPr/>
        </p:nvSpPr>
        <p:spPr>
          <a:xfrm>
            <a:off x="178927" y="2162985"/>
            <a:ext cx="2922492" cy="270785"/>
          </a:xfrm>
          <a:prstGeom prst="rect">
            <a:avLst/>
          </a:prstGeom>
          <a:solidFill>
            <a:schemeClr val="accent6">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chorCtr="0">
            <a:noAutofit/>
          </a:bodyPr>
          <a:lstStyle/>
          <a:p>
            <a:pPr marL="0" marR="0" indent="0" algn="ctr" defTabSz="914400" rtl="0" fontAlgn="auto" latinLnBrk="0" hangingPunct="0">
              <a:lnSpc>
                <a:spcPct val="100000"/>
              </a:lnSpc>
              <a:spcBef>
                <a:spcPts val="0"/>
              </a:spcBef>
              <a:spcAft>
                <a:spcPts val="0"/>
              </a:spcAft>
              <a:buClrTx/>
              <a:buSzTx/>
              <a:buFontTx/>
              <a:buNone/>
              <a:tabLst/>
            </a:pPr>
            <a:r>
              <a:rPr lang="en-US" altLang="zh-CN" sz="1200">
                <a:latin typeface="Microsoft YaHei" panose="020B0503020204020204" pitchFamily="34" charset="-122"/>
                <a:ea typeface="Microsoft YaHei" panose="020B0503020204020204" pitchFamily="34" charset="-122"/>
                <a:sym typeface="Helvetica"/>
              </a:rPr>
              <a:t>B.</a:t>
            </a:r>
            <a:r>
              <a:rPr lang="zh-CN" altLang="en-US" sz="1200">
                <a:latin typeface="Microsoft YaHei" panose="020B0503020204020204" pitchFamily="34" charset="-122"/>
                <a:ea typeface="Microsoft YaHei" panose="020B0503020204020204" pitchFamily="34" charset="-122"/>
                <a:sym typeface="Helvetica"/>
              </a:rPr>
              <a:t> 实现就地</a:t>
            </a:r>
            <a:r>
              <a:rPr lang="en-US" altLang="zh-CN" sz="1200">
                <a:latin typeface="Microsoft YaHei" panose="020B0503020204020204" pitchFamily="34" charset="-122"/>
                <a:ea typeface="Microsoft YaHei" panose="020B0503020204020204" pitchFamily="34" charset="-122"/>
                <a:sym typeface="Helvetica"/>
              </a:rPr>
              <a:t>(In-Place)</a:t>
            </a:r>
            <a:r>
              <a:rPr lang="zh-CN" altLang="en-US" sz="1200">
                <a:latin typeface="Microsoft YaHei" panose="020B0503020204020204" pitchFamily="34" charset="-122"/>
                <a:ea typeface="Microsoft YaHei" panose="020B0503020204020204" pitchFamily="34" charset="-122"/>
                <a:sym typeface="Helvetica"/>
              </a:rPr>
              <a:t>块感知的调度策略</a:t>
            </a:r>
            <a:endParaRPr kumimoji="0" lang="zh-CN" altLang="en-US" sz="1200" i="0" u="none" strike="noStrike" cap="none" spc="0" normalizeH="0" baseline="0">
              <a:ln>
                <a:noFill/>
              </a:ln>
              <a:solidFill>
                <a:schemeClr val="tx1"/>
              </a:solidFill>
              <a:effectLst/>
              <a:uFillTx/>
              <a:latin typeface="Microsoft YaHei" panose="020B0503020204020204" pitchFamily="34" charset="-122"/>
              <a:ea typeface="Microsoft YaHei" panose="020B0503020204020204" pitchFamily="34" charset="-122"/>
              <a:sym typeface="Helvetica"/>
            </a:endParaRPr>
          </a:p>
        </p:txBody>
      </p:sp>
      <p:pic>
        <p:nvPicPr>
          <p:cNvPr id="4" name="图片 3">
            <a:extLst>
              <a:ext uri="{FF2B5EF4-FFF2-40B4-BE49-F238E27FC236}">
                <a16:creationId xmlns:a16="http://schemas.microsoft.com/office/drawing/2014/main" id="{456A595B-9C74-B344-8062-2E08342BF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2571" y="1422810"/>
            <a:ext cx="3770502" cy="4933542"/>
          </a:xfrm>
          <a:prstGeom prst="rect">
            <a:avLst/>
          </a:prstGeom>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A747313-AEF9-E49C-C253-1E4E061D2285}"/>
                  </a:ext>
                </a:extLst>
              </p:cNvPr>
              <p:cNvSpPr txBox="1"/>
              <p:nvPr/>
            </p:nvSpPr>
            <p:spPr>
              <a:xfrm>
                <a:off x="180636" y="2433770"/>
                <a:ext cx="4391364" cy="14130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调度算法的输入：</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量子线路的有向无环图表示</a:t>
                </a:r>
                <a14:m>
                  <m:oMath xmlns:m="http://schemas.openxmlformats.org/officeDocument/2006/math">
                    <m:r>
                      <a:rPr lang="en-US" altLang="zh-CN" sz="1200" b="0" i="1">
                        <a:solidFill>
                          <a:srgbClr val="000000"/>
                        </a:solidFill>
                        <a:latin typeface="Cambria Math" panose="02040503050406030204" pitchFamily="18" charset="0"/>
                        <a:ea typeface="Microsoft YaHei" panose="020B0503020204020204" pitchFamily="34" charset="-122"/>
                        <a:sym typeface="Helvetica"/>
                      </a:rPr>
                      <m:t>𝐶</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𝑉</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a:rPr lang="en-US" altLang="zh-CN" sz="1200" b="0" i="1">
                            <a:solidFill>
                              <a:srgbClr val="000000"/>
                            </a:solidFill>
                            <a:latin typeface="Cambria Math" panose="02040503050406030204" pitchFamily="18" charset="0"/>
                            <a:ea typeface="Microsoft YaHei" panose="020B0503020204020204" pitchFamily="34" charset="-122"/>
                            <a:sym typeface="Helvetica"/>
                          </a:rPr>
                          <m:t>𝐸</m:t>
                        </m:r>
                      </m:e>
                    </m:d>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，其中</a:t>
                </a:r>
                <a14:m>
                  <m:oMath xmlns:m="http://schemas.openxmlformats.org/officeDocument/2006/math">
                    <m:r>
                      <a:rPr lang="en-US" altLang="zh-CN" sz="1200" b="0" i="1">
                        <a:solidFill>
                          <a:srgbClr val="000000"/>
                        </a:solidFill>
                        <a:latin typeface="Cambria Math" panose="02040503050406030204" pitchFamily="18" charset="0"/>
                        <a:ea typeface="Microsoft YaHei" panose="020B0503020204020204" pitchFamily="34" charset="-122"/>
                        <a:sym typeface="Helvetica"/>
                      </a:rPr>
                      <m:t>𝑉</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𝑖</m:t>
                        </m:r>
                      </m:sub>
                    </m:sSub>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是单比特和两比特原生门操作，而</a:t>
                </a:r>
                <a14:m>
                  <m:oMath xmlns:m="http://schemas.openxmlformats.org/officeDocument/2006/math">
                    <m:r>
                      <a:rPr lang="en-US" altLang="zh-CN" sz="1200" b="0" i="1">
                        <a:solidFill>
                          <a:srgbClr val="000000"/>
                        </a:solidFill>
                        <a:latin typeface="Cambria Math" panose="02040503050406030204" pitchFamily="18" charset="0"/>
                        <a:ea typeface="Microsoft YaHei" panose="020B0503020204020204" pitchFamily="34" charset="-122"/>
                        <a:sym typeface="Helvetica"/>
                      </a:rPr>
                      <m:t>𝐸</m:t>
                    </m:r>
                    <m:r>
                      <a:rPr lang="en-US" altLang="zh-CN" sz="1200" b="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d>
                      <m:d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dPr>
                      <m:e>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𝑖</m:t>
                            </m:r>
                          </m:sub>
                        </m:sSub>
                        <m:r>
                          <a:rPr lang="en-US" altLang="zh-CN" sz="12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2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200" b="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200" b="0" i="1">
                                <a:solidFill>
                                  <a:srgbClr val="000000"/>
                                </a:solidFill>
                                <a:latin typeface="Cambria Math" panose="02040503050406030204" pitchFamily="18" charset="0"/>
                                <a:ea typeface="Microsoft YaHei" panose="020B0503020204020204" pitchFamily="34" charset="-122"/>
                                <a:sym typeface="Helvetica"/>
                              </a:rPr>
                              <m:t>𝑗</m:t>
                            </m:r>
                          </m:sub>
                        </m:sSub>
                      </m:e>
                    </m:d>
                    <m:r>
                      <m:rPr>
                        <m:lit/>
                      </m:rPr>
                      <a:rPr lang="en-US" altLang="zh-CN" sz="1200" b="0" i="1">
                        <a:solidFill>
                          <a:srgbClr val="000000"/>
                        </a:solidFill>
                        <a:latin typeface="Cambria Math" panose="02040503050406030204" pitchFamily="18" charset="0"/>
                        <a:ea typeface="Microsoft YaHei" panose="020B0503020204020204" pitchFamily="34" charset="-122"/>
                        <a:sym typeface="Helvetica"/>
                      </a:rPr>
                      <m:t>}</m:t>
                    </m:r>
                  </m:oMath>
                </a14:m>
                <a:r>
                  <a:rPr lang="zh-CN" altLang="en-US" sz="1200">
                    <a:solidFill>
                      <a:srgbClr val="000000"/>
                    </a:solidFill>
                    <a:latin typeface="Microsoft YaHei" panose="020B0503020204020204" pitchFamily="34" charset="-122"/>
                    <a:ea typeface="Microsoft YaHei" panose="020B0503020204020204" pitchFamily="34" charset="-122"/>
                    <a:sym typeface="Helvetica"/>
                  </a:rPr>
                  <a:t>是有向边集合，代表量子门依赖</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输出：</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r>
                  <a:rPr lang="zh-CN" altLang="en-US" sz="1200">
                    <a:solidFill>
                      <a:srgbClr val="000000"/>
                    </a:solidFill>
                    <a:latin typeface="Microsoft YaHei" panose="020B0503020204020204" pitchFamily="34" charset="-122"/>
                    <a:ea typeface="Microsoft YaHei" panose="020B0503020204020204" pitchFamily="34" charset="-122"/>
                    <a:sym typeface="Helvetica"/>
                  </a:rPr>
                  <a:t>优化过后的块感知的调度线路</a:t>
                </a:r>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a:p>
                <a:pPr hangingPunct="0"/>
                <a:endParaRPr lang="en-US" altLang="zh-CN" sz="12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3" name="文本框 2">
                <a:extLst>
                  <a:ext uri="{FF2B5EF4-FFF2-40B4-BE49-F238E27FC236}">
                    <a16:creationId xmlns:a16="http://schemas.microsoft.com/office/drawing/2014/main" id="{0A747313-AEF9-E49C-C253-1E4E061D2285}"/>
                  </a:ext>
                </a:extLst>
              </p:cNvPr>
              <p:cNvSpPr txBox="1">
                <a:spLocks noRot="1" noChangeAspect="1" noMove="1" noResize="1" noEditPoints="1" noAdjustHandles="1" noChangeArrowheads="1" noChangeShapeType="1" noTextEdit="1"/>
              </p:cNvSpPr>
              <p:nvPr/>
            </p:nvSpPr>
            <p:spPr>
              <a:xfrm>
                <a:off x="180636" y="2433770"/>
                <a:ext cx="4391364" cy="1413075"/>
              </a:xfrm>
              <a:prstGeom prst="rect">
                <a:avLst/>
              </a:prstGeom>
              <a:blipFill>
                <a:blip r:embed="rId4"/>
                <a:stretch>
                  <a:fillRect l="-1156" r="-867"/>
                </a:stretch>
              </a:blipFill>
              <a:ln w="12700" cap="flat">
                <a:noFill/>
                <a:miter lim="400000"/>
              </a:ln>
              <a:effectLst/>
            </p:spPr>
            <p:txBody>
              <a:bodyPr/>
              <a:lstStyle/>
              <a:p>
                <a:r>
                  <a:rPr lang="zh-CN" altLang="en-US">
                    <a:noFill/>
                  </a:rPr>
                  <a:t> </a:t>
                </a:r>
              </a:p>
            </p:txBody>
          </p:sp>
        </mc:Fallback>
      </mc:AlternateContent>
      <p:pic>
        <p:nvPicPr>
          <p:cNvPr id="17" name="图片 16">
            <a:extLst>
              <a:ext uri="{FF2B5EF4-FFF2-40B4-BE49-F238E27FC236}">
                <a16:creationId xmlns:a16="http://schemas.microsoft.com/office/drawing/2014/main" id="{A298AC39-7A71-822F-EEE4-68388DC9EB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2903" y="1168086"/>
            <a:ext cx="3314700" cy="266700"/>
          </a:xfrm>
          <a:prstGeom prst="rect">
            <a:avLst/>
          </a:prstGeom>
        </p:spPr>
      </p:pic>
      <mc:AlternateContent xmlns:mc="http://schemas.openxmlformats.org/markup-compatibility/2006" xmlns:a14="http://schemas.microsoft.com/office/drawing/2010/main">
        <mc:Choice Requires="a14">
          <p:sp>
            <p:nvSpPr>
              <p:cNvPr id="19" name="矩形标注 18">
                <a:extLst>
                  <a:ext uri="{FF2B5EF4-FFF2-40B4-BE49-F238E27FC236}">
                    <a16:creationId xmlns:a16="http://schemas.microsoft.com/office/drawing/2014/main" id="{4A3CC784-5EAB-7BD0-9BB2-E9F98E64E055}"/>
                  </a:ext>
                </a:extLst>
              </p:cNvPr>
              <p:cNvSpPr/>
              <p:nvPr/>
            </p:nvSpPr>
            <p:spPr>
              <a:xfrm>
                <a:off x="4738853" y="2544489"/>
                <a:ext cx="3173506" cy="1228409"/>
              </a:xfrm>
              <a:prstGeom prst="wedgeRectCallout">
                <a:avLst>
                  <a:gd name="adj1" fmla="val 71194"/>
                  <a:gd name="adj2" fmla="val -48129"/>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hangingPunct="0"/>
                <a14:m>
                  <m:oMath xmlns:m="http://schemas.openxmlformats.org/officeDocument/2006/math">
                    <m:sSub>
                      <m:sSub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i="1">
                            <a:solidFill>
                              <a:srgbClr val="000000"/>
                            </a:solidFill>
                            <a:latin typeface="Cambria Math" panose="02040503050406030204" pitchFamily="18" charset="0"/>
                            <a:ea typeface="Microsoft YaHei" panose="020B0503020204020204" pitchFamily="34" charset="-122"/>
                            <a:sym typeface="Helvetica"/>
                          </a:rPr>
                          <m:t>𝐵</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sub>
                    </m:sSub>
                    <m:r>
                      <a:rPr lang="en-US" altLang="zh-CN" sz="110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100" i="1">
                        <a:solidFill>
                          <a:srgbClr val="000000"/>
                        </a:solidFill>
                        <a:latin typeface="Cambria Math" panose="02040503050406030204" pitchFamily="18" charset="0"/>
                        <a:ea typeface="Microsoft YaHei" panose="020B0503020204020204" pitchFamily="34" charset="-122"/>
                        <a:sym typeface="Helvetica"/>
                      </a:rPr>
                      <m:t>{</m:t>
                    </m:r>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𝐵</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𝑖</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e>
                        </m:d>
                      </m:sup>
                    </m:sSubSup>
                    <m:r>
                      <m:rPr>
                        <m:lit/>
                      </m:rPr>
                      <a:rPr lang="en-US" altLang="zh-CN" sz="1100" i="1">
                        <a:solidFill>
                          <a:srgbClr val="000000"/>
                        </a:solidFill>
                        <a:latin typeface="Cambria Math" panose="02040503050406030204" pitchFamily="18" charset="0"/>
                        <a:ea typeface="Microsoft YaHei" panose="020B0503020204020204" pitchFamily="34" charset="-122"/>
                        <a:sym typeface="Helvetica"/>
                      </a:rPr>
                      <m:t>}</m:t>
                    </m:r>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代表第</a:t>
                </a:r>
                <a:r>
                  <a:rPr lang="en-US" altLang="zh-CN" sz="1100">
                    <a:solidFill>
                      <a:srgbClr val="000000"/>
                    </a:solidFill>
                    <a:latin typeface="Microsoft YaHei" panose="020B0503020204020204" pitchFamily="34" charset="-122"/>
                    <a:ea typeface="Microsoft YaHei" panose="020B0503020204020204" pitchFamily="34" charset="-122"/>
                    <a:sym typeface="Helvetica"/>
                  </a:rPr>
                  <a:t>k</a:t>
                </a:r>
                <a:r>
                  <a:rPr lang="zh-CN" altLang="en-US" sz="1100">
                    <a:solidFill>
                      <a:srgbClr val="000000"/>
                    </a:solidFill>
                    <a:latin typeface="Microsoft YaHei" panose="020B0503020204020204" pitchFamily="34" charset="-122"/>
                    <a:ea typeface="Microsoft YaHei" panose="020B0503020204020204" pitchFamily="34" charset="-122"/>
                    <a:sym typeface="Helvetica"/>
                  </a:rPr>
                  <a:t>层中的子块集合。对于每个两比特门</a:t>
                </a:r>
                <a14:m>
                  <m:oMath xmlns:m="http://schemas.openxmlformats.org/officeDocument/2006/math">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a:solidFill>
                              <a:srgbClr val="000000"/>
                            </a:solidFill>
                            <a:latin typeface="Cambria Math" panose="02040503050406030204" pitchFamily="18" charset="0"/>
                            <a:ea typeface="Microsoft YaHei" panose="020B0503020204020204" pitchFamily="34" charset="-122"/>
                            <a:sym typeface="Helvetica"/>
                          </a:rPr>
                          <m:t>2</m:t>
                        </m:r>
                        <m:r>
                          <a:rPr lang="en-US" altLang="zh-CN" sz="1100">
                            <a:solidFill>
                              <a:srgbClr val="000000"/>
                            </a:solidFill>
                            <a:latin typeface="Cambria Math" panose="02040503050406030204" pitchFamily="18" charset="0"/>
                            <a:ea typeface="Microsoft YaHei" panose="020B0503020204020204" pitchFamily="34" charset="-122"/>
                            <a:sym typeface="Helvetica"/>
                          </a:rPr>
                          <m:t>𝑞</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a:solidFill>
                                  <a:srgbClr val="000000"/>
                                </a:solidFill>
                                <a:latin typeface="Cambria Math" panose="02040503050406030204" pitchFamily="18" charset="0"/>
                                <a:ea typeface="Microsoft YaHei" panose="020B0503020204020204" pitchFamily="34" charset="-122"/>
                                <a:sym typeface="Helvetica"/>
                              </a:rPr>
                              <m:t>𝑘</m:t>
                            </m:r>
                          </m:e>
                        </m:d>
                      </m:sup>
                    </m:sSubSup>
                    <m:r>
                      <a:rPr lang="en-US" altLang="zh-CN" sz="1100">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i="1">
                            <a:solidFill>
                              <a:srgbClr val="000000"/>
                            </a:solidFill>
                            <a:latin typeface="Cambria Math" panose="02040503050406030204" pitchFamily="18" charset="0"/>
                            <a:ea typeface="Microsoft YaHei" panose="020B0503020204020204" pitchFamily="34" charset="-122"/>
                            <a:sym typeface="Helvetica"/>
                          </a:rPr>
                          <m:t>𝐿</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sub>
                    </m:sSub>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，算法会确定它的相邻</a:t>
                </a:r>
                <a:r>
                  <a:rPr lang="en-US" altLang="zh-CN" sz="1100">
                    <a:solidFill>
                      <a:srgbClr val="000000"/>
                    </a:solidFill>
                    <a:latin typeface="Microsoft YaHei" panose="020B0503020204020204" pitchFamily="34" charset="-122"/>
                    <a:ea typeface="Microsoft YaHei" panose="020B0503020204020204" pitchFamily="34" charset="-122"/>
                    <a:sym typeface="Helvetica"/>
                  </a:rPr>
                  <a:t>1</a:t>
                </a:r>
                <a:r>
                  <a:rPr lang="zh-CN" altLang="en-US" sz="1100">
                    <a:solidFill>
                      <a:srgbClr val="000000"/>
                    </a:solidFill>
                    <a:latin typeface="Microsoft YaHei" panose="020B0503020204020204" pitchFamily="34" charset="-122"/>
                    <a:ea typeface="Microsoft YaHei" panose="020B0503020204020204" pitchFamily="34" charset="-122"/>
                    <a:sym typeface="Helvetica"/>
                  </a:rPr>
                  <a:t>比特门，分别将它的前驱和后继记作</a:t>
                </a:r>
                <a14:m>
                  <m:oMath xmlns:m="http://schemas.openxmlformats.org/officeDocument/2006/math">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1</m:t>
                        </m:r>
                        <m:r>
                          <a:rPr lang="en-US" altLang="zh-CN" sz="1100" i="1">
                            <a:solidFill>
                              <a:srgbClr val="000000"/>
                            </a:solidFill>
                            <a:latin typeface="Cambria Math" panose="02040503050406030204" pitchFamily="18" charset="0"/>
                            <a:ea typeface="Microsoft YaHei" panose="020B0503020204020204" pitchFamily="34" charset="-122"/>
                            <a:sym typeface="Helvetica"/>
                          </a:rPr>
                          <m:t>𝑞</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𝑝𝑟𝑒</m:t>
                            </m:r>
                          </m:e>
                        </m:d>
                      </m:sup>
                    </m:sSubSup>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和</a:t>
                </a:r>
                <a14:m>
                  <m:oMath xmlns:m="http://schemas.openxmlformats.org/officeDocument/2006/math">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1</m:t>
                        </m:r>
                        <m:r>
                          <a:rPr lang="en-US" altLang="zh-CN" sz="1100" i="1">
                            <a:solidFill>
                              <a:srgbClr val="000000"/>
                            </a:solidFill>
                            <a:latin typeface="Cambria Math" panose="02040503050406030204" pitchFamily="18" charset="0"/>
                            <a:ea typeface="Microsoft YaHei" panose="020B0503020204020204" pitchFamily="34" charset="-122"/>
                            <a:sym typeface="Helvetica"/>
                          </a:rPr>
                          <m:t>𝑞</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𝑝𝑜𝑠𝑡</m:t>
                            </m:r>
                          </m:e>
                        </m:d>
                      </m:sup>
                    </m:sSubSup>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。这些会被合并从而组成</a:t>
                </a:r>
                <a14:m>
                  <m:oMath xmlns:m="http://schemas.openxmlformats.org/officeDocument/2006/math">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𝐵</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𝑖</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e>
                        </m:d>
                      </m:sup>
                    </m:sSubSup>
                    <m:r>
                      <a:rPr lang="en-US" altLang="zh-CN" sz="1100" i="1">
                        <a:solidFill>
                          <a:srgbClr val="000000"/>
                        </a:solidFill>
                        <a:latin typeface="Cambria Math" panose="02040503050406030204" pitchFamily="18" charset="0"/>
                        <a:ea typeface="Microsoft YaHei" panose="020B0503020204020204" pitchFamily="34" charset="-122"/>
                        <a:sym typeface="Helvetica"/>
                      </a:rPr>
                      <m:t>=</m:t>
                    </m:r>
                    <m:r>
                      <m:rPr>
                        <m:lit/>
                      </m:rPr>
                      <a:rPr lang="en-US" altLang="zh-CN" sz="110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1</m:t>
                        </m:r>
                        <m:sSub>
                          <m:sSub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i="1">
                                <a:solidFill>
                                  <a:srgbClr val="000000"/>
                                </a:solidFill>
                                <a:latin typeface="Cambria Math" panose="02040503050406030204" pitchFamily="18" charset="0"/>
                                <a:ea typeface="Microsoft YaHei" panose="020B0503020204020204" pitchFamily="34" charset="-122"/>
                                <a:sym typeface="Helvetica"/>
                              </a:rPr>
                              <m:t>𝑞</m:t>
                            </m:r>
                          </m:e>
                          <m:sub>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𝑝𝑟𝑒</m:t>
                                </m:r>
                              </m:e>
                            </m:d>
                          </m:sub>
                        </m:sSub>
                      </m:sub>
                    </m:sSub>
                    <m:r>
                      <a:rPr lang="en-US" altLang="zh-CN" sz="1100" i="1">
                        <a:solidFill>
                          <a:srgbClr val="000000"/>
                        </a:solidFill>
                        <a:latin typeface="Cambria Math" panose="02040503050406030204" pitchFamily="18" charset="0"/>
                        <a:ea typeface="Microsoft YaHei" panose="020B0503020204020204" pitchFamily="34" charset="-122"/>
                        <a:sym typeface="Helvetica"/>
                      </a:rPr>
                      <m:t>,</m:t>
                    </m:r>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2</m:t>
                        </m:r>
                        <m:r>
                          <a:rPr lang="en-US" altLang="zh-CN" sz="1100" i="1">
                            <a:solidFill>
                              <a:srgbClr val="000000"/>
                            </a:solidFill>
                            <a:latin typeface="Cambria Math" panose="02040503050406030204" pitchFamily="18" charset="0"/>
                            <a:ea typeface="Microsoft YaHei" panose="020B0503020204020204" pitchFamily="34" charset="-122"/>
                            <a:sym typeface="Helvetica"/>
                          </a:rPr>
                          <m:t>𝑞</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e>
                        </m:d>
                      </m:sup>
                    </m:sSubSup>
                    <m:r>
                      <a:rPr lang="en-US" altLang="zh-CN" sz="1100" i="1">
                        <a:solidFill>
                          <a:srgbClr val="000000"/>
                        </a:solidFill>
                        <a:latin typeface="Cambria Math" panose="02040503050406030204" pitchFamily="18" charset="0"/>
                        <a:ea typeface="Microsoft YaHei" panose="020B0503020204020204" pitchFamily="34" charset="-122"/>
                        <a:sym typeface="Helvetica"/>
                      </a:rPr>
                      <m:t>,</m:t>
                    </m:r>
                    <m:sSubSup>
                      <m:sSubSup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SupPr>
                      <m:e>
                        <m:r>
                          <a:rPr lang="en-US" altLang="zh-CN" sz="1100" i="1">
                            <a:solidFill>
                              <a:srgbClr val="000000"/>
                            </a:solidFill>
                            <a:latin typeface="Cambria Math" panose="02040503050406030204" pitchFamily="18" charset="0"/>
                            <a:ea typeface="Microsoft YaHei" panose="020B0503020204020204" pitchFamily="34" charset="-122"/>
                            <a:sym typeface="Helvetica"/>
                          </a:rPr>
                          <m:t>𝑔</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1</m:t>
                        </m:r>
                        <m:r>
                          <a:rPr lang="en-US" altLang="zh-CN" sz="1100" i="1">
                            <a:solidFill>
                              <a:srgbClr val="000000"/>
                            </a:solidFill>
                            <a:latin typeface="Cambria Math" panose="02040503050406030204" pitchFamily="18" charset="0"/>
                            <a:ea typeface="Microsoft YaHei" panose="020B0503020204020204" pitchFamily="34" charset="-122"/>
                            <a:sym typeface="Helvetica"/>
                          </a:rPr>
                          <m:t>𝑞</m:t>
                        </m:r>
                      </m:sub>
                      <m:sup>
                        <m:d>
                          <m:d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dPr>
                          <m:e>
                            <m:r>
                              <a:rPr lang="en-US" altLang="zh-CN" sz="1100" i="1">
                                <a:solidFill>
                                  <a:srgbClr val="000000"/>
                                </a:solidFill>
                                <a:latin typeface="Cambria Math" panose="02040503050406030204" pitchFamily="18" charset="0"/>
                                <a:ea typeface="Microsoft YaHei" panose="020B0503020204020204" pitchFamily="34" charset="-122"/>
                                <a:sym typeface="Helvetica"/>
                              </a:rPr>
                              <m:t>𝑝𝑜𝑠𝑡</m:t>
                            </m:r>
                          </m:e>
                        </m:d>
                      </m:sup>
                    </m:sSubSup>
                    <m:r>
                      <m:rPr>
                        <m:lit/>
                      </m:rPr>
                      <a:rPr lang="en-US" altLang="zh-CN" sz="1100" i="1">
                        <a:solidFill>
                          <a:srgbClr val="000000"/>
                        </a:solidFill>
                        <a:latin typeface="Cambria Math" panose="02040503050406030204" pitchFamily="18" charset="0"/>
                        <a:ea typeface="Microsoft YaHei" panose="020B0503020204020204" pitchFamily="34" charset="-122"/>
                        <a:sym typeface="Helvetica"/>
                      </a:rPr>
                      <m:t>}</m:t>
                    </m:r>
                  </m:oMath>
                </a14:m>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19" name="矩形标注 18">
                <a:extLst>
                  <a:ext uri="{FF2B5EF4-FFF2-40B4-BE49-F238E27FC236}">
                    <a16:creationId xmlns:a16="http://schemas.microsoft.com/office/drawing/2014/main" id="{4A3CC784-5EAB-7BD0-9BB2-E9F98E64E055}"/>
                  </a:ext>
                </a:extLst>
              </p:cNvPr>
              <p:cNvSpPr>
                <a:spLocks noRot="1" noChangeAspect="1" noMove="1" noResize="1" noEditPoints="1" noAdjustHandles="1" noChangeArrowheads="1" noChangeShapeType="1" noTextEdit="1"/>
              </p:cNvSpPr>
              <p:nvPr/>
            </p:nvSpPr>
            <p:spPr>
              <a:xfrm>
                <a:off x="4738853" y="2544489"/>
                <a:ext cx="3173506" cy="1228409"/>
              </a:xfrm>
              <a:prstGeom prst="wedgeRectCallout">
                <a:avLst>
                  <a:gd name="adj1" fmla="val 71194"/>
                  <a:gd name="adj2" fmla="val -48129"/>
                </a:avLst>
              </a:prstGeom>
              <a:blipFill>
                <a:blip r:embed="rId6"/>
                <a:stretch>
                  <a:fillRect/>
                </a:stretch>
              </a:blipFill>
              <a:ln w="12700">
                <a:solidFill>
                  <a:schemeClr val="tx1"/>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矩形标注 19">
                <a:extLst>
                  <a:ext uri="{FF2B5EF4-FFF2-40B4-BE49-F238E27FC236}">
                    <a16:creationId xmlns:a16="http://schemas.microsoft.com/office/drawing/2014/main" id="{2EED3EDB-7A99-875B-7013-C70BC1781062}"/>
                  </a:ext>
                </a:extLst>
              </p:cNvPr>
              <p:cNvSpPr/>
              <p:nvPr/>
            </p:nvSpPr>
            <p:spPr>
              <a:xfrm>
                <a:off x="4738853" y="1832029"/>
                <a:ext cx="3173506" cy="231467"/>
              </a:xfrm>
              <a:prstGeom prst="wedgeRectCallout">
                <a:avLst>
                  <a:gd name="adj1" fmla="val 71194"/>
                  <a:gd name="adj2" fmla="val 48617"/>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hangingPunct="0"/>
                <a14:m>
                  <m:oMath xmlns:m="http://schemas.openxmlformats.org/officeDocument/2006/math">
                    <m:sSub>
                      <m:sSubPr>
                        <m:ctrlPr>
                          <a:rPr lang="en-US" altLang="zh-CN" sz="110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i="1">
                            <a:solidFill>
                              <a:srgbClr val="000000"/>
                            </a:solidFill>
                            <a:latin typeface="Cambria Math" panose="02040503050406030204" pitchFamily="18" charset="0"/>
                            <a:ea typeface="Microsoft YaHei" panose="020B0503020204020204" pitchFamily="34" charset="-122"/>
                            <a:sym typeface="Helvetica"/>
                          </a:rPr>
                          <m:t>𝐿</m:t>
                        </m:r>
                      </m:e>
                      <m:sub>
                        <m:r>
                          <a:rPr lang="en-US" altLang="zh-CN" sz="1100" i="1">
                            <a:solidFill>
                              <a:srgbClr val="000000"/>
                            </a:solidFill>
                            <a:latin typeface="Cambria Math" panose="02040503050406030204" pitchFamily="18" charset="0"/>
                            <a:ea typeface="Microsoft YaHei" panose="020B0503020204020204" pitchFamily="34" charset="-122"/>
                            <a:sym typeface="Helvetica"/>
                          </a:rPr>
                          <m:t>𝑘</m:t>
                        </m:r>
                      </m:sub>
                    </m:sSub>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由相互独立的、相同类型的两比特门组成</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20" name="矩形标注 19">
                <a:extLst>
                  <a:ext uri="{FF2B5EF4-FFF2-40B4-BE49-F238E27FC236}">
                    <a16:creationId xmlns:a16="http://schemas.microsoft.com/office/drawing/2014/main" id="{2EED3EDB-7A99-875B-7013-C70BC1781062}"/>
                  </a:ext>
                </a:extLst>
              </p:cNvPr>
              <p:cNvSpPr>
                <a:spLocks noRot="1" noChangeAspect="1" noMove="1" noResize="1" noEditPoints="1" noAdjustHandles="1" noChangeArrowheads="1" noChangeShapeType="1" noTextEdit="1"/>
              </p:cNvSpPr>
              <p:nvPr/>
            </p:nvSpPr>
            <p:spPr>
              <a:xfrm>
                <a:off x="4738853" y="1832029"/>
                <a:ext cx="3173506" cy="231467"/>
              </a:xfrm>
              <a:prstGeom prst="wedgeRectCallout">
                <a:avLst>
                  <a:gd name="adj1" fmla="val 71194"/>
                  <a:gd name="adj2" fmla="val 48617"/>
                </a:avLst>
              </a:prstGeom>
              <a:blipFill>
                <a:blip r:embed="rId7"/>
                <a:stretch>
                  <a:fillRect t="-5000" b="-20000"/>
                </a:stretch>
              </a:blipFill>
              <a:ln w="12700">
                <a:solidFill>
                  <a:schemeClr val="tx1"/>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矩形标注 20">
                <a:extLst>
                  <a:ext uri="{FF2B5EF4-FFF2-40B4-BE49-F238E27FC236}">
                    <a16:creationId xmlns:a16="http://schemas.microsoft.com/office/drawing/2014/main" id="{2D05749D-FE53-269F-3CF2-0919454C2401}"/>
                  </a:ext>
                </a:extLst>
              </p:cNvPr>
              <p:cNvSpPr/>
              <p:nvPr/>
            </p:nvSpPr>
            <p:spPr>
              <a:xfrm>
                <a:off x="4738853" y="4365858"/>
                <a:ext cx="3173506" cy="551375"/>
              </a:xfrm>
              <a:prstGeom prst="wedgeRectCallout">
                <a:avLst>
                  <a:gd name="adj1" fmla="val 70273"/>
                  <a:gd name="adj2" fmla="val 16554"/>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hangingPunct="0"/>
                <a:r>
                  <a:rPr lang="zh-CN" altLang="en-US" sz="1100">
                    <a:solidFill>
                      <a:srgbClr val="000000"/>
                    </a:solidFill>
                    <a:latin typeface="Microsoft YaHei" panose="020B0503020204020204" pitchFamily="34" charset="-122"/>
                    <a:ea typeface="Microsoft YaHei" panose="020B0503020204020204" pitchFamily="34" charset="-122"/>
                    <a:sym typeface="Helvetica"/>
                  </a:rPr>
                  <a:t>离子顺序会被初始化使得每个量子比特对</a:t>
                </a:r>
                <a14:m>
                  <m:oMath xmlns:m="http://schemas.openxmlformats.org/officeDocument/2006/math">
                    <m:d>
                      <m:dPr>
                        <m:ctrlPr>
                          <a:rPr lang="en-US" altLang="zh-CN" sz="1100" b="0" i="1">
                            <a:solidFill>
                              <a:srgbClr val="000000"/>
                            </a:solidFill>
                            <a:latin typeface="Cambria Math" panose="02040503050406030204" pitchFamily="18" charset="0"/>
                            <a:ea typeface="Microsoft YaHei" panose="020B0503020204020204" pitchFamily="34" charset="-122"/>
                            <a:sym typeface="Helvetica"/>
                          </a:rPr>
                        </m:ctrlPr>
                      </m:dPr>
                      <m:e>
                        <m:sSub>
                          <m:sSubPr>
                            <m:ctrlPr>
                              <a:rPr lang="en-US" altLang="zh-CN" sz="11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b="0" i="1">
                                <a:solidFill>
                                  <a:srgbClr val="000000"/>
                                </a:solidFill>
                                <a:latin typeface="Cambria Math" panose="02040503050406030204" pitchFamily="18" charset="0"/>
                                <a:ea typeface="Microsoft YaHei" panose="020B0503020204020204" pitchFamily="34" charset="-122"/>
                                <a:sym typeface="Helvetica"/>
                              </a:rPr>
                              <m:t>𝑞</m:t>
                            </m:r>
                          </m:e>
                          <m:sub>
                            <m:r>
                              <a:rPr lang="en-US" altLang="zh-CN" sz="1100" b="0" i="1">
                                <a:solidFill>
                                  <a:srgbClr val="000000"/>
                                </a:solidFill>
                                <a:latin typeface="Cambria Math" panose="02040503050406030204" pitchFamily="18" charset="0"/>
                                <a:ea typeface="Microsoft YaHei" panose="020B0503020204020204" pitchFamily="34" charset="-122"/>
                                <a:sym typeface="Helvetica"/>
                              </a:rPr>
                              <m:t>2</m:t>
                            </m:r>
                            <m:r>
                              <a:rPr lang="en-US" altLang="zh-CN" sz="1100" b="0" i="1">
                                <a:solidFill>
                                  <a:srgbClr val="000000"/>
                                </a:solidFill>
                                <a:latin typeface="Cambria Math" panose="02040503050406030204" pitchFamily="18" charset="0"/>
                                <a:ea typeface="Microsoft YaHei" panose="020B0503020204020204" pitchFamily="34" charset="-122"/>
                                <a:sym typeface="Helvetica"/>
                              </a:rPr>
                              <m:t>𝑖</m:t>
                            </m:r>
                          </m:sub>
                        </m:sSub>
                        <m:r>
                          <a:rPr lang="en-US" altLang="zh-CN" sz="1100" b="0" i="1">
                            <a:solidFill>
                              <a:srgbClr val="000000"/>
                            </a:solidFill>
                            <a:latin typeface="Cambria Math" panose="02040503050406030204" pitchFamily="18" charset="0"/>
                            <a:ea typeface="Microsoft YaHei" panose="020B0503020204020204" pitchFamily="34" charset="-122"/>
                            <a:sym typeface="Helvetica"/>
                          </a:rPr>
                          <m:t>,</m:t>
                        </m:r>
                        <m:sSub>
                          <m:sSubPr>
                            <m:ctrlPr>
                              <a:rPr lang="en-US" altLang="zh-CN" sz="1100" b="0" i="1">
                                <a:solidFill>
                                  <a:srgbClr val="000000"/>
                                </a:solidFill>
                                <a:latin typeface="Cambria Math" panose="02040503050406030204" pitchFamily="18" charset="0"/>
                                <a:ea typeface="Microsoft YaHei" panose="020B0503020204020204" pitchFamily="34" charset="-122"/>
                                <a:sym typeface="Helvetica"/>
                              </a:rPr>
                            </m:ctrlPr>
                          </m:sSubPr>
                          <m:e>
                            <m:r>
                              <a:rPr lang="en-US" altLang="zh-CN" sz="1100" b="0" i="1">
                                <a:solidFill>
                                  <a:srgbClr val="000000"/>
                                </a:solidFill>
                                <a:latin typeface="Cambria Math" panose="02040503050406030204" pitchFamily="18" charset="0"/>
                                <a:ea typeface="Microsoft YaHei" panose="020B0503020204020204" pitchFamily="34" charset="-122"/>
                                <a:sym typeface="Helvetica"/>
                              </a:rPr>
                              <m:t>𝑞</m:t>
                            </m:r>
                          </m:e>
                          <m:sub>
                            <m:r>
                              <a:rPr lang="en-US" altLang="zh-CN" sz="1100" b="0" i="1">
                                <a:solidFill>
                                  <a:srgbClr val="000000"/>
                                </a:solidFill>
                                <a:latin typeface="Cambria Math" panose="02040503050406030204" pitchFamily="18" charset="0"/>
                                <a:ea typeface="Microsoft YaHei" panose="020B0503020204020204" pitchFamily="34" charset="-122"/>
                                <a:sym typeface="Helvetica"/>
                              </a:rPr>
                              <m:t>2</m:t>
                            </m:r>
                            <m:r>
                              <a:rPr lang="en-US" altLang="zh-CN" sz="1100" b="0" i="1">
                                <a:solidFill>
                                  <a:srgbClr val="000000"/>
                                </a:solidFill>
                                <a:latin typeface="Cambria Math" panose="02040503050406030204" pitchFamily="18" charset="0"/>
                                <a:ea typeface="Microsoft YaHei" panose="020B0503020204020204" pitchFamily="34" charset="-122"/>
                                <a:sym typeface="Helvetica"/>
                              </a:rPr>
                              <m:t>𝑖</m:t>
                            </m:r>
                            <m:r>
                              <a:rPr lang="en-US" altLang="zh-CN" sz="1100" b="0" i="1">
                                <a:solidFill>
                                  <a:srgbClr val="000000"/>
                                </a:solidFill>
                                <a:latin typeface="Cambria Math" panose="02040503050406030204" pitchFamily="18" charset="0"/>
                                <a:ea typeface="Microsoft YaHei" panose="020B0503020204020204" pitchFamily="34" charset="-122"/>
                                <a:sym typeface="Helvetica"/>
                              </a:rPr>
                              <m:t>+1</m:t>
                            </m:r>
                          </m:sub>
                        </m:sSub>
                      </m:e>
                    </m:d>
                  </m:oMath>
                </a14:m>
                <a:r>
                  <a:rPr lang="zh-CN" altLang="en-US" sz="1100">
                    <a:solidFill>
                      <a:srgbClr val="000000"/>
                    </a:solidFill>
                    <a:latin typeface="Microsoft YaHei" panose="020B0503020204020204" pitchFamily="34" charset="-122"/>
                    <a:ea typeface="Microsoft YaHei" panose="020B0503020204020204" pitchFamily="34" charset="-122"/>
                    <a:sym typeface="Helvetica"/>
                  </a:rPr>
                  <a:t>与物理</a:t>
                </a:r>
                <a:r>
                  <a:rPr lang="en-US" altLang="zh-CN" sz="1100">
                    <a:solidFill>
                      <a:srgbClr val="000000"/>
                    </a:solidFill>
                    <a:latin typeface="Microsoft YaHei" panose="020B0503020204020204" pitchFamily="34" charset="-122"/>
                    <a:ea typeface="Microsoft YaHei" panose="020B0503020204020204" pitchFamily="34" charset="-122"/>
                    <a:sym typeface="Helvetica"/>
                  </a:rPr>
                  <a:t>Yb-Ba</a:t>
                </a:r>
                <a:r>
                  <a:rPr lang="zh-CN" altLang="en-US" sz="1100">
                    <a:solidFill>
                      <a:srgbClr val="000000"/>
                    </a:solidFill>
                    <a:latin typeface="Microsoft YaHei" panose="020B0503020204020204" pitchFamily="34" charset="-122"/>
                    <a:ea typeface="Microsoft YaHei" panose="020B0503020204020204" pitchFamily="34" charset="-122"/>
                    <a:sym typeface="Helvetica"/>
                  </a:rPr>
                  <a:t>和</a:t>
                </a:r>
                <a:r>
                  <a:rPr lang="en-US" altLang="zh-CN" sz="1100">
                    <a:solidFill>
                      <a:srgbClr val="000000"/>
                    </a:solidFill>
                    <a:latin typeface="Microsoft YaHei" panose="020B0503020204020204" pitchFamily="34" charset="-122"/>
                    <a:ea typeface="Microsoft YaHei" panose="020B0503020204020204" pitchFamily="34" charset="-122"/>
                    <a:sym typeface="Helvetica"/>
                  </a:rPr>
                  <a:t>Ba-Yb</a:t>
                </a:r>
                <a:r>
                  <a:rPr lang="zh-CN" altLang="en-US" sz="1100">
                    <a:solidFill>
                      <a:srgbClr val="000000"/>
                    </a:solidFill>
                    <a:latin typeface="Microsoft YaHei" panose="020B0503020204020204" pitchFamily="34" charset="-122"/>
                    <a:ea typeface="Microsoft YaHei" panose="020B0503020204020204" pitchFamily="34" charset="-122"/>
                    <a:sym typeface="Helvetica"/>
                  </a:rPr>
                  <a:t>离子链结构对齐</a:t>
                </a:r>
                <a:endParaRPr lang="en-US" altLang="zh-CN" sz="1100">
                  <a:solidFill>
                    <a:srgbClr val="000000"/>
                  </a:solidFill>
                  <a:latin typeface="Microsoft YaHei" panose="020B0503020204020204" pitchFamily="34" charset="-122"/>
                  <a:ea typeface="Microsoft YaHei" panose="020B0503020204020204" pitchFamily="34" charset="-122"/>
                  <a:sym typeface="Helvetica"/>
                </a:endParaRPr>
              </a:p>
            </p:txBody>
          </p:sp>
        </mc:Choice>
        <mc:Fallback xmlns="">
          <p:sp>
            <p:nvSpPr>
              <p:cNvPr id="21" name="矩形标注 20">
                <a:extLst>
                  <a:ext uri="{FF2B5EF4-FFF2-40B4-BE49-F238E27FC236}">
                    <a16:creationId xmlns:a16="http://schemas.microsoft.com/office/drawing/2014/main" id="{2D05749D-FE53-269F-3CF2-0919454C2401}"/>
                  </a:ext>
                </a:extLst>
              </p:cNvPr>
              <p:cNvSpPr>
                <a:spLocks noRot="1" noChangeAspect="1" noMove="1" noResize="1" noEditPoints="1" noAdjustHandles="1" noChangeArrowheads="1" noChangeShapeType="1" noTextEdit="1"/>
              </p:cNvSpPr>
              <p:nvPr/>
            </p:nvSpPr>
            <p:spPr>
              <a:xfrm>
                <a:off x="4738853" y="4365858"/>
                <a:ext cx="3173506" cy="551375"/>
              </a:xfrm>
              <a:prstGeom prst="wedgeRectCallout">
                <a:avLst>
                  <a:gd name="adj1" fmla="val 70273"/>
                  <a:gd name="adj2" fmla="val 16554"/>
                </a:avLst>
              </a:prstGeom>
              <a:blipFill>
                <a:blip r:embed="rId8"/>
                <a:stretch>
                  <a:fillRect/>
                </a:stretch>
              </a:blipFill>
              <a:ln w="12700">
                <a:solidFill>
                  <a:schemeClr val="tx1"/>
                </a:solidFill>
              </a:ln>
            </p:spPr>
            <p:txBody>
              <a:bodyPr/>
              <a:lstStyle/>
              <a:p>
                <a:r>
                  <a:rPr lang="zh-CN" altLang="en-US">
                    <a:noFill/>
                  </a:rPr>
                  <a:t> </a:t>
                </a:r>
              </a:p>
            </p:txBody>
          </p:sp>
        </mc:Fallback>
      </mc:AlternateContent>
    </p:spTree>
    <p:extLst>
      <p:ext uri="{BB962C8B-B14F-4D97-AF65-F5344CB8AC3E}">
        <p14:creationId xmlns:p14="http://schemas.microsoft.com/office/powerpoint/2010/main" val="2615654886"/>
      </p:ext>
    </p:extLst>
  </p:cSld>
  <p:clrMapOvr>
    <a:masterClrMapping/>
  </p:clrMapOvr>
</p:sld>
</file>

<file path=ppt/theme/theme1.xml><?xml version="1.0" encoding="utf-8"?>
<a:theme xmlns:a="http://schemas.openxmlformats.org/drawingml/2006/main" name="主题3">
  <a:themeElements>
    <a:clrScheme name="自定义 7">
      <a:dk1>
        <a:sysClr val="windowText" lastClr="000000"/>
      </a:dk1>
      <a:lt1>
        <a:sysClr val="window" lastClr="FFFFFF"/>
      </a:lt1>
      <a:dk2>
        <a:srgbClr val="005AD2"/>
      </a:dk2>
      <a:lt2>
        <a:srgbClr val="21307F"/>
      </a:lt2>
      <a:accent1>
        <a:srgbClr val="005AD2"/>
      </a:accent1>
      <a:accent2>
        <a:srgbClr val="21307F"/>
      </a:accent2>
      <a:accent3>
        <a:srgbClr val="C00000"/>
      </a:accent3>
      <a:accent4>
        <a:srgbClr val="FFCF01"/>
      </a:accent4>
      <a:accent5>
        <a:srgbClr val="4472C4"/>
      </a:accent5>
      <a:accent6>
        <a:srgbClr val="70AD47"/>
      </a:accent6>
      <a:hlink>
        <a:srgbClr val="0563C1"/>
      </a:hlink>
      <a:folHlink>
        <a:srgbClr val="954F72"/>
      </a:folHlink>
    </a:clrScheme>
    <a:fontScheme name="zgy2os0z">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tailEnd type="triangle"/>
        </a:ln>
      </a:spPr>
      <a:bodyPr/>
      <a:lstStyle/>
      <a:style>
        <a:lnRef idx="1">
          <a:schemeClr val="dk1"/>
        </a:lnRef>
        <a:fillRef idx="0">
          <a:schemeClr val="dk1"/>
        </a:fillRef>
        <a:effectRef idx="0">
          <a:schemeClr val="dk1"/>
        </a:effectRef>
        <a:fontRef idx="minor">
          <a:schemeClr val="tx1"/>
        </a:fontRef>
      </a:style>
    </a:lnDef>
    <a:txDef>
      <a:spPr>
        <a:solidFill>
          <a:schemeClr val="bg1"/>
        </a:solidFill>
        <a:effectLst/>
      </a:spPr>
      <a:bodyPr wrap="none" rtlCol="0">
        <a:spAutoFit/>
      </a:bodyPr>
      <a:lstStyle>
        <a:defPPr algn="l" defTabSz="288000">
          <a:buNone/>
          <a:defRPr kumimoji="1" sz="1600">
            <a:latin typeface="Menlo" panose="020B0609030804020204" pitchFamily="49"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ustc-1">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Helvetica"/>
        <a:ea typeface="Helvetica"/>
        <a:cs typeface="Helvetica"/>
      </a:majorFont>
      <a:minorFont>
        <a:latin typeface="等线"/>
        <a:ea typeface="等线"/>
        <a:cs typeface="等线"/>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ustc-1" id="{13E5BAFF-FBD7-9240-BEC7-37BDB4335F97}" vid="{91FF955A-3BD9-6E45-BCC5-3FBB1428409C}"/>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主题3</Template>
  <TotalTime>122333</TotalTime>
  <Words>3425</Words>
  <Application>Microsoft Macintosh PowerPoint</Application>
  <PresentationFormat>宽屏</PresentationFormat>
  <Paragraphs>199</Paragraphs>
  <Slides>15</Slides>
  <Notes>9</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15</vt:i4>
      </vt:variant>
    </vt:vector>
  </HeadingPairs>
  <TitlesOfParts>
    <vt:vector size="30" baseType="lpstr">
      <vt:lpstr>等线</vt:lpstr>
      <vt:lpstr>SimHei</vt:lpstr>
      <vt:lpstr>Microsoft YaHei</vt:lpstr>
      <vt:lpstr>Microsoft YaHei</vt:lpstr>
      <vt:lpstr>Heiti SC Medium</vt:lpstr>
      <vt:lpstr>Kaiti SC Black</vt:lpstr>
      <vt:lpstr>Arial</vt:lpstr>
      <vt:lpstr>Cambria Math</vt:lpstr>
      <vt:lpstr>Helvetica</vt:lpstr>
      <vt:lpstr>Lucida Grande</vt:lpstr>
      <vt:lpstr>Menlo</vt:lpstr>
      <vt:lpstr>Times New Roman</vt:lpstr>
      <vt:lpstr>Wingdings</vt:lpstr>
      <vt:lpstr>主题3</vt:lpstr>
      <vt:lpstr>1_ustc-1</vt:lpstr>
      <vt:lpstr>Toward Scalable Gate-Level Parallelism on  Trapped-Ion Processors with Racetrack Electrodes</vt:lpstr>
      <vt:lpstr>PowerPoint 演示文稿</vt:lpstr>
      <vt:lpstr>PowerPoint 演示文稿</vt:lpstr>
      <vt:lpstr>PowerPoint 演示文稿</vt:lpstr>
      <vt:lpstr>跑道架构上的高效哈密顿量编译</vt:lpstr>
      <vt:lpstr>跑道架构上的高效哈密顿量编译</vt:lpstr>
      <vt:lpstr>跑道架构上的高效哈密顿量编译</vt:lpstr>
      <vt:lpstr>优先邻近门的执行</vt:lpstr>
      <vt:lpstr>优先邻近门的执行</vt:lpstr>
      <vt:lpstr>优先邻近门的执行</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张昱</dc:creator>
  <cp:lastModifiedBy>陈铭瑜</cp:lastModifiedBy>
  <cp:revision>440</cp:revision>
  <cp:lastPrinted>2026-05-06T02:08:21Z</cp:lastPrinted>
  <dcterms:created xsi:type="dcterms:W3CDTF">2025-11-08T07:45:51Z</dcterms:created>
  <dcterms:modified xsi:type="dcterms:W3CDTF">2026-05-06T11:51:08Z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B501101D8F6A559FE6670B693EA8AEF7_43</vt:lpwstr>
  </property>
  <property fmtid="{D5CDD505-2E9C-101B-9397-08002B2CF9AE}" pid="3" name="KSOProductBuildVer">
    <vt:lpwstr>2052-6.3.0.8471</vt:lpwstr>
  </property>
</Properties>
</file>