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1" r:id="rId2"/>
  </p:sldMasterIdLst>
  <p:notesMasterIdLst>
    <p:notesMasterId r:id="rId9"/>
  </p:notesMasterIdLst>
  <p:sldIdLst>
    <p:sldId id="326" r:id="rId3"/>
    <p:sldId id="349" r:id="rId4"/>
    <p:sldId id="350" r:id="rId5"/>
    <p:sldId id="359" r:id="rId6"/>
    <p:sldId id="360" r:id="rId7"/>
    <p:sldId id="361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dmin" initials="a" lastIdx="1" clrIdx="6"/>
  <p:cmAuthor id="1" name="金宝 陈" initials="金宝" lastIdx="2" clrIdx="0"/>
  <p:cmAuthor id="2" name="伯尧 丁" initials="伯尧" lastIdx="1" clrIdx="1"/>
  <p:cmAuthor id="3" name="伯尧" initials="伯尧" lastIdx="1" clrIdx="2"/>
  <p:cmAuthor id="4" name="张昱" initials="yu" lastIdx="19" clrIdx="3"/>
  <p:cmAuthor id="5" name="shuo liu" initials="sl" lastIdx="4" clrIdx="4"/>
  <p:cmAuthor id="6" name="扬 季" initials="扬季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D2"/>
    <a:srgbClr val="D4E8D3"/>
    <a:srgbClr val="C284BD"/>
    <a:srgbClr val="F8CBAD"/>
    <a:srgbClr val="8FA9DA"/>
    <a:srgbClr val="DAE3F3"/>
    <a:srgbClr val="49B7A0"/>
    <a:srgbClr val="0000FF"/>
    <a:srgbClr val="0070C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85" autoAdjust="0"/>
    <p:restoredTop sz="95256" autoAdjust="0"/>
  </p:normalViewPr>
  <p:slideViewPr>
    <p:cSldViewPr snapToGrid="0">
      <p:cViewPr varScale="1">
        <p:scale>
          <a:sx n="88" d="100"/>
          <a:sy n="88" d="100"/>
        </p:scale>
        <p:origin x="22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72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D07E4-5D68-4B7F-A722-60E841C9157D}" type="datetimeFigureOut">
              <a:rPr lang="zh-CN" altLang="en-US" smtClean="0"/>
              <a:t>2026/3/10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886C54-E433-40A3-AB15-65C634352AC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86C54-E433-40A3-AB15-65C634352AC1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MegaKernel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MegaKernel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 userDrawn="1"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 userDrawn="1"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9" name="组合 18"/>
            <p:cNvGrpSpPr/>
            <p:nvPr userDrawn="1"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 userDrawn="1"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 userDrawn="1"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 userDrawn="1"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MegaKernel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MegaKernel</a:t>
            </a:r>
            <a:endParaRPr lang="zh-CN" altLang="en-US" dirty="0"/>
          </a:p>
        </p:txBody>
      </p:sp>
      <p:sp>
        <p:nvSpPr>
          <p:cNvPr id="8" name="平行四边形 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平行四边形 12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1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</p:spTree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MegaKernel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606530"/>
            <a:chOff x="644126" y="141402"/>
            <a:chExt cx="9910991" cy="606530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 userDrawn="1"/>
          </p:nvSpPr>
          <p:spPr>
            <a:xfrm>
              <a:off x="2973989" y="148419"/>
              <a:ext cx="2914143" cy="59951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1" name="文本占位符 30"/>
          <p:cNvSpPr>
            <a:spLocks noGrp="1"/>
          </p:cNvSpPr>
          <p:nvPr>
            <p:ph type="body" sz="quarter" idx="14" hasCustomPrompt="1"/>
          </p:nvPr>
        </p:nvSpPr>
        <p:spPr>
          <a:xfrm>
            <a:off x="2978344" y="154126"/>
            <a:ext cx="2636403" cy="599513"/>
          </a:xfrm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流程</a:t>
            </a:r>
            <a:r>
              <a:rPr lang="en-US" altLang="zh-CN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</a:t>
            </a:r>
            <a:endParaRPr lang="zh-CN" altLang="en-US" dirty="0"/>
          </a:p>
        </p:txBody>
      </p:sp>
      <p:sp>
        <p:nvSpPr>
          <p:cNvPr id="33" name="内容占位符 32"/>
          <p:cNvSpPr>
            <a:spLocks noGrp="1"/>
          </p:cNvSpPr>
          <p:nvPr>
            <p:ph sz="quarter" idx="15" hasCustomPrompt="1"/>
          </p:nvPr>
        </p:nvSpPr>
        <p:spPr>
          <a:xfrm>
            <a:off x="5721534" y="2294009"/>
            <a:ext cx="2642210" cy="57825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</p:spTree>
  </p:cSld>
  <p:clrMapOvr>
    <a:masterClrMapping/>
  </p:clrMapOvr>
  <p:hf sldNum="0"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MegaKernel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</p:spTree>
  </p:cSld>
  <p:clrMapOvr>
    <a:masterClrMapping/>
  </p:clrMapOvr>
  <p:hf sldNum="0"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MegaKernel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</p:spTree>
  </p:cSld>
  <p:clrMapOvr>
    <a:masterClrMapping/>
  </p:clrMapOvr>
  <p:hf sldNum="0"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MegaKernel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</p:spTree>
  </p:cSld>
  <p:clrMapOvr>
    <a:masterClrMapping/>
  </p:clrMapOvr>
  <p:hf sldNum="0"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 userDrawn="1"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 userDrawn="1"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9" name="组合 18"/>
            <p:cNvGrpSpPr/>
            <p:nvPr userDrawn="1"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 userDrawn="1"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 userDrawn="1"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 userDrawn="1"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MegaKernel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MegaKernel</a:t>
            </a:r>
            <a:endParaRPr lang="zh-CN" altLang="en-US" dirty="0"/>
          </a:p>
        </p:txBody>
      </p:sp>
      <p:sp>
        <p:nvSpPr>
          <p:cNvPr id="8" name="平行四边形 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平行四边形 12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1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MegaKernel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606530"/>
            <a:chOff x="644126" y="141402"/>
            <a:chExt cx="9910991" cy="606530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 userDrawn="1"/>
          </p:nvSpPr>
          <p:spPr>
            <a:xfrm>
              <a:off x="2973989" y="148419"/>
              <a:ext cx="2914143" cy="59951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1" name="文本占位符 30"/>
          <p:cNvSpPr>
            <a:spLocks noGrp="1"/>
          </p:cNvSpPr>
          <p:nvPr>
            <p:ph type="body" sz="quarter" idx="14" hasCustomPrompt="1"/>
          </p:nvPr>
        </p:nvSpPr>
        <p:spPr>
          <a:xfrm>
            <a:off x="2978344" y="154126"/>
            <a:ext cx="2636403" cy="599513"/>
          </a:xfrm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流程</a:t>
            </a:r>
            <a:r>
              <a:rPr lang="en-US" altLang="zh-CN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</a:t>
            </a:r>
            <a:endParaRPr lang="zh-CN" altLang="en-US" dirty="0"/>
          </a:p>
        </p:txBody>
      </p:sp>
      <p:sp>
        <p:nvSpPr>
          <p:cNvPr id="33" name="内容占位符 32"/>
          <p:cNvSpPr>
            <a:spLocks noGrp="1"/>
          </p:cNvSpPr>
          <p:nvPr>
            <p:ph sz="quarter" idx="15" hasCustomPrompt="1"/>
          </p:nvPr>
        </p:nvSpPr>
        <p:spPr>
          <a:xfrm>
            <a:off x="5721534" y="2294009"/>
            <a:ext cx="2642210" cy="57825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MegaKernel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XX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YY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MegaKernel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XX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YY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MegaKernel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hyperlink" Target="https://dl.acm.org/doi/10.1145/3760250.3762228" TargetMode="External"/><Relationship Id="rId4" Type="http://schemas.openxmlformats.org/officeDocument/2006/relationships/hyperlink" Target="mailto:yuzhang@ustc.edu.cn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619" y="390208"/>
            <a:ext cx="3506728" cy="587376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1860883" y="1153716"/>
            <a:ext cx="8470265" cy="963930"/>
            <a:chOff x="631309" y="1723634"/>
            <a:chExt cx="7153910" cy="964245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631309" y="1723634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631309" y="2687879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9" name="组合 8"/>
          <p:cNvGrpSpPr/>
          <p:nvPr/>
        </p:nvGrpSpPr>
        <p:grpSpPr>
          <a:xfrm>
            <a:off x="3955756" y="4620805"/>
            <a:ext cx="4280487" cy="617743"/>
            <a:chOff x="1091964" y="3852036"/>
            <a:chExt cx="2465007" cy="380486"/>
          </a:xfrm>
        </p:grpSpPr>
        <p:sp>
          <p:nvSpPr>
            <p:cNvPr id="10" name="矩形: 圆角 14"/>
            <p:cNvSpPr/>
            <p:nvPr/>
          </p:nvSpPr>
          <p:spPr>
            <a:xfrm>
              <a:off x="1347891" y="3852036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zh-CN" altLang="en-US" sz="2400" b="1" dirty="0">
                  <a:cs typeface="+mn-ea"/>
                  <a:sym typeface="+mn-lt"/>
                </a:rPr>
                <a:t>杨哲骏</a:t>
              </a:r>
            </a:p>
          </p:txBody>
        </p:sp>
        <p:sp>
          <p:nvSpPr>
            <p:cNvPr id="11" name="矩形: 圆角 13"/>
            <p:cNvSpPr/>
            <p:nvPr/>
          </p:nvSpPr>
          <p:spPr>
            <a:xfrm>
              <a:off x="1091964" y="3852036"/>
              <a:ext cx="770042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522846" y="5409495"/>
            <a:ext cx="5190641" cy="630942"/>
            <a:chOff x="2765844" y="4271933"/>
            <a:chExt cx="1391877" cy="1033127"/>
          </a:xfrm>
        </p:grpSpPr>
        <p:sp>
          <p:nvSpPr>
            <p:cNvPr id="13" name="文本框 12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 flipH="1">
              <a:off x="2765844" y="4271933"/>
              <a:ext cx="1355039" cy="103312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r>
                <a:rPr lang="zh-CN" altLang="en-US" dirty="0">
                  <a:cs typeface="+mn-ea"/>
                  <a:sym typeface="+mn-lt"/>
                </a:rPr>
                <a:t>张昱课题组</a:t>
              </a:r>
              <a:r>
                <a:rPr lang="en-US" altLang="zh-CN" dirty="0">
                  <a:cs typeface="+mn-ea"/>
                  <a:sym typeface="+mn-lt"/>
                </a:rPr>
                <a:t>(</a:t>
              </a:r>
              <a:r>
                <a:rPr lang="en-US" altLang="zh-CN" dirty="0">
                  <a:cs typeface="+mn-ea"/>
                  <a:sym typeface="+mn-lt"/>
                  <a:hlinkClick r:id="rId4"/>
                </a:rPr>
                <a:t>yuzhang@ustc.edu.cn</a:t>
              </a:r>
              <a:r>
                <a:rPr lang="en-US" altLang="zh-CN" dirty="0">
                  <a:cs typeface="+mn-ea"/>
                  <a:sym typeface="+mn-lt"/>
                </a:rPr>
                <a:t>)</a:t>
              </a:r>
            </a:p>
            <a:p>
              <a:pPr algn="ctr" defTabSz="914400">
                <a:spcAft>
                  <a:spcPts val="600"/>
                </a:spcAft>
              </a:pPr>
              <a:r>
                <a:rPr lang="zh-CN" altLang="en-US" dirty="0"/>
                <a:t>中国科学技术大学  计算机科学与技术学院</a:t>
              </a:r>
              <a:endParaRPr lang="en-US" altLang="zh-CN" dirty="0"/>
            </a:p>
          </p:txBody>
        </p:sp>
      </p:grpSp>
      <p:cxnSp>
        <p:nvCxnSpPr>
          <p:cNvPr id="15" name="直接连接符 14"/>
          <p:cNvCxnSpPr/>
          <p:nvPr/>
        </p:nvCxnSpPr>
        <p:spPr bwMode="auto">
          <a:xfrm flipV="1">
            <a:off x="1860883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文本框 15"/>
          <p:cNvSpPr txBox="1"/>
          <p:nvPr/>
        </p:nvSpPr>
        <p:spPr>
          <a:xfrm flipH="1">
            <a:off x="4489022" y="6262890"/>
            <a:ext cx="2953485" cy="27686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en-US" altLang="zh-CN" dirty="0">
                <a:cs typeface="+mn-ea"/>
                <a:sym typeface="+mn-lt"/>
              </a:rPr>
              <a:t>2026 </a:t>
            </a:r>
            <a:r>
              <a:rPr lang="zh-CN" altLang="en-US" dirty="0">
                <a:cs typeface="+mn-ea"/>
                <a:sym typeface="+mn-lt"/>
              </a:rPr>
              <a:t>年</a:t>
            </a:r>
            <a:r>
              <a:rPr lang="en-US" altLang="zh-CN" dirty="0">
                <a:cs typeface="+mn-ea"/>
                <a:sym typeface="+mn-lt"/>
              </a:rPr>
              <a:t> 3 </a:t>
            </a:r>
            <a:r>
              <a:rPr lang="zh-CN" altLang="en-US" dirty="0">
                <a:cs typeface="+mn-ea"/>
                <a:sym typeface="+mn-lt"/>
              </a:rPr>
              <a:t>月</a:t>
            </a:r>
            <a:r>
              <a:rPr lang="en-US" altLang="zh-CN" dirty="0">
                <a:cs typeface="+mn-ea"/>
                <a:sym typeface="+mn-lt"/>
              </a:rPr>
              <a:t> 10 </a:t>
            </a:r>
            <a:r>
              <a:rPr lang="zh-CN" altLang="en-US" dirty="0">
                <a:cs typeface="+mn-ea"/>
                <a:sym typeface="+mn-lt"/>
              </a:rPr>
              <a:t>日</a:t>
            </a:r>
          </a:p>
        </p:txBody>
      </p:sp>
      <p:sp>
        <p:nvSpPr>
          <p:cNvPr id="17" name="网络方向"/>
          <p:cNvSpPr txBox="1">
            <a:spLocks noChangeArrowheads="1"/>
          </p:cNvSpPr>
          <p:nvPr/>
        </p:nvSpPr>
        <p:spPr bwMode="auto">
          <a:xfrm>
            <a:off x="700403" y="390558"/>
            <a:ext cx="2519999" cy="33845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zh-CN" altLang="en-US" sz="2200" i="0" u="none" strike="noStrike" kern="1200" cap="none" normalizeH="0" baseline="0" noProof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阅读组会</a:t>
            </a:r>
            <a:endParaRPr lang="en-US" altLang="zh-CN" sz="2800" kern="2400">
              <a:latin typeface="+mn-ea"/>
            </a:endParaRPr>
          </a:p>
        </p:txBody>
      </p:sp>
      <p:cxnSp>
        <p:nvCxnSpPr>
          <p:cNvPr id="18" name="直接连接符 17"/>
          <p:cNvCxnSpPr/>
          <p:nvPr/>
        </p:nvCxnSpPr>
        <p:spPr bwMode="auto">
          <a:xfrm flipV="1">
            <a:off x="700402" y="777240"/>
            <a:ext cx="2520000" cy="47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文本框 4"/>
          <p:cNvSpPr txBox="1"/>
          <p:nvPr/>
        </p:nvSpPr>
        <p:spPr>
          <a:xfrm>
            <a:off x="1860883" y="1174671"/>
            <a:ext cx="8470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atin typeface="+mj-ea"/>
                <a:ea typeface="+mj-ea"/>
              </a:rPr>
              <a:t>XY-Serve: End-to-End Versatile Production Serving for Dynamic LLM</a:t>
            </a:r>
            <a:endParaRPr lang="zh-CN" altLang="en-US" sz="2400" b="1" dirty="0">
              <a:latin typeface="+mj-ea"/>
              <a:ea typeface="+mj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01040" y="774700"/>
            <a:ext cx="25190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zh-CN" b="1" dirty="0"/>
          </a:p>
        </p:txBody>
      </p:sp>
      <p:pic>
        <p:nvPicPr>
          <p:cNvPr id="19" name="图片 18">
            <a:hlinkClick r:id="rId5"/>
            <a:extLst>
              <a:ext uri="{FF2B5EF4-FFF2-40B4-BE49-F238E27FC236}">
                <a16:creationId xmlns:a16="http://schemas.microsoft.com/office/drawing/2014/main" id="{CB701D07-B766-A65C-FF94-C8349C7195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1421" y="2117646"/>
            <a:ext cx="4231198" cy="25470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0E05A-A92D-1EA4-EFD0-132CD4E10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B1491C4D-E00C-B712-BEFF-DFDA446DBD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/>
              <a:t>Background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1FCB166-E5D2-6ADC-8ABB-8FFA0B91B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BE8C293-A297-340D-7861-FAECA675E9E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6057580" cy="5553587"/>
          </a:xfrm>
        </p:spPr>
        <p:txBody>
          <a:bodyPr>
            <a:normAutofit/>
          </a:bodyPr>
          <a:lstStyle/>
          <a:p>
            <a:r>
              <a:rPr lang="en-US" altLang="zh-CN" sz="1800" dirty="0"/>
              <a:t>Tile-based (16×16×16)</a:t>
            </a:r>
            <a:r>
              <a:rPr lang="zh-CN" altLang="en-US" sz="1800" dirty="0"/>
              <a:t>的昇腾，相对于有分支预测、</a:t>
            </a:r>
            <a:r>
              <a:rPr lang="en-US" altLang="zh-CN" sz="1800" dirty="0"/>
              <a:t> Warp Compaction </a:t>
            </a:r>
            <a:r>
              <a:rPr lang="zh-CN" altLang="en-US" sz="1800" dirty="0"/>
              <a:t>的</a:t>
            </a:r>
            <a:r>
              <a:rPr lang="en-US" altLang="zh-CN" sz="1800" dirty="0"/>
              <a:t>SIMT</a:t>
            </a:r>
            <a:r>
              <a:rPr lang="zh-CN" altLang="en-US" sz="1800" dirty="0"/>
              <a:t>的</a:t>
            </a:r>
            <a:r>
              <a:rPr lang="en-US" altLang="zh-CN" sz="1800" dirty="0"/>
              <a:t>GPU</a:t>
            </a:r>
            <a:r>
              <a:rPr lang="zh-CN" altLang="en-US" sz="1800" dirty="0"/>
              <a:t>架构，对于 </a:t>
            </a:r>
            <a:r>
              <a:rPr lang="en-US" altLang="zh-CN" sz="1800" dirty="0"/>
              <a:t>attention </a:t>
            </a:r>
            <a:r>
              <a:rPr lang="zh-CN" altLang="en-US" sz="1800" dirty="0"/>
              <a:t>计算需要</a:t>
            </a:r>
            <a:r>
              <a:rPr lang="zh-CN" altLang="en-US" sz="1800" b="1" dirty="0"/>
              <a:t>专门优化，从而充分利用已有优化技术：</a:t>
            </a:r>
            <a:endParaRPr lang="en-US" altLang="zh-CN" sz="1800" b="1" dirty="0"/>
          </a:p>
          <a:p>
            <a:pPr lvl="1"/>
            <a:r>
              <a:rPr lang="zh-CN" altLang="en-US" sz="1600" dirty="0"/>
              <a:t>前缀复用（实际计算长度波动大）</a:t>
            </a:r>
            <a:endParaRPr lang="en-US" altLang="zh-CN" sz="1600" dirty="0"/>
          </a:p>
          <a:p>
            <a:pPr lvl="1"/>
            <a:r>
              <a:rPr lang="zh-CN" altLang="en-US" sz="1600" dirty="0"/>
              <a:t>投机解码（验证阶段的 </a:t>
            </a:r>
            <a:r>
              <a:rPr lang="en-US" altLang="zh-CN" sz="1600" dirty="0"/>
              <a:t>decode </a:t>
            </a:r>
            <a:r>
              <a:rPr lang="zh-CN" altLang="en-US" sz="1600" dirty="0"/>
              <a:t>输入长度变化）</a:t>
            </a:r>
            <a:endParaRPr lang="en-US" altLang="zh-CN" sz="1600" dirty="0"/>
          </a:p>
          <a:p>
            <a:pPr lvl="1"/>
            <a:r>
              <a:rPr lang="en-US" altLang="zh-CN" sz="1600" dirty="0" err="1"/>
              <a:t>splitFuse</a:t>
            </a:r>
            <a:r>
              <a:rPr lang="en-US" altLang="zh-CN" sz="1600" dirty="0"/>
              <a:t>  (</a:t>
            </a:r>
            <a:r>
              <a:rPr lang="zh-CN" altLang="en-US" sz="1600" dirty="0"/>
              <a:t>负载不均衡、需要非连续内存访问）</a:t>
            </a:r>
            <a:endParaRPr lang="en-US" altLang="zh-CN" sz="1600" dirty="0"/>
          </a:p>
          <a:p>
            <a:r>
              <a:rPr lang="zh-CN" altLang="en-US" sz="1800" dirty="0"/>
              <a:t>挑战</a:t>
            </a:r>
            <a:endParaRPr lang="en-US" altLang="zh-CN" sz="1800" dirty="0"/>
          </a:p>
          <a:p>
            <a:pPr lvl="1"/>
            <a:r>
              <a:rPr lang="zh-CN" altLang="en-US" sz="1600" dirty="0"/>
              <a:t>①需要不规则的投机掩码</a:t>
            </a:r>
            <a:endParaRPr lang="en-US" altLang="zh-CN" sz="1600" dirty="0"/>
          </a:p>
          <a:p>
            <a:pPr lvl="1"/>
            <a:r>
              <a:rPr lang="zh-CN" altLang="en-US" sz="1600" dirty="0"/>
              <a:t>②</a:t>
            </a:r>
            <a:r>
              <a:rPr lang="en-US" altLang="zh-CN" sz="1600" dirty="0"/>
              <a:t>GEMM </a:t>
            </a:r>
            <a:r>
              <a:rPr lang="zh-CN" altLang="en-US" sz="1600" dirty="0"/>
              <a:t>的三个维度都是</a:t>
            </a:r>
            <a:r>
              <a:rPr lang="zh-CN" altLang="en-US" sz="1600" b="1" dirty="0"/>
              <a:t>高度动态</a:t>
            </a:r>
            <a:r>
              <a:rPr lang="zh-CN" altLang="en-US" sz="1600" dirty="0"/>
              <a:t>的，无法在所有形状上取得最优</a:t>
            </a:r>
            <a:endParaRPr lang="en-US" altLang="zh-CN" sz="1600" dirty="0"/>
          </a:p>
          <a:p>
            <a:pPr lvl="1"/>
            <a:r>
              <a:rPr lang="zh-CN" altLang="en-US" sz="1600" dirty="0"/>
              <a:t>③如何实现混合计算 </a:t>
            </a:r>
            <a:r>
              <a:rPr lang="en-US" altLang="zh-CN" sz="1600" dirty="0"/>
              <a:t>P/D/V </a:t>
            </a:r>
          </a:p>
          <a:p>
            <a:pPr lvl="2"/>
            <a:r>
              <a:rPr lang="zh-CN" altLang="en-US" sz="1200" dirty="0"/>
              <a:t>无法穷举所有组合进行优化</a:t>
            </a:r>
            <a:endParaRPr lang="en-US" altLang="zh-CN" sz="1200" dirty="0"/>
          </a:p>
          <a:p>
            <a:pPr lvl="2"/>
            <a:r>
              <a:rPr lang="zh-CN" altLang="en-US" sz="1200" dirty="0"/>
              <a:t>逐 </a:t>
            </a:r>
            <a:r>
              <a:rPr lang="en-US" altLang="zh-CN" sz="1200" dirty="0"/>
              <a:t>batch </a:t>
            </a:r>
            <a:r>
              <a:rPr lang="zh-CN" altLang="en-US" sz="1200" dirty="0"/>
              <a:t>执行（</a:t>
            </a:r>
            <a:r>
              <a:rPr lang="en-US" altLang="zh-CN" sz="1200" dirty="0" err="1"/>
              <a:t>grouped_matmul</a:t>
            </a:r>
            <a:r>
              <a:rPr lang="zh-CN" altLang="en-US" sz="1200" dirty="0"/>
              <a:t>）</a:t>
            </a:r>
            <a:endParaRPr lang="en-US" altLang="zh-CN" sz="1200" dirty="0"/>
          </a:p>
          <a:p>
            <a:pPr lvl="2"/>
            <a:r>
              <a:rPr lang="zh-CN" altLang="en-US" sz="1200" b="1" dirty="0"/>
              <a:t>昇腾上重排、合并的访存开销大</a:t>
            </a:r>
            <a:endParaRPr lang="en-US" altLang="zh-CN" sz="1200" b="1" dirty="0"/>
          </a:p>
          <a:p>
            <a:pPr lvl="1"/>
            <a:endParaRPr lang="en-US" altLang="zh-CN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775BA69-DA91-9545-E13D-B6C920588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5141" y="734786"/>
            <a:ext cx="5746859" cy="371679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902A53B-033F-9AFD-2512-8F8A5B28B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6871" y="4451585"/>
            <a:ext cx="5467390" cy="1790713"/>
          </a:xfrm>
          <a:prstGeom prst="rect">
            <a:avLst/>
          </a:prstGeom>
        </p:spPr>
      </p:pic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9A2FF7FE-8D1F-81D4-A2AF-E05FE67B3B37}"/>
              </a:ext>
            </a:extLst>
          </p:cNvPr>
          <p:cNvCxnSpPr>
            <a:cxnSpLocks/>
          </p:cNvCxnSpPr>
          <p:nvPr/>
        </p:nvCxnSpPr>
        <p:spPr>
          <a:xfrm>
            <a:off x="5334000" y="4152900"/>
            <a:ext cx="1202871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0E05ADFC-468A-9648-B4ED-B08108FCB728}"/>
              </a:ext>
            </a:extLst>
          </p:cNvPr>
          <p:cNvCxnSpPr>
            <a:cxnSpLocks/>
          </p:cNvCxnSpPr>
          <p:nvPr/>
        </p:nvCxnSpPr>
        <p:spPr>
          <a:xfrm flipV="1">
            <a:off x="3701143" y="3336471"/>
            <a:ext cx="2879271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图片 25">
            <a:extLst>
              <a:ext uri="{FF2B5EF4-FFF2-40B4-BE49-F238E27FC236}">
                <a16:creationId xmlns:a16="http://schemas.microsoft.com/office/drawing/2014/main" id="{E6B6A634-82F3-D476-990A-5D3BFD18B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4876448"/>
            <a:ext cx="2392145" cy="198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917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37E8C-DBF0-C646-BA5E-ABBA4FBBA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1433F239-4B62-9B17-E726-E619B281AE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调度策略</a:t>
            </a:r>
            <a:endParaRPr lang="en-US" altLang="zh-CN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D19080B-1BF9-2ECF-1210-6381043FC9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2E0B344-DEA8-D87D-9768-A834DF35657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27392" y="4727690"/>
            <a:ext cx="11964608" cy="1841728"/>
          </a:xfrm>
        </p:spPr>
        <p:txBody>
          <a:bodyPr>
            <a:normAutofit/>
          </a:bodyPr>
          <a:lstStyle/>
          <a:p>
            <a:r>
              <a:rPr lang="en-US" altLang="zh-CN" sz="1600" dirty="0"/>
              <a:t>Token-wise </a:t>
            </a:r>
            <a:r>
              <a:rPr lang="zh-CN" altLang="en-US" sz="1600" dirty="0"/>
              <a:t>调度必要性（解决</a:t>
            </a:r>
            <a:r>
              <a:rPr lang="zh-CN" altLang="en-US" sz="1600" dirty="0">
                <a:solidFill>
                  <a:srgbClr val="C00000"/>
                </a:solidFill>
              </a:rPr>
              <a:t>挑战③ </a:t>
            </a:r>
            <a:r>
              <a:rPr lang="zh-CN" altLang="en-US" sz="1600" dirty="0"/>
              <a:t>）：</a:t>
            </a:r>
            <a:endParaRPr lang="en-US" altLang="zh-CN" sz="1600" dirty="0"/>
          </a:p>
          <a:p>
            <a:pPr lvl="1"/>
            <a:r>
              <a:rPr lang="zh-CN" altLang="en-US" sz="1400" dirty="0"/>
              <a:t>① 为了性能，昇腾上</a:t>
            </a:r>
            <a:r>
              <a:rPr lang="zh-CN" altLang="en-US" sz="1400" b="1" dirty="0"/>
              <a:t>必须</a:t>
            </a:r>
            <a:r>
              <a:rPr lang="zh-CN" altLang="en-US" sz="1400" dirty="0"/>
              <a:t>按照预算将计算任务凑成整齐的方块，② 细粒度分解，将动态形状转化为动态的 </a:t>
            </a:r>
            <a:r>
              <a:rPr lang="en-US" altLang="zh-CN" sz="1400" dirty="0"/>
              <a:t>tile </a:t>
            </a:r>
            <a:r>
              <a:rPr lang="zh-CN" altLang="en-US" sz="1400" dirty="0"/>
              <a:t>数量</a:t>
            </a:r>
            <a:endParaRPr lang="en-US" altLang="zh-CN" sz="1400" dirty="0"/>
          </a:p>
          <a:p>
            <a:pPr lvl="1"/>
            <a:r>
              <a:rPr lang="zh-CN" altLang="en-US" sz="1400" dirty="0"/>
              <a:t>③ 用统一的 </a:t>
            </a:r>
            <a:r>
              <a:rPr lang="en-US" altLang="zh-CN" sz="1400" dirty="0"/>
              <a:t>GEMM-</a:t>
            </a:r>
            <a:r>
              <a:rPr lang="en-US" altLang="zh-CN" sz="1400" dirty="0" err="1"/>
              <a:t>softmax</a:t>
            </a:r>
            <a:r>
              <a:rPr lang="en-US" altLang="zh-CN" sz="1400" dirty="0"/>
              <a:t>-GEMM </a:t>
            </a:r>
            <a:r>
              <a:rPr lang="zh-CN" altLang="en-US" sz="1400" dirty="0"/>
              <a:t>处理 </a:t>
            </a:r>
            <a:r>
              <a:rPr lang="en-US" altLang="zh-CN" sz="1400" dirty="0"/>
              <a:t>prefill / decode / verify</a:t>
            </a:r>
            <a:endParaRPr lang="en-US" altLang="zh-CN" sz="1600" dirty="0"/>
          </a:p>
          <a:p>
            <a:r>
              <a:rPr lang="zh-CN" altLang="en-US" sz="1600" dirty="0"/>
              <a:t>任务分解，然后用对称轮询实现排序，从而保证每个核心计算量接近</a:t>
            </a:r>
            <a:endParaRPr lang="en-US" altLang="zh-CN" sz="16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15A8A18-1E29-3FAD-045F-E421BB7F8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665" y="630763"/>
            <a:ext cx="8533046" cy="4125686"/>
          </a:xfrm>
          <a:prstGeom prst="rect">
            <a:avLst/>
          </a:prstGeom>
        </p:spPr>
      </p:pic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40ECBD23-200E-0EB6-C58A-8C1F30CF0F6C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7514705" y="1367970"/>
            <a:ext cx="253815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4160C736-4C8F-63F2-341D-17791279A2DA}"/>
              </a:ext>
            </a:extLst>
          </p:cNvPr>
          <p:cNvSpPr txBox="1"/>
          <p:nvPr/>
        </p:nvSpPr>
        <p:spPr>
          <a:xfrm>
            <a:off x="10052858" y="952472"/>
            <a:ext cx="18206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/>
              <a:t>牺牲首token延迟换取token间延迟的稳定</a:t>
            </a:r>
          </a:p>
        </p:txBody>
      </p:sp>
    </p:spTree>
    <p:extLst>
      <p:ext uri="{BB962C8B-B14F-4D97-AF65-F5344CB8AC3E}">
        <p14:creationId xmlns:p14="http://schemas.microsoft.com/office/powerpoint/2010/main" val="3397005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B4E41-7352-6A25-4E2F-0FE607FFE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E5E523D-FF3B-60E8-D111-97A3D3E5F7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Meta-Attention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89A0827-58E5-E001-23FF-EBF4731FD4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6A8F1A0-C313-0B35-75B3-22B6F409E6E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16506" y="899603"/>
            <a:ext cx="6569368" cy="5639311"/>
          </a:xfrm>
        </p:spPr>
        <p:txBody>
          <a:bodyPr>
            <a:normAutofit/>
          </a:bodyPr>
          <a:lstStyle/>
          <a:p>
            <a:r>
              <a:rPr lang="en-US" altLang="zh-CN" sz="1800" dirty="0"/>
              <a:t>Token </a:t>
            </a:r>
            <a:r>
              <a:rPr lang="zh-CN" altLang="en-US" sz="1800" dirty="0"/>
              <a:t>级别 </a:t>
            </a:r>
            <a:r>
              <a:rPr lang="en-US" altLang="zh-CN" sz="1800" dirty="0" err="1"/>
              <a:t>kv</a:t>
            </a:r>
            <a:r>
              <a:rPr lang="en-US" altLang="zh-CN" sz="1800" dirty="0"/>
              <a:t> cache </a:t>
            </a:r>
            <a:r>
              <a:rPr lang="zh-CN" altLang="en-US" sz="1800" dirty="0"/>
              <a:t>重用</a:t>
            </a:r>
            <a:endParaRPr lang="en-US" altLang="zh-CN" sz="1800" dirty="0"/>
          </a:p>
          <a:p>
            <a:pPr lvl="1"/>
            <a:r>
              <a:rPr lang="zh-CN" altLang="en-US" sz="1600" dirty="0"/>
              <a:t>传统 </a:t>
            </a:r>
            <a:r>
              <a:rPr lang="en-US" altLang="zh-CN" sz="1600" dirty="0" err="1"/>
              <a:t>PagedAttention</a:t>
            </a:r>
            <a:r>
              <a:rPr lang="zh-CN" altLang="en-US" sz="1600" dirty="0"/>
              <a:t>：以 </a:t>
            </a:r>
            <a:r>
              <a:rPr lang="en-US" altLang="zh-CN" sz="1600" dirty="0"/>
              <a:t>block</a:t>
            </a:r>
            <a:r>
              <a:rPr lang="zh-CN" altLang="en-US" sz="1600" dirty="0"/>
              <a:t>（比如 </a:t>
            </a:r>
            <a:r>
              <a:rPr lang="en-US" altLang="zh-CN" sz="1600" dirty="0"/>
              <a:t>16 </a:t>
            </a:r>
            <a:r>
              <a:rPr lang="zh-CN" altLang="en-US" sz="1600" dirty="0"/>
              <a:t>个</a:t>
            </a:r>
            <a:r>
              <a:rPr lang="en-US" altLang="zh-CN" sz="1600" dirty="0"/>
              <a:t>token</a:t>
            </a:r>
            <a:r>
              <a:rPr lang="zh-CN" altLang="en-US" sz="1600" dirty="0"/>
              <a:t>）为粒度，如果前 </a:t>
            </a:r>
            <a:r>
              <a:rPr lang="en-US" altLang="zh-CN" sz="1600" dirty="0"/>
              <a:t>10 </a:t>
            </a:r>
            <a:r>
              <a:rPr lang="zh-CN" altLang="en-US" sz="1600" dirty="0"/>
              <a:t>个不匹配，那么重算整个 </a:t>
            </a:r>
            <a:r>
              <a:rPr lang="en-US" altLang="zh-CN" sz="1600" dirty="0"/>
              <a:t>block </a:t>
            </a:r>
            <a:r>
              <a:rPr lang="zh-CN" altLang="en-US" sz="1600" dirty="0"/>
              <a:t>的 </a:t>
            </a:r>
            <a:r>
              <a:rPr lang="en-US" altLang="zh-CN" sz="1600" dirty="0"/>
              <a:t>k </a:t>
            </a:r>
            <a:r>
              <a:rPr lang="zh-CN" altLang="en-US" sz="1600" dirty="0"/>
              <a:t>和 </a:t>
            </a:r>
            <a:r>
              <a:rPr lang="en-US" altLang="zh-CN" sz="1600" dirty="0"/>
              <a:t>v </a:t>
            </a:r>
          </a:p>
          <a:p>
            <a:pPr lvl="1"/>
            <a:r>
              <a:rPr lang="zh-CN" altLang="en-US" sz="1600" dirty="0"/>
              <a:t>写时复制（</a:t>
            </a:r>
            <a:r>
              <a:rPr lang="en-US" altLang="zh-CN" sz="1600" dirty="0"/>
              <a:t>HBM </a:t>
            </a:r>
            <a:r>
              <a:rPr lang="zh-CN" altLang="en-US" sz="1600" dirty="0"/>
              <a:t>中创建包含 </a:t>
            </a:r>
            <a:r>
              <a:rPr lang="en-US" altLang="zh-CN" sz="1600" dirty="0"/>
              <a:t>15/16 </a:t>
            </a:r>
            <a:r>
              <a:rPr lang="zh-CN" altLang="en-US" sz="1600" dirty="0"/>
              <a:t>的新块），再算出第 </a:t>
            </a:r>
            <a:r>
              <a:rPr lang="en-US" altLang="zh-CN" sz="1600" dirty="0"/>
              <a:t>16 </a:t>
            </a:r>
            <a:r>
              <a:rPr lang="zh-CN" altLang="en-US" sz="1600" dirty="0"/>
              <a:t>个 </a:t>
            </a:r>
            <a:r>
              <a:rPr lang="en-US" altLang="zh-CN" sz="1600" dirty="0"/>
              <a:t>token </a:t>
            </a:r>
            <a:r>
              <a:rPr lang="zh-CN" altLang="en-US" sz="1600" dirty="0"/>
              <a:t>的 </a:t>
            </a:r>
            <a:r>
              <a:rPr lang="en-US" altLang="zh-CN" sz="1600" dirty="0"/>
              <a:t>k </a:t>
            </a:r>
            <a:r>
              <a:rPr lang="zh-CN" altLang="en-US" sz="1600" dirty="0"/>
              <a:t>和 </a:t>
            </a:r>
            <a:r>
              <a:rPr lang="en-US" altLang="zh-CN" sz="1600" dirty="0"/>
              <a:t>v </a:t>
            </a:r>
            <a:r>
              <a:rPr lang="zh-CN" altLang="en-US" sz="1600" dirty="0"/>
              <a:t>并写入（用</a:t>
            </a:r>
            <a:r>
              <a:rPr lang="zh-CN" altLang="en-US" sz="1600" b="1" dirty="0"/>
              <a:t>对称轮询</a:t>
            </a:r>
            <a:r>
              <a:rPr lang="zh-CN" altLang="en-US" sz="1600" dirty="0"/>
              <a:t>调度）</a:t>
            </a:r>
            <a:endParaRPr lang="en-US" altLang="zh-CN" sz="1600" dirty="0"/>
          </a:p>
          <a:p>
            <a:r>
              <a:rPr lang="zh-CN" altLang="en-US" sz="1800" dirty="0"/>
              <a:t>实现投机掩码，</a:t>
            </a:r>
            <a:r>
              <a:rPr lang="zh-CN" altLang="en-US" sz="1800" b="1" dirty="0"/>
              <a:t>统一</a:t>
            </a:r>
            <a:r>
              <a:rPr lang="zh-CN" altLang="en-US" sz="1800" dirty="0"/>
              <a:t>支持任意长度的投机 </a:t>
            </a:r>
            <a:r>
              <a:rPr lang="en-US" altLang="zh-CN" sz="1800" dirty="0"/>
              <a:t>decode </a:t>
            </a:r>
          </a:p>
          <a:p>
            <a:pPr lvl="1"/>
            <a:r>
              <a:rPr lang="zh-CN" altLang="en-US" sz="1600" dirty="0"/>
              <a:t>看作 </a:t>
            </a:r>
            <a:r>
              <a:rPr lang="en-US" altLang="zh-CN" sz="1600" dirty="0"/>
              <a:t>query&gt;1 </a:t>
            </a:r>
            <a:r>
              <a:rPr lang="zh-CN" altLang="en-US" sz="1600" dirty="0"/>
              <a:t>的特殊 </a:t>
            </a:r>
            <a:r>
              <a:rPr lang="en-US" altLang="zh-CN" sz="1600" dirty="0"/>
              <a:t>prefill</a:t>
            </a:r>
          </a:p>
          <a:p>
            <a:pPr lvl="1"/>
            <a:r>
              <a:rPr lang="zh-CN" altLang="en-US" sz="1600" dirty="0"/>
              <a:t>在 </a:t>
            </a:r>
            <a:r>
              <a:rPr lang="en-US" altLang="zh-CN" sz="1600" dirty="0"/>
              <a:t>Host </a:t>
            </a:r>
            <a:r>
              <a:rPr lang="zh-CN" altLang="en-US" sz="1600" dirty="0"/>
              <a:t>侧完成投机掩码 </a:t>
            </a:r>
            <a:r>
              <a:rPr lang="en-US" altLang="zh-CN" sz="1600" dirty="0"/>
              <a:t>Bitmap </a:t>
            </a:r>
            <a:r>
              <a:rPr lang="zh-CN" altLang="en-US" sz="1600" dirty="0"/>
              <a:t>计算，并写入 </a:t>
            </a:r>
            <a:r>
              <a:rPr lang="en-US" altLang="zh-CN" sz="1600" dirty="0"/>
              <a:t>HBM</a:t>
            </a:r>
          </a:p>
          <a:p>
            <a:pPr lvl="1"/>
            <a:r>
              <a:rPr lang="zh-CN" altLang="en-US" sz="1600" dirty="0"/>
              <a:t>通过向量指令从 </a:t>
            </a:r>
            <a:r>
              <a:rPr lang="en-US" altLang="zh-CN" sz="1600" dirty="0"/>
              <a:t>HBM </a:t>
            </a:r>
            <a:r>
              <a:rPr lang="zh-CN" altLang="en-US" sz="1600" dirty="0"/>
              <a:t>按行读取（</a:t>
            </a:r>
            <a:r>
              <a:rPr lang="zh-CN" altLang="en-US" sz="1600" dirty="0">
                <a:solidFill>
                  <a:srgbClr val="C00000"/>
                </a:solidFill>
              </a:rPr>
              <a:t>挑战①）</a:t>
            </a:r>
            <a:endParaRPr lang="en-US" altLang="zh-CN" sz="1600" dirty="0"/>
          </a:p>
          <a:p>
            <a:r>
              <a:rPr lang="zh-CN" altLang="en-US" sz="1800" dirty="0"/>
              <a:t>一个核函数，多级流水线</a:t>
            </a:r>
            <a:endParaRPr lang="en-US" altLang="zh-CN" sz="1800" dirty="0"/>
          </a:p>
          <a:p>
            <a:endParaRPr lang="en-US" altLang="zh-CN" sz="2000" dirty="0"/>
          </a:p>
          <a:p>
            <a:pPr lvl="1"/>
            <a:r>
              <a:rPr lang="zh-CN" altLang="en-US" sz="1600" dirty="0"/>
              <a:t>短序列用三级流水，</a:t>
            </a:r>
            <a:r>
              <a:rPr lang="en-US" altLang="zh-CN" sz="1600" dirty="0"/>
              <a:t>QK + </a:t>
            </a:r>
            <a:r>
              <a:rPr lang="en-US" altLang="zh-CN" sz="1600" dirty="0" err="1"/>
              <a:t>Softmax</a:t>
            </a:r>
            <a:r>
              <a:rPr lang="en-US" altLang="zh-CN" sz="1600" dirty="0"/>
              <a:t> + SV</a:t>
            </a:r>
          </a:p>
          <a:p>
            <a:pPr lvl="1"/>
            <a:r>
              <a:rPr lang="en-US" altLang="zh-CN" sz="1600" dirty="0"/>
              <a:t>L2</a:t>
            </a:r>
            <a:r>
              <a:rPr lang="zh-CN" altLang="en-US" sz="1600" dirty="0"/>
              <a:t> </a:t>
            </a:r>
            <a:r>
              <a:rPr lang="en-US" altLang="zh-CN" sz="1600" dirty="0"/>
              <a:t>cache</a:t>
            </a:r>
            <a:r>
              <a:rPr lang="zh-CN" altLang="en-US" sz="1600" dirty="0"/>
              <a:t> 有限，所以长序列用真正的 </a:t>
            </a:r>
            <a:r>
              <a:rPr lang="en-US" altLang="zh-CN" sz="1600" dirty="0"/>
              <a:t>online</a:t>
            </a:r>
            <a:r>
              <a:rPr lang="zh-CN" altLang="en-US" sz="1600" dirty="0"/>
              <a:t> </a:t>
            </a:r>
            <a:r>
              <a:rPr lang="en-US" altLang="zh-CN" sz="1600" dirty="0" err="1"/>
              <a:t>softmax</a:t>
            </a:r>
            <a:r>
              <a:rPr lang="en-US" altLang="zh-CN" sz="1600" dirty="0"/>
              <a:t> </a:t>
            </a:r>
          </a:p>
          <a:p>
            <a:pPr lvl="1"/>
            <a:r>
              <a:rPr lang="en-US" altLang="zh-CN" sz="1600" dirty="0"/>
              <a:t>decode</a:t>
            </a:r>
            <a:r>
              <a:rPr lang="zh-CN" altLang="en-US" sz="1600" dirty="0"/>
              <a:t> 用 </a:t>
            </a:r>
            <a:r>
              <a:rPr lang="en-US" altLang="zh-CN" sz="1600" dirty="0"/>
              <a:t>vector </a:t>
            </a:r>
            <a:r>
              <a:rPr lang="zh-CN" altLang="en-US" sz="1600" dirty="0"/>
              <a:t>算 </a:t>
            </a:r>
            <a:r>
              <a:rPr lang="en-US" altLang="zh-CN" sz="1600" dirty="0"/>
              <a:t>QK </a:t>
            </a:r>
            <a:r>
              <a:rPr lang="zh-CN" altLang="en-US" sz="1600" dirty="0"/>
              <a:t>向量乘法</a:t>
            </a:r>
            <a:r>
              <a:rPr lang="en-US" altLang="zh-CN" sz="1600" dirty="0"/>
              <a:t>+</a:t>
            </a:r>
            <a:r>
              <a:rPr lang="en-US" altLang="zh-CN" sz="1600" dirty="0" err="1"/>
              <a:t>softmax</a:t>
            </a:r>
            <a:r>
              <a:rPr lang="zh-CN" altLang="en-US" sz="1600" dirty="0"/>
              <a:t>，</a:t>
            </a:r>
            <a:r>
              <a:rPr lang="en-US" altLang="zh-CN" sz="1600" dirty="0"/>
              <a:t>cube </a:t>
            </a:r>
            <a:r>
              <a:rPr lang="zh-CN" altLang="en-US" sz="1600" dirty="0"/>
              <a:t>算</a:t>
            </a:r>
            <a:r>
              <a:rPr lang="en-US" altLang="zh-CN" sz="1600" dirty="0"/>
              <a:t>SV</a:t>
            </a:r>
            <a:r>
              <a:rPr lang="zh-CN" altLang="en-US" sz="1600" dirty="0"/>
              <a:t>乘法</a:t>
            </a:r>
            <a:endParaRPr lang="en-US" altLang="zh-CN" sz="1600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37B1BEF-17A0-5B7E-F15E-224E65C68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1543" y="111976"/>
            <a:ext cx="3801503" cy="205755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D0B654A-DB77-CA36-F47D-31A11B82D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5873" y="2225604"/>
            <a:ext cx="4454996" cy="224560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1834188-2C50-BB28-433A-9375B7546C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0204" y="4401044"/>
            <a:ext cx="4686334" cy="22669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10CDF3A-A242-3601-0DF2-3C2E5E8F8D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744" y="4513664"/>
            <a:ext cx="4467258" cy="600079"/>
          </a:xfrm>
          <a:prstGeom prst="rect">
            <a:avLst/>
          </a:prstGeom>
        </p:spPr>
      </p:pic>
      <p:sp>
        <p:nvSpPr>
          <p:cNvPr id="18" name="箭头: 右 17">
            <a:extLst>
              <a:ext uri="{FF2B5EF4-FFF2-40B4-BE49-F238E27FC236}">
                <a16:creationId xmlns:a16="http://schemas.microsoft.com/office/drawing/2014/main" id="{A0843BD3-DC93-F9E6-AEE9-9A7C3248B982}"/>
              </a:ext>
            </a:extLst>
          </p:cNvPr>
          <p:cNvSpPr/>
          <p:nvPr/>
        </p:nvSpPr>
        <p:spPr>
          <a:xfrm>
            <a:off x="318391" y="4881564"/>
            <a:ext cx="315686" cy="27214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1778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36A8F-0448-1DE2-4DED-2FD6556F0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BB227819-DCDC-491D-0299-48850B0F3F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 err="1"/>
              <a:t>SmoothGEMM</a:t>
            </a:r>
            <a:endParaRPr lang="en-US" altLang="zh-CN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647795A-437A-1048-449A-B9351498DF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93249C-3981-A674-FEF6-B0FDE5E9805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16506" y="899603"/>
            <a:ext cx="6569368" cy="5639311"/>
          </a:xfrm>
        </p:spPr>
        <p:txBody>
          <a:bodyPr>
            <a:normAutofit/>
          </a:bodyPr>
          <a:lstStyle/>
          <a:p>
            <a:r>
              <a:rPr lang="zh-CN" altLang="en-US" sz="2000" dirty="0"/>
              <a:t>片上对 </a:t>
            </a:r>
            <a:r>
              <a:rPr lang="en-US" altLang="zh-CN" sz="2000" dirty="0" err="1"/>
              <a:t>tokenNum</a:t>
            </a:r>
            <a:r>
              <a:rPr lang="en-US" altLang="zh-CN" sz="2000" dirty="0"/>
              <a:t> </a:t>
            </a:r>
            <a:r>
              <a:rPr lang="zh-CN" altLang="en-US" sz="2000" dirty="0"/>
              <a:t>维度做 </a:t>
            </a:r>
            <a:r>
              <a:rPr lang="en-US" altLang="zh-CN" sz="2000" dirty="0"/>
              <a:t>padding</a:t>
            </a:r>
          </a:p>
          <a:p>
            <a:pPr lvl="1"/>
            <a:r>
              <a:rPr lang="zh-CN" altLang="en-US" sz="1600" dirty="0"/>
              <a:t>按需从 </a:t>
            </a:r>
            <a:r>
              <a:rPr lang="en-US" altLang="zh-CN" sz="1600" dirty="0"/>
              <a:t>HBM </a:t>
            </a:r>
            <a:r>
              <a:rPr lang="zh-CN" altLang="en-US" sz="1600" dirty="0"/>
              <a:t>中读取到片上 </a:t>
            </a:r>
            <a:r>
              <a:rPr lang="en-US" altLang="zh-CN" sz="1600" dirty="0"/>
              <a:t>buffer</a:t>
            </a:r>
            <a:r>
              <a:rPr lang="zh-CN" altLang="en-US" sz="1600" dirty="0"/>
              <a:t>（比如 </a:t>
            </a:r>
            <a:r>
              <a:rPr lang="en-US" altLang="zh-CN" sz="1600" dirty="0"/>
              <a:t>13 </a:t>
            </a:r>
            <a:r>
              <a:rPr lang="zh-CN" altLang="en-US" sz="1600" dirty="0"/>
              <a:t>个 </a:t>
            </a:r>
            <a:r>
              <a:rPr lang="en-US" altLang="zh-CN" sz="1600" dirty="0"/>
              <a:t>token</a:t>
            </a:r>
            <a:r>
              <a:rPr lang="zh-CN" altLang="en-US" sz="1600" dirty="0"/>
              <a:t>）</a:t>
            </a:r>
            <a:endParaRPr lang="en-US" altLang="zh-CN" sz="1600" dirty="0"/>
          </a:p>
          <a:p>
            <a:pPr lvl="1"/>
            <a:r>
              <a:rPr lang="zh-CN" altLang="en-US" sz="1600" dirty="0"/>
              <a:t>在 </a:t>
            </a:r>
            <a:r>
              <a:rPr lang="en-US" altLang="zh-CN" sz="1600" dirty="0"/>
              <a:t>buffer </a:t>
            </a:r>
            <a:r>
              <a:rPr lang="zh-CN" altLang="en-US" sz="1600" dirty="0"/>
              <a:t>里填充 </a:t>
            </a:r>
            <a:r>
              <a:rPr lang="en-US" altLang="zh-CN" sz="1600" dirty="0"/>
              <a:t>0</a:t>
            </a:r>
            <a:r>
              <a:rPr lang="zh-CN" altLang="en-US" sz="1600" dirty="0"/>
              <a:t> 凑成 </a:t>
            </a:r>
            <a:r>
              <a:rPr lang="en-US" altLang="zh-CN" sz="1600" dirty="0"/>
              <a:t>16 </a:t>
            </a:r>
            <a:r>
              <a:rPr lang="zh-CN" altLang="en-US" sz="1600" dirty="0"/>
              <a:t>个 </a:t>
            </a:r>
            <a:r>
              <a:rPr lang="en-US" altLang="zh-CN" sz="1600" dirty="0"/>
              <a:t>token</a:t>
            </a:r>
            <a:r>
              <a:rPr lang="zh-CN" altLang="en-US" sz="1600" dirty="0"/>
              <a:t>，然后计算</a:t>
            </a:r>
            <a:endParaRPr lang="en-US" altLang="zh-CN" sz="1600" dirty="0"/>
          </a:p>
          <a:p>
            <a:pPr lvl="1"/>
            <a:r>
              <a:rPr lang="zh-CN" altLang="en-US" sz="1600" dirty="0"/>
              <a:t>写回 </a:t>
            </a:r>
            <a:r>
              <a:rPr lang="en-US" altLang="zh-CN" sz="1600" dirty="0"/>
              <a:t>13 </a:t>
            </a:r>
            <a:r>
              <a:rPr lang="zh-CN" altLang="en-US" sz="1600" dirty="0"/>
              <a:t>个 </a:t>
            </a:r>
            <a:r>
              <a:rPr lang="en-US" altLang="zh-CN" sz="1600" dirty="0"/>
              <a:t>token </a:t>
            </a:r>
            <a:r>
              <a:rPr lang="zh-CN" altLang="en-US" sz="1600" dirty="0"/>
              <a:t>对应的计算结果</a:t>
            </a:r>
            <a:endParaRPr lang="en-US" altLang="zh-CN" sz="1600" dirty="0"/>
          </a:p>
          <a:p>
            <a:pPr lvl="1"/>
            <a:endParaRPr lang="en-US" altLang="zh-CN" sz="1600" dirty="0"/>
          </a:p>
          <a:p>
            <a:pPr lvl="1"/>
            <a:endParaRPr lang="en-US" altLang="zh-CN" sz="1600" dirty="0"/>
          </a:p>
          <a:p>
            <a:pPr marL="441325" lvl="1" indent="0">
              <a:buNone/>
            </a:pPr>
            <a:endParaRPr lang="en-US" altLang="zh-CN" sz="1600" dirty="0"/>
          </a:p>
          <a:p>
            <a:r>
              <a:rPr lang="en-US" altLang="zh-CN" sz="2000" dirty="0"/>
              <a:t>N </a:t>
            </a:r>
            <a:r>
              <a:rPr lang="zh-CN" altLang="en-US" sz="2000" dirty="0"/>
              <a:t>和 </a:t>
            </a:r>
            <a:r>
              <a:rPr lang="en-US" altLang="zh-CN" sz="2000" dirty="0"/>
              <a:t>K </a:t>
            </a:r>
            <a:r>
              <a:rPr lang="zh-CN" altLang="en-US" sz="2000" dirty="0"/>
              <a:t>维度是模型特定的</a:t>
            </a:r>
            <a:endParaRPr lang="en-US" altLang="zh-CN" sz="2000" dirty="0"/>
          </a:p>
          <a:p>
            <a:pPr lvl="1"/>
            <a:r>
              <a:rPr lang="zh-CN" altLang="en-US" sz="1600" dirty="0"/>
              <a:t>对特定模型固定 </a:t>
            </a:r>
            <a:r>
              <a:rPr lang="en-US" altLang="zh-CN" sz="1600" dirty="0"/>
              <a:t>N </a:t>
            </a:r>
            <a:r>
              <a:rPr lang="zh-CN" altLang="en-US" sz="1600" dirty="0"/>
              <a:t>和 </a:t>
            </a:r>
            <a:r>
              <a:rPr lang="en-US" altLang="zh-CN" sz="1600" dirty="0"/>
              <a:t>K </a:t>
            </a:r>
          </a:p>
          <a:p>
            <a:pPr lvl="1"/>
            <a:r>
              <a:rPr lang="zh-CN" altLang="en-US" sz="1600" dirty="0"/>
              <a:t>只需要离线对于 </a:t>
            </a:r>
            <a:r>
              <a:rPr lang="en-US" altLang="zh-CN" sz="1600" dirty="0" err="1"/>
              <a:t>tokenNum</a:t>
            </a:r>
            <a:r>
              <a:rPr lang="en-US" altLang="zh-CN" sz="1600" dirty="0"/>
              <a:t> </a:t>
            </a:r>
            <a:r>
              <a:rPr lang="zh-CN" altLang="en-US" sz="1600" dirty="0"/>
              <a:t>维度分桶调优得到最优 </a:t>
            </a:r>
            <a:r>
              <a:rPr lang="en-US" altLang="zh-CN" sz="1600" dirty="0"/>
              <a:t>Swizzling</a:t>
            </a:r>
          </a:p>
          <a:p>
            <a:pPr lvl="1"/>
            <a:r>
              <a:rPr lang="zh-CN" altLang="en-US" sz="1600" dirty="0">
                <a:solidFill>
                  <a:srgbClr val="C00000"/>
                </a:solidFill>
              </a:rPr>
              <a:t>挑战②</a:t>
            </a:r>
            <a:endParaRPr lang="en-US" altLang="zh-CN" sz="1600" dirty="0">
              <a:solidFill>
                <a:srgbClr val="C00000"/>
              </a:solidFill>
            </a:endParaRPr>
          </a:p>
          <a:p>
            <a:pPr lvl="1"/>
            <a:endParaRPr lang="en-US" altLang="zh-CN" sz="1600" dirty="0">
              <a:solidFill>
                <a:srgbClr val="C00000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2A46ED0-8921-A4B0-812B-EA98E45AE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5980" y="1008277"/>
            <a:ext cx="4600609" cy="314327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0ACFB85-2590-DC11-8637-C88E1E0AF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2033" y="4529064"/>
            <a:ext cx="4657759" cy="1076333"/>
          </a:xfrm>
          <a:prstGeom prst="rect">
            <a:avLst/>
          </a:prstGeom>
        </p:spPr>
      </p:pic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FF9E60FD-7DFE-EF9E-8349-5F555B3F3772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3439886" y="4151550"/>
            <a:ext cx="3272147" cy="9156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889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82D0A-7F77-B615-73A6-F97A5CDD8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021AB107-7CC6-8230-6943-EA95DF41CD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Evaluation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D2C475C-9EEC-9571-EAAE-0F3699E56B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465CD78-5A44-B4D3-F50B-6AF5DDF3FA4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8848" y="758089"/>
            <a:ext cx="3985380" cy="365125"/>
          </a:xfrm>
        </p:spPr>
        <p:txBody>
          <a:bodyPr>
            <a:normAutofit lnSpcReduction="10000"/>
          </a:bodyPr>
          <a:lstStyle/>
          <a:p>
            <a:r>
              <a:rPr lang="en-US" altLang="zh-CN" sz="1600" dirty="0"/>
              <a:t>GEMM</a:t>
            </a:r>
            <a:r>
              <a:rPr lang="zh-CN" altLang="en-US" sz="1600" dirty="0"/>
              <a:t>算力利用率比 </a:t>
            </a:r>
            <a:r>
              <a:rPr lang="en-US" altLang="zh-CN" sz="1600" dirty="0"/>
              <a:t>Torch-</a:t>
            </a:r>
            <a:r>
              <a:rPr lang="en-US" altLang="zh-CN" sz="1600" dirty="0" err="1"/>
              <a:t>npu</a:t>
            </a:r>
            <a:r>
              <a:rPr lang="en-US" altLang="zh-CN" sz="1600" dirty="0"/>
              <a:t> </a:t>
            </a:r>
            <a:r>
              <a:rPr lang="zh-CN" altLang="en-US" sz="1600" dirty="0"/>
              <a:t>高</a:t>
            </a:r>
            <a:endParaRPr lang="en-US" altLang="zh-CN" sz="1600" dirty="0"/>
          </a:p>
          <a:p>
            <a:pPr lvl="1"/>
            <a:endParaRPr lang="en-US" altLang="zh-CN" sz="1600" dirty="0"/>
          </a:p>
          <a:p>
            <a:pPr marL="441325" lvl="1" indent="0">
              <a:buNone/>
            </a:pPr>
            <a:endParaRPr lang="en-US" altLang="zh-CN" sz="1600" dirty="0"/>
          </a:p>
          <a:p>
            <a:pPr lvl="1"/>
            <a:endParaRPr lang="en-US" altLang="zh-CN" sz="1600" dirty="0">
              <a:solidFill>
                <a:srgbClr val="C00000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CFC2A4D-4F9E-D69C-E685-EEF9FEA66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197" y="1066771"/>
            <a:ext cx="3462866" cy="35530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5325443-BFED-360D-2A62-9383A4374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1670170"/>
            <a:ext cx="3710613" cy="1566018"/>
          </a:xfrm>
          <a:prstGeom prst="rect">
            <a:avLst/>
          </a:prstGeom>
        </p:spPr>
      </p:pic>
      <p:sp>
        <p:nvSpPr>
          <p:cNvPr id="12" name="内容占位符 5">
            <a:extLst>
              <a:ext uri="{FF2B5EF4-FFF2-40B4-BE49-F238E27FC236}">
                <a16:creationId xmlns:a16="http://schemas.microsoft.com/office/drawing/2014/main" id="{D5C0EE4C-6E6A-58DC-6238-74BBB20C7A6B}"/>
              </a:ext>
            </a:extLst>
          </p:cNvPr>
          <p:cNvSpPr txBox="1">
            <a:spLocks/>
          </p:cNvSpPr>
          <p:nvPr/>
        </p:nvSpPr>
        <p:spPr>
          <a:xfrm>
            <a:off x="3942394" y="772429"/>
            <a:ext cx="3985380" cy="13607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/>
              <a:t>特定长序列上，</a:t>
            </a:r>
            <a:r>
              <a:rPr lang="en-US" altLang="zh-CN" sz="1600" dirty="0"/>
              <a:t>query </a:t>
            </a:r>
            <a:r>
              <a:rPr lang="zh-CN" altLang="en-US" sz="1600" dirty="0"/>
              <a:t>前缀匹配长度变化时 </a:t>
            </a:r>
            <a:r>
              <a:rPr lang="en-US" altLang="zh-CN" sz="1600" dirty="0"/>
              <a:t>latency </a:t>
            </a:r>
            <a:r>
              <a:rPr lang="zh-CN" altLang="en-US" sz="1600" dirty="0"/>
              <a:t>比 </a:t>
            </a:r>
            <a:r>
              <a:rPr lang="en-US" altLang="zh-CN" sz="1600" dirty="0"/>
              <a:t>PFA </a:t>
            </a:r>
            <a:r>
              <a:rPr lang="zh-CN" altLang="en-US" sz="1600" dirty="0"/>
              <a:t>稳定更低</a:t>
            </a:r>
            <a:endParaRPr lang="en-US" altLang="zh-CN" sz="1600" dirty="0"/>
          </a:p>
          <a:p>
            <a:pPr lvl="1"/>
            <a:r>
              <a:rPr lang="en-US" altLang="zh-CN" sz="1200" dirty="0"/>
              <a:t>1000</a:t>
            </a:r>
            <a:r>
              <a:rPr lang="zh-CN" altLang="en-US" sz="1200" dirty="0"/>
              <a:t>（前缀）</a:t>
            </a:r>
            <a:r>
              <a:rPr lang="en-US" altLang="zh-CN" sz="1200" dirty="0"/>
              <a:t>+1000</a:t>
            </a:r>
            <a:r>
              <a:rPr lang="zh-CN" altLang="en-US" sz="1200" dirty="0"/>
              <a:t>（重算</a:t>
            </a:r>
            <a:r>
              <a:rPr lang="en-US" altLang="zh-CN" sz="1200" dirty="0"/>
              <a:t>+</a:t>
            </a:r>
            <a:r>
              <a:rPr lang="en-US" altLang="zh-CN" sz="1200" dirty="0" err="1"/>
              <a:t>torch.concat</a:t>
            </a:r>
            <a:r>
              <a:rPr lang="zh-CN" altLang="en-US" sz="1200" dirty="0"/>
              <a:t>）</a:t>
            </a:r>
          </a:p>
          <a:p>
            <a:pPr marL="441325" lvl="1" indent="0">
              <a:buFont typeface="Wingdings" panose="05000000000000000000" pitchFamily="2" charset="2"/>
              <a:buNone/>
            </a:pPr>
            <a:endParaRPr lang="zh-CN" altLang="en-US" sz="1600" dirty="0"/>
          </a:p>
          <a:p>
            <a:pPr lvl="1"/>
            <a:endParaRPr lang="zh-CN" altLang="en-US" sz="1600" dirty="0">
              <a:solidFill>
                <a:srgbClr val="C00000"/>
              </a:solidFill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245CD50B-340A-6CD9-EAEE-758EC1E687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750" y="1332323"/>
            <a:ext cx="4304950" cy="1606128"/>
          </a:xfrm>
          <a:prstGeom prst="rect">
            <a:avLst/>
          </a:prstGeom>
        </p:spPr>
      </p:pic>
      <p:sp>
        <p:nvSpPr>
          <p:cNvPr id="15" name="内容占位符 5">
            <a:extLst>
              <a:ext uri="{FF2B5EF4-FFF2-40B4-BE49-F238E27FC236}">
                <a16:creationId xmlns:a16="http://schemas.microsoft.com/office/drawing/2014/main" id="{B5E070FF-FDE0-A5B2-EFB4-CB07D5A6214F}"/>
              </a:ext>
            </a:extLst>
          </p:cNvPr>
          <p:cNvSpPr txBox="1">
            <a:spLocks/>
          </p:cNvSpPr>
          <p:nvPr/>
        </p:nvSpPr>
        <p:spPr>
          <a:xfrm>
            <a:off x="7845419" y="803098"/>
            <a:ext cx="3985380" cy="6055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/>
              <a:t>长序列上，</a:t>
            </a:r>
            <a:r>
              <a:rPr lang="en-US" altLang="zh-CN" sz="1600" dirty="0"/>
              <a:t>verify </a:t>
            </a:r>
            <a:r>
              <a:rPr lang="zh-CN" altLang="en-US" sz="1600" dirty="0"/>
              <a:t>的 </a:t>
            </a:r>
            <a:r>
              <a:rPr lang="en-US" altLang="zh-CN" sz="1600" dirty="0"/>
              <a:t>latency </a:t>
            </a:r>
            <a:r>
              <a:rPr lang="zh-CN" altLang="en-US" sz="1600" dirty="0"/>
              <a:t>稳定低于 </a:t>
            </a:r>
            <a:r>
              <a:rPr lang="en-US" altLang="zh-CN" sz="1600" dirty="0"/>
              <a:t>PFA</a:t>
            </a:r>
            <a:r>
              <a:rPr lang="zh-CN" altLang="en-US" sz="1600" dirty="0"/>
              <a:t> </a:t>
            </a:r>
            <a:r>
              <a:rPr lang="en-US" altLang="zh-CN" sz="1600" dirty="0"/>
              <a:t>decode </a:t>
            </a:r>
            <a:r>
              <a:rPr lang="zh-CN" altLang="en-US" sz="1600" dirty="0"/>
              <a:t>的 </a:t>
            </a:r>
            <a:r>
              <a:rPr lang="en-US" altLang="zh-CN" sz="1600" dirty="0"/>
              <a:t>latency </a:t>
            </a:r>
            <a:r>
              <a:rPr lang="zh-CN" altLang="en-US" sz="1600" dirty="0"/>
              <a:t>稳定低于 </a:t>
            </a:r>
            <a:r>
              <a:rPr lang="en-US" altLang="zh-CN" sz="1600" dirty="0"/>
              <a:t>IFA </a:t>
            </a:r>
            <a:endParaRPr lang="zh-CN" altLang="en-US" sz="1600" dirty="0"/>
          </a:p>
          <a:p>
            <a:pPr lvl="1"/>
            <a:endParaRPr lang="zh-CN" altLang="en-US" sz="1600" dirty="0">
              <a:solidFill>
                <a:srgbClr val="C00000"/>
              </a:solidFill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3561BAB7-75A2-26BF-C21D-F9F62393FC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504" y="4991588"/>
            <a:ext cx="3792903" cy="1634770"/>
          </a:xfrm>
          <a:prstGeom prst="rect">
            <a:avLst/>
          </a:prstGeom>
        </p:spPr>
      </p:pic>
      <p:sp>
        <p:nvSpPr>
          <p:cNvPr id="18" name="内容占位符 5">
            <a:extLst>
              <a:ext uri="{FF2B5EF4-FFF2-40B4-BE49-F238E27FC236}">
                <a16:creationId xmlns:a16="http://schemas.microsoft.com/office/drawing/2014/main" id="{6247B066-5E93-7C82-29AB-366B962EB65F}"/>
              </a:ext>
            </a:extLst>
          </p:cNvPr>
          <p:cNvSpPr txBox="1">
            <a:spLocks/>
          </p:cNvSpPr>
          <p:nvPr/>
        </p:nvSpPr>
        <p:spPr>
          <a:xfrm>
            <a:off x="333503" y="4658549"/>
            <a:ext cx="4247393" cy="59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/>
              <a:t>时间延迟分解（中间是 </a:t>
            </a:r>
            <a:r>
              <a:rPr lang="en-US" altLang="zh-CN" sz="1600" dirty="0"/>
              <a:t>XY-serve</a:t>
            </a:r>
            <a:r>
              <a:rPr lang="zh-CN" altLang="en-US" sz="1600" dirty="0"/>
              <a:t>）</a:t>
            </a:r>
          </a:p>
          <a:p>
            <a:pPr marL="441325" lvl="1" indent="0">
              <a:buFont typeface="Wingdings" panose="05000000000000000000" pitchFamily="2" charset="2"/>
              <a:buNone/>
            </a:pPr>
            <a:endParaRPr lang="zh-CN" altLang="en-US" sz="1600" dirty="0"/>
          </a:p>
          <a:p>
            <a:pPr lvl="1"/>
            <a:endParaRPr lang="zh-CN" altLang="en-US" sz="1600" dirty="0">
              <a:solidFill>
                <a:srgbClr val="C00000"/>
              </a:solidFill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08F21C28-E971-3428-2E82-ED08ABC80D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4875" y="4339190"/>
            <a:ext cx="8002825" cy="2066736"/>
          </a:xfrm>
          <a:prstGeom prst="rect">
            <a:avLst/>
          </a:prstGeom>
        </p:spPr>
      </p:pic>
      <p:sp>
        <p:nvSpPr>
          <p:cNvPr id="21" name="内容占位符 5">
            <a:extLst>
              <a:ext uri="{FF2B5EF4-FFF2-40B4-BE49-F238E27FC236}">
                <a16:creationId xmlns:a16="http://schemas.microsoft.com/office/drawing/2014/main" id="{C3993562-CF59-865B-2EF5-231339F68E5E}"/>
              </a:ext>
            </a:extLst>
          </p:cNvPr>
          <p:cNvSpPr txBox="1">
            <a:spLocks/>
          </p:cNvSpPr>
          <p:nvPr/>
        </p:nvSpPr>
        <p:spPr>
          <a:xfrm>
            <a:off x="4264228" y="3508910"/>
            <a:ext cx="8002825" cy="106508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dirty="0"/>
              <a:t>1</a:t>
            </a:r>
            <a:r>
              <a:rPr lang="zh-CN" altLang="en-US" sz="1600" dirty="0"/>
              <a:t> </a:t>
            </a:r>
            <a:r>
              <a:rPr lang="en-US" altLang="zh-CN" sz="1600" dirty="0"/>
              <a:t>vs 2</a:t>
            </a:r>
            <a:r>
              <a:rPr lang="zh-CN" altLang="en-US" sz="1600" dirty="0"/>
              <a:t>：算子优化收益：吞吐量 </a:t>
            </a:r>
            <a:r>
              <a:rPr lang="en-US" altLang="zh-CN" sz="1600" dirty="0"/>
              <a:t>79%</a:t>
            </a:r>
            <a:r>
              <a:rPr lang="zh-CN" altLang="en-US" sz="1600" dirty="0"/>
              <a:t>，</a:t>
            </a:r>
            <a:r>
              <a:rPr lang="en-US" altLang="zh-CN" sz="1600" dirty="0"/>
              <a:t>TTFT</a:t>
            </a:r>
            <a:r>
              <a:rPr lang="zh-CN" altLang="en-US" sz="1600" dirty="0"/>
              <a:t>（首字延迟）平均降低 </a:t>
            </a:r>
            <a:r>
              <a:rPr lang="en-US" altLang="zh-CN" sz="1600" dirty="0"/>
              <a:t>64%</a:t>
            </a:r>
            <a:r>
              <a:rPr lang="zh-CN" altLang="en-US" sz="1600" dirty="0"/>
              <a:t>，</a:t>
            </a:r>
            <a:r>
              <a:rPr lang="en-US" altLang="zh-CN" sz="1600" dirty="0"/>
              <a:t>TBT</a:t>
            </a:r>
            <a:r>
              <a:rPr lang="zh-CN" altLang="en-US" sz="1600" dirty="0"/>
              <a:t>（逐字延迟）降低 </a:t>
            </a:r>
            <a:r>
              <a:rPr lang="en-US" altLang="zh-CN" sz="1600" dirty="0"/>
              <a:t>57%</a:t>
            </a:r>
          </a:p>
          <a:p>
            <a:r>
              <a:rPr lang="en-US" altLang="zh-CN" sz="1600" dirty="0"/>
              <a:t>2 vs 3</a:t>
            </a:r>
            <a:r>
              <a:rPr lang="zh-CN" altLang="en-US" sz="1600" dirty="0"/>
              <a:t>：分块调度解决了高压下的响应速度</a:t>
            </a:r>
            <a:endParaRPr lang="en-US" altLang="zh-CN" sz="1600" dirty="0"/>
          </a:p>
          <a:p>
            <a:r>
              <a:rPr lang="en-US" altLang="zh-CN" sz="1600" dirty="0"/>
              <a:t>1 vs 3</a:t>
            </a:r>
            <a:r>
              <a:rPr lang="zh-CN" altLang="en-US" sz="1600" dirty="0"/>
              <a:t>：</a:t>
            </a:r>
            <a:r>
              <a:rPr lang="en-US" altLang="zh-CN" sz="1600" dirty="0"/>
              <a:t>QPS </a:t>
            </a:r>
            <a:r>
              <a:rPr lang="zh-CN" altLang="en-US" sz="1600" dirty="0"/>
              <a:t>提升最终达到了 </a:t>
            </a:r>
            <a:r>
              <a:rPr lang="en-US" altLang="zh-CN" sz="1600" dirty="0"/>
              <a:t>89%</a:t>
            </a:r>
            <a:r>
              <a:rPr lang="zh-CN" altLang="en-US" sz="1600" dirty="0"/>
              <a:t>，逐字延迟 </a:t>
            </a:r>
            <a:r>
              <a:rPr lang="en-US" altLang="zh-CN" sz="1600" dirty="0"/>
              <a:t>(TBT)</a:t>
            </a:r>
            <a:r>
              <a:rPr lang="zh-CN" altLang="en-US" sz="1600" dirty="0"/>
              <a:t>：降低了 </a:t>
            </a:r>
            <a:r>
              <a:rPr lang="en-US" altLang="zh-CN" sz="1600" dirty="0"/>
              <a:t>69%</a:t>
            </a:r>
            <a:r>
              <a:rPr lang="zh-CN" altLang="en-US" sz="1600" dirty="0"/>
              <a:t>，</a:t>
            </a:r>
            <a:r>
              <a:rPr lang="en-US" altLang="zh-CN" sz="1600" dirty="0"/>
              <a:t>TTFT </a:t>
            </a:r>
            <a:r>
              <a:rPr lang="zh-CN" altLang="en-US" sz="1600" dirty="0"/>
              <a:t>被 </a:t>
            </a:r>
            <a:r>
              <a:rPr lang="en-US" altLang="zh-CN" sz="1600" dirty="0"/>
              <a:t>decode </a:t>
            </a:r>
            <a:r>
              <a:rPr lang="zh-CN" altLang="en-US" sz="1600" dirty="0"/>
              <a:t>稍微拖慢</a:t>
            </a:r>
            <a:endParaRPr lang="en-US" altLang="zh-CN" sz="1600" dirty="0"/>
          </a:p>
        </p:txBody>
      </p:sp>
    </p:spTree>
    <p:extLst>
      <p:ext uri="{BB962C8B-B14F-4D97-AF65-F5344CB8AC3E}">
        <p14:creationId xmlns:p14="http://schemas.microsoft.com/office/powerpoint/2010/main" val="182248763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2_Office 主题​​</Template>
  <TotalTime>2608</TotalTime>
  <Words>622</Words>
  <Application>Microsoft Office PowerPoint</Application>
  <PresentationFormat>宽屏</PresentationFormat>
  <Paragraphs>61</Paragraphs>
  <Slides>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</vt:i4>
      </vt:variant>
    </vt:vector>
  </HeadingPairs>
  <TitlesOfParts>
    <vt:vector size="12" baseType="lpstr">
      <vt:lpstr>等线</vt:lpstr>
      <vt:lpstr>微软雅黑</vt:lpstr>
      <vt:lpstr>Arial</vt:lpstr>
      <vt:lpstr>Wingdings</vt:lpstr>
      <vt:lpstr>2_Office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策 孙</dc:creator>
  <cp:lastModifiedBy>哲骏 杨</cp:lastModifiedBy>
  <cp:revision>943</cp:revision>
  <dcterms:created xsi:type="dcterms:W3CDTF">2025-06-11T10:44:33Z</dcterms:created>
  <dcterms:modified xsi:type="dcterms:W3CDTF">2026-03-11T10:03:21Z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0x010100F746C9E5A542A54A8B513C1ACE44F90B</vt:lpwstr>
  </property>
  <property fmtid="{D5CDD505-2E9C-101B-9397-08002B2CF9AE}" pid="3" name="ICV">
    <vt:lpwstr>2F1556B50D426685398A07688D20EBFE_43</vt:lpwstr>
  </property>
  <property fmtid="{D5CDD505-2E9C-101B-9397-08002B2CF9AE}" pid="4" name="KSOProductBuildVer">
    <vt:lpwstr>2052-12.1.0.17900</vt:lpwstr>
  </property>
</Properties>
</file>