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274" r:id="rId5"/>
    <p:sldId id="2276" r:id="rId6"/>
    <p:sldId id="2278" r:id="rId7"/>
    <p:sldId id="2279" r:id="rId8"/>
    <p:sldId id="2280" r:id="rId9"/>
    <p:sldId id="2289" r:id="rId10"/>
    <p:sldId id="2288" r:id="rId11"/>
    <p:sldId id="2266" r:id="rId12"/>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数据集介绍" id="{D89653AC-4D20-40FF-B3E3-AD1E1C9C03F0}">
          <p14:sldIdLst>
            <p14:sldId id="256"/>
            <p14:sldId id="2274"/>
            <p14:sldId id="2276"/>
            <p14:sldId id="2278"/>
            <p14:sldId id="2279"/>
            <p14:sldId id="2280"/>
            <p14:sldId id="2289"/>
            <p14:sldId id="2288"/>
            <p14:sldId id="2266"/>
          </p14:sldIdLst>
        </p14:section>
        <p14:section name="数据库信息统计" id="{B8305BA7-8E9D-49FA-BFEA-2830034A56FC}">
          <p14:sldIdLst/>
        </p14:section>
        <p14:section name="插值属性预测" id="{0912A8E2-7187-4816-9A1B-3DF72B79CC62}">
          <p14:sldIdLst/>
        </p14:section>
        <p14:section name="化学反应关系建立" id="{ADA20FCA-9C8A-4AD5-9993-D83070BFF9F1}">
          <p14:sldIdLst/>
        </p14:section>
        <p14:section name="属性预测benchmark" id="{7BC36B0E-AFD8-4CDE-8500-F7A9D20893EC}">
          <p14:sldIdLst/>
        </p14:section>
        <p14:section name="SOTA and baseline" id="{694C6392-48F9-4810-83C3-50ABC3F9E64A}">
          <p14:sldIdLst/>
        </p14:section>
        <p14:section name="GNN编码器结果" id="{053ACE63-65EB-43AB-9387-210874D2F444}">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清伟" initials="李清伟" lastIdx="1" clrIdx="0"/>
  <p:cmAuthor id="2" name="weixingdi" initials="w" lastIdx="1" clrIdx="1"/>
  <p:cmAuthor id="3" name="伯尧 丁" initials="伯丁" lastIdx="12"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08450"/>
    <a:srgbClr val="D8C2AA"/>
    <a:srgbClr val="E1D0BD"/>
    <a:srgbClr val="0FF139"/>
    <a:srgbClr val="B5E020"/>
    <a:srgbClr val="D7E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73" d="100"/>
          <a:sy n="73" d="100"/>
        </p:scale>
        <p:origin x="189"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2.xml"/><Relationship Id="rId16" Type="http://schemas.openxmlformats.org/officeDocument/2006/relationships/commentAuthors" Target="commentAuthors.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FCB962-37C5-4872-86DD-16D0F44E3AB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DE64B4-3ED4-4285-8672-C63A072694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ctr">
              <a:lnSpc>
                <a:spcPct val="120000"/>
              </a:lnSpc>
            </a:pPr>
            <a:r>
              <a:rPr lang="en-US" altLang="zh-CN" sz="1200" b="1" dirty="0">
                <a:solidFill>
                  <a:schemeClr val="tx1"/>
                </a:solidFill>
                <a:latin typeface="+mn-ea"/>
              </a:rPr>
              <a:t>CLUSMOL: CLUSTER-ASSISTED CONTRASTIVE LEARNING FOR MOLECULAR REPRESENTATIONS</a:t>
            </a:r>
            <a:endParaRPr lang="en-US" altLang="zh-CN" sz="1200" b="1" dirty="0">
              <a:solidFill>
                <a:schemeClr val="tx1"/>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5"/>
          </p:nvPr>
        </p:nvSpPr>
        <p:spPr/>
        <p:txBody>
          <a:bodyPr/>
          <a:lstStyle/>
          <a:p>
            <a:fld id="{47886C54-E433-40A3-AB15-65C634352AC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C471A84-A18C-41AE-AACC-0B3972D6D19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sp>
        <p:nvSpPr>
          <p:cNvPr id="7" name="标题 3"/>
          <p:cNvSpPr txBox="1"/>
          <p:nvPr/>
        </p:nvSpPr>
        <p:spPr>
          <a:xfrm>
            <a:off x="436099" y="259484"/>
            <a:ext cx="11329222" cy="2244565"/>
          </a:xfrm>
          <a:prstGeom prst="rect">
            <a:avLst/>
          </a:prstGeom>
          <a:solidFill>
            <a:srgbClr val="005AD2"/>
          </a:solidFill>
          <a:ln>
            <a:noFill/>
          </a:ln>
          <a:effectLst/>
        </p:spPr>
        <p:txBody>
          <a:bodyPr tIns="0" bIns="0" anchor="ctr"/>
          <a:lstStyle/>
          <a:p>
            <a:pPr algn="ctr">
              <a:spcBef>
                <a:spcPct val="0"/>
              </a:spcBef>
              <a:defRPr/>
            </a:pPr>
            <a:endParaRPr lang="zh-CN" altLang="en-US" sz="4000" b="1" dirty="0">
              <a:solidFill>
                <a:schemeClr val="bg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72" y="393122"/>
            <a:ext cx="2301507" cy="38550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sp>
        <p:nvSpPr>
          <p:cNvPr id="7" name="标题 3"/>
          <p:cNvSpPr txBox="1"/>
          <p:nvPr/>
        </p:nvSpPr>
        <p:spPr>
          <a:xfrm>
            <a:off x="436100" y="259484"/>
            <a:ext cx="3151162" cy="6361847"/>
          </a:xfrm>
          <a:prstGeom prst="rect">
            <a:avLst/>
          </a:prstGeom>
          <a:solidFill>
            <a:srgbClr val="005AD2"/>
          </a:solidFill>
          <a:ln>
            <a:noFill/>
          </a:ln>
          <a:effectLst/>
        </p:spPr>
        <p:txBody>
          <a:bodyPr tIns="0" bIns="0" anchor="ctr"/>
          <a:lstStyle/>
          <a:p>
            <a:pPr algn="ctr">
              <a:spcBef>
                <a:spcPct val="0"/>
              </a:spcBef>
              <a:defRPr/>
            </a:pPr>
            <a:endParaRPr lang="zh-CN" altLang="en-US" sz="4000" b="1" dirty="0">
              <a:solidFill>
                <a:schemeClr val="bg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72" y="393122"/>
            <a:ext cx="2301507" cy="38550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pic>
        <p:nvPicPr>
          <p:cNvPr id="3" name="图片 2"/>
          <p:cNvPicPr>
            <a:picLocks noChangeAspect="1"/>
          </p:cNvPicPr>
          <p:nvPr/>
        </p:nvPicPr>
        <p:blipFill>
          <a:blip r:embed="rId2">
            <a:alphaModFix amt="50000"/>
            <a:duotone>
              <a:schemeClr val="accent1">
                <a:shade val="45000"/>
                <a:satMod val="135000"/>
              </a:schemeClr>
              <a:prstClr val="white"/>
            </a:duotone>
          </a:blip>
          <a:stretch>
            <a:fillRect/>
          </a:stretch>
        </p:blipFill>
        <p:spPr>
          <a:xfrm rot="1007118" flipH="1">
            <a:off x="-4762466" y="-38208"/>
            <a:ext cx="10459919" cy="10624352"/>
          </a:xfrm>
          <a:prstGeom prst="rect">
            <a:avLst/>
          </a:prstGeom>
        </p:spPr>
      </p:pic>
      <p:grpSp>
        <p:nvGrpSpPr>
          <p:cNvPr id="17" name="组合 16"/>
          <p:cNvGrpSpPr/>
          <p:nvPr/>
        </p:nvGrpSpPr>
        <p:grpSpPr>
          <a:xfrm>
            <a:off x="2324028" y="2391132"/>
            <a:ext cx="1980000" cy="2160000"/>
            <a:chOff x="806121" y="2244419"/>
            <a:chExt cx="2095094" cy="2369160"/>
          </a:xfrm>
        </p:grpSpPr>
        <p:sp>
          <p:nvSpPr>
            <p:cNvPr id="18" name="图形 11"/>
            <p:cNvSpPr>
              <a:spLocks noChangeAspect="1"/>
            </p:cNvSpPr>
            <p:nvPr/>
          </p:nvSpPr>
          <p:spPr>
            <a:xfrm>
              <a:off x="806121" y="2244419"/>
              <a:ext cx="2095094" cy="2369160"/>
            </a:xfrm>
            <a:custGeom>
              <a:avLst/>
              <a:gdLst>
                <a:gd name="connsiteX0" fmla="*/ 0 w 1638300"/>
                <a:gd name="connsiteY0" fmla="*/ 526733 h 1852612"/>
                <a:gd name="connsiteX1" fmla="*/ 0 w 1638300"/>
                <a:gd name="connsiteY1" fmla="*/ 1325880 h 1852612"/>
                <a:gd name="connsiteX2" fmla="*/ 63818 w 1638300"/>
                <a:gd name="connsiteY2" fmla="*/ 1436370 h 1852612"/>
                <a:gd name="connsiteX3" fmla="*/ 755333 w 1638300"/>
                <a:gd name="connsiteY3" fmla="*/ 1835468 h 1852612"/>
                <a:gd name="connsiteX4" fmla="*/ 882968 w 1638300"/>
                <a:gd name="connsiteY4" fmla="*/ 1835468 h 1852612"/>
                <a:gd name="connsiteX5" fmla="*/ 1574483 w 1638300"/>
                <a:gd name="connsiteY5" fmla="*/ 1436370 h 1852612"/>
                <a:gd name="connsiteX6" fmla="*/ 1638300 w 1638300"/>
                <a:gd name="connsiteY6" fmla="*/ 1325880 h 1852612"/>
                <a:gd name="connsiteX7" fmla="*/ 1638300 w 1638300"/>
                <a:gd name="connsiteY7" fmla="*/ 526733 h 1852612"/>
                <a:gd name="connsiteX8" fmla="*/ 1574483 w 1638300"/>
                <a:gd name="connsiteY8" fmla="*/ 416243 h 1852612"/>
                <a:gd name="connsiteX9" fmla="*/ 882968 w 1638300"/>
                <a:gd name="connsiteY9" fmla="*/ 17145 h 1852612"/>
                <a:gd name="connsiteX10" fmla="*/ 755333 w 1638300"/>
                <a:gd name="connsiteY10" fmla="*/ 17145 h 1852612"/>
                <a:gd name="connsiteX11" fmla="*/ 63818 w 1638300"/>
                <a:gd name="connsiteY11" fmla="*/ 416243 h 1852612"/>
                <a:gd name="connsiteX12" fmla="*/ 0 w 1638300"/>
                <a:gd name="connsiteY12" fmla="*/ 526733 h 185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8300" h="1852612">
                  <a:moveTo>
                    <a:pt x="0" y="526733"/>
                  </a:moveTo>
                  <a:lnTo>
                    <a:pt x="0" y="1325880"/>
                  </a:lnTo>
                  <a:cubicBezTo>
                    <a:pt x="0" y="1371600"/>
                    <a:pt x="23813" y="1413510"/>
                    <a:pt x="63818" y="1436370"/>
                  </a:cubicBezTo>
                  <a:lnTo>
                    <a:pt x="755333" y="1835468"/>
                  </a:lnTo>
                  <a:cubicBezTo>
                    <a:pt x="794385" y="1858328"/>
                    <a:pt x="842963" y="1858328"/>
                    <a:pt x="882968" y="1835468"/>
                  </a:cubicBezTo>
                  <a:lnTo>
                    <a:pt x="1574483" y="1436370"/>
                  </a:lnTo>
                  <a:cubicBezTo>
                    <a:pt x="1613535" y="1413510"/>
                    <a:pt x="1638300" y="1371600"/>
                    <a:pt x="1638300" y="1325880"/>
                  </a:cubicBezTo>
                  <a:lnTo>
                    <a:pt x="1638300" y="526733"/>
                  </a:lnTo>
                  <a:cubicBezTo>
                    <a:pt x="1638300" y="481013"/>
                    <a:pt x="1614488" y="439103"/>
                    <a:pt x="1574483" y="416243"/>
                  </a:cubicBezTo>
                  <a:lnTo>
                    <a:pt x="882968" y="17145"/>
                  </a:lnTo>
                  <a:cubicBezTo>
                    <a:pt x="843915" y="-5715"/>
                    <a:pt x="795338" y="-5715"/>
                    <a:pt x="755333" y="17145"/>
                  </a:cubicBezTo>
                  <a:lnTo>
                    <a:pt x="63818" y="416243"/>
                  </a:lnTo>
                  <a:cubicBezTo>
                    <a:pt x="23813" y="439103"/>
                    <a:pt x="0" y="481013"/>
                    <a:pt x="0" y="526733"/>
                  </a:cubicBezTo>
                  <a:close/>
                </a:path>
              </a:pathLst>
            </a:custGeom>
            <a:gradFill>
              <a:gsLst>
                <a:gs pos="0">
                  <a:schemeClr val="bg2">
                    <a:alpha val="80000"/>
                  </a:schemeClr>
                </a:gs>
                <a:gs pos="100000">
                  <a:schemeClr val="tx2">
                    <a:alpha val="70000"/>
                  </a:schemeClr>
                </a:gs>
              </a:gsLst>
              <a:lin ang="16200000" scaled="1"/>
            </a:gradFill>
            <a:ln w="38100">
              <a:noFill/>
            </a:ln>
            <a:effectLst>
              <a:outerShdw blurRad="381000" dist="508000" dir="5400000" sx="80000" sy="8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19" name="组合 18"/>
            <p:cNvGrpSpPr/>
            <p:nvPr/>
          </p:nvGrpSpPr>
          <p:grpSpPr>
            <a:xfrm>
              <a:off x="1386392" y="2856393"/>
              <a:ext cx="934550" cy="1217733"/>
              <a:chOff x="2246666" y="3479316"/>
              <a:chExt cx="934550" cy="1217733"/>
            </a:xfrm>
          </p:grpSpPr>
          <p:sp>
            <p:nvSpPr>
              <p:cNvPr id="20" name="文本框 19"/>
              <p:cNvSpPr txBox="1"/>
              <p:nvPr/>
            </p:nvSpPr>
            <p:spPr>
              <a:xfrm>
                <a:off x="2384262" y="3479316"/>
                <a:ext cx="659361" cy="985239"/>
              </a:xfrm>
              <a:prstGeom prst="rect">
                <a:avLst/>
              </a:prstGeom>
              <a:noFill/>
            </p:spPr>
            <p:txBody>
              <a:bodyPr wrap="none" lIns="0" tIns="0" rIns="0" bIns="0" rtlCol="0" anchor="ctr">
                <a:spAutoFit/>
              </a:bodyPr>
              <a:lstStyle/>
              <a:p>
                <a:pPr algn="ctr">
                  <a:spcAft>
                    <a:spcPts val="400"/>
                  </a:spcAft>
                  <a:buClr>
                    <a:schemeClr val="accent1"/>
                  </a:buClr>
                  <a:buSzPct val="70000"/>
                </a:pPr>
                <a:r>
                  <a:rPr kumimoji="1" lang="zh-CN" altLang="en-US" sz="2600" b="1" kern="1000" baseline="0" dirty="0">
                    <a:solidFill>
                      <a:schemeClr val="bg1"/>
                    </a:solidFill>
                    <a:latin typeface="+mn-lt"/>
                    <a:ea typeface="+mn-ea"/>
                    <a:cs typeface="+mn-ea"/>
                    <a:sym typeface="+mn-lt"/>
                  </a:rPr>
                  <a:t>汇 报</a:t>
                </a:r>
                <a:endParaRPr kumimoji="1" lang="en-US" altLang="zh-CN" sz="2600" b="1" kern="1000" baseline="0" dirty="0">
                  <a:solidFill>
                    <a:schemeClr val="bg1"/>
                  </a:solidFill>
                  <a:latin typeface="+mn-lt"/>
                  <a:ea typeface="+mn-ea"/>
                  <a:cs typeface="+mn-ea"/>
                  <a:sym typeface="+mn-lt"/>
                </a:endParaRPr>
              </a:p>
              <a:p>
                <a:pPr algn="ctr">
                  <a:spcAft>
                    <a:spcPts val="400"/>
                  </a:spcAft>
                  <a:buClr>
                    <a:schemeClr val="accent1"/>
                  </a:buClr>
                  <a:buSzPct val="70000"/>
                </a:pPr>
                <a:r>
                  <a:rPr kumimoji="1" lang="zh-CN" altLang="en-US" sz="2600" b="1" kern="1000" baseline="0" dirty="0">
                    <a:solidFill>
                      <a:schemeClr val="bg1"/>
                    </a:solidFill>
                    <a:latin typeface="+mn-lt"/>
                    <a:ea typeface="+mn-ea"/>
                    <a:cs typeface="+mn-ea"/>
                    <a:sym typeface="+mn-lt"/>
                  </a:rPr>
                  <a:t>提 纲</a:t>
                </a:r>
                <a:endParaRPr kumimoji="1" lang="en-US" sz="2600" b="1" kern="1000" baseline="0" dirty="0">
                  <a:solidFill>
                    <a:schemeClr val="bg1"/>
                  </a:solidFill>
                  <a:latin typeface="+mn-lt"/>
                  <a:ea typeface="+mn-ea"/>
                  <a:cs typeface="+mn-ea"/>
                  <a:sym typeface="+mn-lt"/>
                </a:endParaRPr>
              </a:p>
            </p:txBody>
          </p:sp>
          <p:sp>
            <p:nvSpPr>
              <p:cNvPr id="21" name="文本框 20"/>
              <p:cNvSpPr txBox="1"/>
              <p:nvPr/>
            </p:nvSpPr>
            <p:spPr>
              <a:xfrm>
                <a:off x="2246666" y="4481605"/>
                <a:ext cx="934550" cy="215444"/>
              </a:xfrm>
              <a:prstGeom prst="rect">
                <a:avLst/>
              </a:prstGeom>
              <a:noFill/>
            </p:spPr>
            <p:txBody>
              <a:bodyPr wrap="none" lIns="0" tIns="0" rIns="0" bIns="0" rtlCol="0" anchor="ctr">
                <a:noAutofit/>
              </a:bodyPr>
              <a:lstStyle/>
              <a:p>
                <a:pPr algn="ctr">
                  <a:spcAft>
                    <a:spcPts val="600"/>
                  </a:spcAft>
                  <a:buClr>
                    <a:schemeClr val="accent1"/>
                  </a:buClr>
                  <a:buSzPct val="70000"/>
                </a:pPr>
                <a:r>
                  <a:rPr kumimoji="1" lang="en-US" altLang="zh-CN" sz="1100" b="0" dirty="0">
                    <a:solidFill>
                      <a:schemeClr val="bg1"/>
                    </a:solidFill>
                    <a:latin typeface="+mn-lt"/>
                    <a:ea typeface="+mn-ea"/>
                    <a:cs typeface="+mn-ea"/>
                    <a:sym typeface="+mn-lt"/>
                  </a:rPr>
                  <a:t>CONTENTS</a:t>
                </a:r>
                <a:endParaRPr kumimoji="1" lang="en-US" sz="1100" b="0" dirty="0">
                  <a:solidFill>
                    <a:schemeClr val="bg1"/>
                  </a:solidFill>
                  <a:latin typeface="+mn-lt"/>
                  <a:ea typeface="+mn-ea"/>
                  <a:cs typeface="+mn-ea"/>
                  <a:sym typeface="+mn-lt"/>
                </a:endParaRPr>
              </a:p>
            </p:txBody>
          </p:sp>
        </p:grpSp>
      </p:grpSp>
      <p:sp>
        <p:nvSpPr>
          <p:cNvPr id="9" name="矩形: 圆角 15"/>
          <p:cNvSpPr/>
          <p:nvPr/>
        </p:nvSpPr>
        <p:spPr>
          <a:xfrm rot="2700000">
            <a:off x="11913636" y="6152955"/>
            <a:ext cx="890287" cy="890287"/>
          </a:xfrm>
          <a:prstGeom prst="roundRect">
            <a:avLst>
              <a:gd name="adj" fmla="val 20000"/>
            </a:avLst>
          </a:prstGeom>
          <a:gradFill flip="none" rotWithShape="1">
            <a:gsLst>
              <a:gs pos="0">
                <a:schemeClr val="tx2">
                  <a:alpha val="60000"/>
                </a:schemeClr>
              </a:gs>
              <a:gs pos="100000">
                <a:schemeClr val="tx2">
                  <a:lumMod val="60000"/>
                  <a:lumOff val="40000"/>
                </a:schemeClr>
              </a:gs>
            </a:gsLst>
            <a:lin ang="81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en-US" sz="2000" b="1" kern="0" dirty="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标题和内容">
    <p:spTree>
      <p:nvGrpSpPr>
        <p:cNvPr id="1" name=""/>
        <p:cNvGrpSpPr/>
        <p:nvPr/>
      </p:nvGrpSpPr>
      <p:grpSpPr>
        <a:xfrm>
          <a:off x="0" y="0"/>
          <a:ext cx="0" cy="0"/>
          <a:chOff x="0" y="0"/>
          <a:chExt cx="0" cy="0"/>
        </a:xfrm>
      </p:grpSpPr>
      <p:sp>
        <p:nvSpPr>
          <p:cNvPr id="5" name="矩形: 圆角 4"/>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anose="020B0503020204020204" pitchFamily="34" charset="-122"/>
                <a:ea typeface="微软雅黑" panose="020B0503020204020204"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anose="020B0503020204020204" pitchFamily="34" charset="-122"/>
                <a:ea typeface="微软雅黑" panose="020B0503020204020204" pitchFamily="34" charset="-122"/>
              </a:endParaRPr>
            </a:p>
          </p:txBody>
        </p:sp>
      </p:grpSp>
      <p:sp>
        <p:nvSpPr>
          <p:cNvPr id="13" name="文本占位符 12"/>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noAutofit/>
          </a:bodyPr>
          <a:lstStyle>
            <a:lvl1pPr marL="0" indent="0">
              <a:lnSpc>
                <a:spcPct val="100000"/>
              </a:lnSpc>
              <a:buFontTx/>
              <a:buNone/>
              <a:defRPr lang="zh-CN" altLang="en-US" sz="2800" b="1" kern="1200" dirty="0">
                <a:solidFill>
                  <a:schemeClr val="bg1"/>
                </a:solidFill>
                <a:ea typeface="微软雅黑" panose="020B0503020204020204" pitchFamily="34" charset="-122"/>
              </a:defRPr>
            </a:lvl1pPr>
          </a:lstStyle>
          <a:p>
            <a:pPr lvl="0">
              <a:spcBef>
                <a:spcPct val="0"/>
              </a:spcBef>
              <a:buClr>
                <a:schemeClr val="bg1"/>
              </a:buClr>
              <a:buSzPct val="40000"/>
            </a:pPr>
            <a:r>
              <a:rPr lang="zh-CN" altLang="en-US"/>
              <a:t>单击此处编辑母版文本样式</a:t>
            </a:r>
            <a:endParaRPr lang="zh-CN" altLang="en-US"/>
          </a:p>
        </p:txBody>
      </p:sp>
      <p:sp>
        <p:nvSpPr>
          <p:cNvPr id="7" name="内容占位符 6"/>
          <p:cNvSpPr>
            <a:spLocks noGrp="1"/>
          </p:cNvSpPr>
          <p:nvPr>
            <p:ph sz="quarter" idx="11"/>
          </p:nvPr>
        </p:nvSpPr>
        <p:spPr>
          <a:xfrm>
            <a:off x="479291" y="914400"/>
            <a:ext cx="11136976"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a:t>CLUSMOL: </a:t>
            </a:r>
            <a:r>
              <a:rPr lang="zh-CN" altLang="en-US"/>
              <a:t>聚类辅助的对比分子表征学习</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endParaRPr lang="zh-CN" altLang="en-US" dirty="0"/>
          </a:p>
        </p:txBody>
      </p:sp>
      <p:sp>
        <p:nvSpPr>
          <p:cNvPr id="16" name="平行四边形 15"/>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标题和内容">
    <p:spTree>
      <p:nvGrpSpPr>
        <p:cNvPr id="1" name=""/>
        <p:cNvGrpSpPr/>
        <p:nvPr/>
      </p:nvGrpSpPr>
      <p:grpSpPr>
        <a:xfrm>
          <a:off x="0" y="0"/>
          <a:ext cx="0" cy="0"/>
          <a:chOff x="0" y="0"/>
          <a:chExt cx="0" cy="0"/>
        </a:xfrm>
      </p:grpSpPr>
      <p:sp>
        <p:nvSpPr>
          <p:cNvPr id="3" name="矩形 2"/>
          <p:cNvSpPr/>
          <p:nvPr/>
        </p:nvSpPr>
        <p:spPr>
          <a:xfrm>
            <a:off x="-9596" y="0"/>
            <a:ext cx="12211189" cy="6858000"/>
          </a:xfrm>
          <a:prstGeom prst="rect">
            <a:avLst/>
          </a:prstGeom>
          <a:gradFill>
            <a:gsLst>
              <a:gs pos="54000">
                <a:srgbClr val="D7EFF5"/>
              </a:gs>
              <a:gs pos="100000">
                <a:schemeClr val="accent1">
                  <a:alpha val="5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800">
              <a:solidFill>
                <a:prstClr val="white"/>
              </a:solidFill>
              <a:cs typeface="+mn-ea"/>
              <a:sym typeface="+mn-lt"/>
            </a:endParaRPr>
          </a:p>
        </p:txBody>
      </p:sp>
      <p:sp>
        <p:nvSpPr>
          <p:cNvPr id="5" name="矩形: 圆角 4"/>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anose="020B0503020204020204" pitchFamily="34" charset="-122"/>
                <a:ea typeface="微软雅黑" panose="020B0503020204020204"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anose="020B0503020204020204" pitchFamily="34" charset="-122"/>
                <a:ea typeface="微软雅黑" panose="020B0503020204020204" pitchFamily="34" charset="-122"/>
              </a:endParaRPr>
            </a:p>
          </p:txBody>
        </p:sp>
      </p:grpSp>
      <p:sp>
        <p:nvSpPr>
          <p:cNvPr id="13" name="文本占位符 12"/>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noAutofit/>
          </a:bodyPr>
          <a:lstStyle>
            <a:lvl1pPr marL="0" indent="0">
              <a:lnSpc>
                <a:spcPct val="100000"/>
              </a:lnSpc>
              <a:buFontTx/>
              <a:buNone/>
              <a:defRPr lang="zh-CN" altLang="en-US" sz="2800" b="1" kern="1200" dirty="0">
                <a:solidFill>
                  <a:schemeClr val="bg1"/>
                </a:solidFill>
                <a:ea typeface="微软雅黑" panose="020B0503020204020204" pitchFamily="34" charset="-122"/>
              </a:defRPr>
            </a:lvl1pPr>
          </a:lstStyle>
          <a:p>
            <a:pPr lvl="0">
              <a:spcBef>
                <a:spcPct val="0"/>
              </a:spcBef>
              <a:buClr>
                <a:schemeClr val="bg1"/>
              </a:buClr>
              <a:buSzPct val="40000"/>
            </a:pPr>
            <a:r>
              <a:rPr lang="zh-CN" altLang="en-US"/>
              <a:t>单击此处编辑母版文本样式</a:t>
            </a:r>
            <a:endParaRPr lang="zh-CN" altLang="en-US"/>
          </a:p>
        </p:txBody>
      </p:sp>
      <p:sp>
        <p:nvSpPr>
          <p:cNvPr id="16"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p:cNvSpPr>
            <a:spLocks noGrp="1"/>
          </p:cNvSpPr>
          <p:nvPr>
            <p:ph idx="1" hasCustomPrompt="1"/>
          </p:nvPr>
        </p:nvSpPr>
        <p:spPr>
          <a:xfrm>
            <a:off x="146516" y="941696"/>
            <a:ext cx="11901001" cy="5360408"/>
          </a:xfrm>
          <a:prstGeom prst="rect">
            <a:avLst/>
          </a:prstGeom>
        </p:spPr>
        <p:txBody>
          <a:bodyPr/>
          <a:lstStyle>
            <a:lvl1pPr marL="273050" indent="-273050">
              <a:lnSpc>
                <a:spcPct val="120000"/>
              </a:lnSpc>
              <a:spcBef>
                <a:spcPts val="600"/>
              </a:spcBef>
              <a:buSzPct val="80000"/>
              <a:buFontTx/>
              <a:buBlip>
                <a:blip r:embed="rId2"/>
              </a:buBlip>
              <a:defRPr lang="zh-CN" altLang="en-US" sz="2800" b="1" kern="1200" dirty="0">
                <a:solidFill>
                  <a:schemeClr val="tx2">
                    <a:lumMod val="75000"/>
                  </a:schemeClr>
                </a:solidFill>
                <a:latin typeface="微软雅黑" panose="020B0503020204020204" pitchFamily="34" charset="-122"/>
                <a:ea typeface="微软雅黑" panose="020B0503020204020204" pitchFamily="34" charset="-122"/>
                <a:cs typeface="+mn-cs"/>
              </a:defRPr>
            </a:lvl1pPr>
            <a:lvl2pPr marL="627380" indent="-316230">
              <a:lnSpc>
                <a:spcPct val="120000"/>
              </a:lnSpc>
              <a:spcBef>
                <a:spcPts val="600"/>
              </a:spcBef>
              <a:buSzPct val="80000"/>
              <a:buFont typeface="Wingdings" panose="05000000000000000000" pitchFamily="2" charset="2"/>
              <a:buChar char="n"/>
              <a:defRPr kumimoji="1" lang="en-US" altLang="zh-CN" sz="2400" b="1" kern="12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defRPr>
            </a:lvl2pPr>
            <a:lvl3pPr marL="900430" indent="-228600">
              <a:lnSpc>
                <a:spcPct val="120000"/>
              </a:lnSpc>
              <a:spcBef>
                <a:spcPts val="600"/>
              </a:spcBef>
              <a:buSzPct val="80000"/>
              <a:buFontTx/>
              <a:buBlip>
                <a:blip r:embed="rId3"/>
              </a:buBlip>
              <a:defRPr b="1">
                <a:solidFill>
                  <a:schemeClr val="tx2">
                    <a:lumMod val="75000"/>
                  </a:schemeClr>
                </a:solidFill>
                <a:latin typeface="微软雅黑" panose="020B0503020204020204" pitchFamily="34" charset="-122"/>
                <a:ea typeface="微软雅黑" panose="020B0503020204020204" pitchFamily="34" charset="-122"/>
              </a:defRPr>
            </a:lvl3pPr>
            <a:lvl4pPr marL="1160780" indent="-228600">
              <a:lnSpc>
                <a:spcPct val="120000"/>
              </a:lnSpc>
              <a:spcBef>
                <a:spcPts val="600"/>
              </a:spcBef>
              <a:buSzPct val="80000"/>
              <a:buFont typeface="Wingdings" panose="05000000000000000000" pitchFamily="2" charset="2"/>
              <a:buChar char="ü"/>
              <a:defRPr sz="2000">
                <a:solidFill>
                  <a:schemeClr val="tx1"/>
                </a:solidFill>
                <a:latin typeface="微软雅黑" panose="020B0503020204020204" pitchFamily="34" charset="-122"/>
                <a:ea typeface="微软雅黑" panose="020B0503020204020204" pitchFamily="34" charset="-122"/>
              </a:defRPr>
            </a:lvl4pPr>
            <a:lvl5pPr marL="1403985" indent="-228600">
              <a:lnSpc>
                <a:spcPct val="120000"/>
              </a:lnSpc>
              <a:spcBef>
                <a:spcPts val="600"/>
              </a:spcBef>
              <a:buFont typeface="Wingdings" panose="05000000000000000000" pitchFamily="2" charset="2"/>
              <a:buChar char="Ø"/>
              <a:defRPr sz="2000">
                <a:solidFill>
                  <a:schemeClr val="tx2">
                    <a:lumMod val="75000"/>
                  </a:schemeClr>
                </a:solidFill>
                <a:latin typeface="微软雅黑" panose="020B0503020204020204" pitchFamily="34" charset="-122"/>
                <a:ea typeface="微软雅黑" panose="020B0503020204020204" pitchFamily="34" charset="-122"/>
              </a:defRPr>
            </a:lvl5pPr>
          </a:lstStyle>
          <a:p>
            <a:r>
              <a:rPr kumimoji="1" lang="zh-CN" altLang="en-US" dirty="0"/>
              <a:t>编辑母版文本样式</a:t>
            </a:r>
            <a:endParaRPr kumimoji="1" lang="en-US" altLang="zh-CN" dirty="0"/>
          </a:p>
          <a:p>
            <a:pPr lvl="1"/>
            <a:r>
              <a:rPr kumimoji="1" lang="zh-CN" altLang="en-US" dirty="0"/>
              <a:t>第二级</a:t>
            </a:r>
            <a:endParaRPr kumimoji="1" lang="en-US" altLang="zh-CN" dirty="0"/>
          </a:p>
          <a:p>
            <a:pPr lvl="2"/>
            <a:r>
              <a:rPr kumimoji="1" lang="zh-CN" altLang="en-US" dirty="0"/>
              <a:t>第三级</a:t>
            </a:r>
            <a:endParaRPr kumimoji="1" lang="en-US" altLang="zh-CN" dirty="0"/>
          </a:p>
          <a:p>
            <a:pPr lvl="3"/>
            <a:r>
              <a:rPr kumimoji="1" lang="zh-CN" altLang="en-US" dirty="0"/>
              <a:t>第四级 </a:t>
            </a:r>
            <a:endParaRPr kumimoji="1" lang="en-US" altLang="zh-CN" dirty="0"/>
          </a:p>
          <a:p>
            <a:pPr lvl="4"/>
            <a:r>
              <a:rPr kumimoji="1" lang="zh-CN" altLang="en-US" dirty="0"/>
              <a:t>第五级</a:t>
            </a:r>
            <a:endParaRPr kumimoji="1" lang="zh-CN" altLang="en-US" dirty="0"/>
          </a:p>
        </p:txBody>
      </p:sp>
      <p:sp>
        <p:nvSpPr>
          <p:cNvPr id="2" name="标题 1"/>
          <p:cNvSpPr>
            <a:spLocks noGrp="1"/>
          </p:cNvSpPr>
          <p:nvPr>
            <p:ph type="title"/>
          </p:nvPr>
        </p:nvSpPr>
        <p:spPr>
          <a:xfrm>
            <a:off x="195066" y="136525"/>
            <a:ext cx="9672834" cy="614913"/>
          </a:xfrm>
        </p:spPr>
        <p:txBody>
          <a:bodyPr/>
          <a:lstStyle>
            <a:lvl1pPr>
              <a:defRPr sz="3600"/>
            </a:lvl1pPr>
          </a:lstStyle>
          <a:p>
            <a:r>
              <a:rPr kumimoji="1" lang="zh-CN" altLang="en-US" dirty="0"/>
              <a:t>单击此处编辑母版标题样式</a:t>
            </a:r>
            <a:endParaRPr kumimoji="1" lang="zh-CN" altLang="en-US" dirty="0"/>
          </a:p>
        </p:txBody>
      </p:sp>
      <p:sp>
        <p:nvSpPr>
          <p:cNvPr id="4" name="日期占位符 2"/>
          <p:cNvSpPr>
            <a:spLocks noGrp="1"/>
          </p:cNvSpPr>
          <p:nvPr>
            <p:ph type="dt" sz="half" idx="10"/>
          </p:nvPr>
        </p:nvSpPr>
        <p:spPr>
          <a:xfrm>
            <a:off x="838200" y="6356350"/>
            <a:ext cx="2743200" cy="365125"/>
          </a:xfrm>
        </p:spPr>
        <p:txBody>
          <a:bodyPr/>
          <a:lstStyle/>
          <a:p>
            <a:endParaRPr kumimoji="1" lang="zh-CN" altLang="en-US"/>
          </a:p>
        </p:txBody>
      </p:sp>
      <p:sp>
        <p:nvSpPr>
          <p:cNvPr id="5" name="页脚占位符 3"/>
          <p:cNvSpPr>
            <a:spLocks noGrp="1"/>
          </p:cNvSpPr>
          <p:nvPr>
            <p:ph type="ftr" sz="quarter" idx="11"/>
          </p:nvPr>
        </p:nvSpPr>
        <p:spPr>
          <a:xfrm>
            <a:off x="4038600" y="6356350"/>
            <a:ext cx="4114800" cy="365125"/>
          </a:xfrm>
        </p:spPr>
        <p:txBody>
          <a:bodyPr/>
          <a:lstStyle/>
          <a:p>
            <a:r>
              <a:rPr kumimoji="1" lang="en-US" altLang="zh-CN"/>
              <a:t>CLUSMOL: </a:t>
            </a:r>
            <a:r>
              <a:rPr kumimoji="1" lang="zh-CN" altLang="en-US"/>
              <a:t>聚类辅助的对比分子表征学习</a:t>
            </a:r>
            <a:endParaRPr kumimoji="1" lang="zh-CN" altLang="en-US" dirty="0"/>
          </a:p>
        </p:txBody>
      </p:sp>
      <p:sp>
        <p:nvSpPr>
          <p:cNvPr id="7" name="矩形: 圆角 22"/>
          <p:cNvSpPr/>
          <p:nvPr userDrawn="1"/>
        </p:nvSpPr>
        <p:spPr>
          <a:xfrm>
            <a:off x="11556957" y="6292872"/>
            <a:ext cx="455007" cy="455007"/>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2587977E-2C10-420F-BE86-C0F891FE5212}" type="slidenum">
              <a:rPr lang="zh-CN" altLang="en-US" sz="1200" b="1" smtClean="0">
                <a:latin typeface="微软雅黑" panose="020B0503020204020204" pitchFamily="34" charset="-122"/>
                <a:ea typeface="微软雅黑" panose="020B0503020204020204" pitchFamily="34" charset="-122"/>
              </a:rPr>
            </a:fld>
            <a:endParaRPr lang="zh-CN" altLang="en-US" b="1" dirty="0">
              <a:latin typeface="微软雅黑" panose="020B0503020204020204" pitchFamily="34" charset="-122"/>
              <a:ea typeface="微软雅黑" panose="020B0503020204020204" pitchFamily="34" charset="-122"/>
            </a:endParaRPr>
          </a:p>
        </p:txBody>
      </p:sp>
      <p:sp>
        <p:nvSpPr>
          <p:cNvPr id="10" name="平行四边形 9"/>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603864"/>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132764"/>
            <a:ext cx="10515600" cy="5044199"/>
          </a:xfrm>
          <a:prstGeom prst="rect">
            <a:avLst/>
          </a:prstGeom>
        </p:spPr>
        <p:txBody>
          <a:bodyPr vert="horz" lIns="91440" tIns="45720" rIns="91440" bIns="45720" rtlCol="0">
            <a:normAutofit/>
          </a:bodyPr>
          <a:lstStyle/>
          <a:p>
            <a:pPr>
              <a:lnSpc>
                <a:spcPct val="120000"/>
              </a:lnSpc>
              <a:spcBef>
                <a:spcPts val="0"/>
              </a:spcBef>
              <a:spcAft>
                <a:spcPts val="600"/>
              </a:spcAft>
              <a:buClr>
                <a:srgbClr val="005AD2"/>
              </a:buClr>
              <a:buSzPct val="80000"/>
              <a:buFont typeface="Wingdings" panose="05000000000000000000" pitchFamily="2" charset="2"/>
              <a:buChar char="q"/>
            </a:pPr>
            <a:r>
              <a:rPr lang="zh-CN" altLang="en-US" sz="2800" dirty="0"/>
              <a:t>出版</a:t>
            </a:r>
            <a:endParaRPr lang="en-US" altLang="zh-CN" sz="2800" dirty="0"/>
          </a:p>
          <a:p>
            <a:pPr lvl="1">
              <a:lnSpc>
                <a:spcPct val="120000"/>
              </a:lnSpc>
              <a:spcBef>
                <a:spcPts val="0"/>
              </a:spcBef>
              <a:spcAft>
                <a:spcPts val="600"/>
              </a:spcAft>
              <a:buClr>
                <a:srgbClr val="005AD2"/>
              </a:buClr>
              <a:buSzPct val="80000"/>
              <a:buFont typeface="Wingdings" panose="05000000000000000000" pitchFamily="2" charset="2"/>
              <a:buChar char="q"/>
            </a:pPr>
            <a:r>
              <a:rPr lang="en-US" altLang="zh-CN" sz="2800" b="1" dirty="0">
                <a:solidFill>
                  <a:srgbClr val="262626"/>
                </a:solidFill>
                <a:sym typeface="微软雅黑" panose="020B0503020204020204" pitchFamily="34" charset="-122"/>
              </a:rPr>
              <a:t>XX</a:t>
            </a:r>
            <a:endParaRPr lang="en-US" altLang="zh-CN" sz="2800" b="1" dirty="0">
              <a:solidFill>
                <a:srgbClr val="262626"/>
              </a:solidFill>
              <a:sym typeface="微软雅黑" panose="020B0503020204020204" pitchFamily="34" charset="-122"/>
            </a:endParaRPr>
          </a:p>
          <a:p>
            <a:pPr lvl="1">
              <a:lnSpc>
                <a:spcPct val="120000"/>
              </a:lnSpc>
              <a:spcBef>
                <a:spcPts val="0"/>
              </a:spcBef>
              <a:spcAft>
                <a:spcPts val="600"/>
              </a:spcAft>
              <a:buClr>
                <a:srgbClr val="005AD2"/>
              </a:buClr>
              <a:buSzPct val="80000"/>
              <a:buFont typeface="Wingdings" panose="05000000000000000000" pitchFamily="2" charset="2"/>
              <a:buChar char="q"/>
            </a:pPr>
            <a:r>
              <a:rPr lang="en-US" altLang="zh-CN" sz="2800" b="1" dirty="0">
                <a:solidFill>
                  <a:srgbClr val="262626"/>
                </a:solidFill>
                <a:sym typeface="微软雅黑" panose="020B0503020204020204" pitchFamily="34" charset="-122"/>
              </a:rPr>
              <a:t>YY</a:t>
            </a:r>
            <a:endParaRPr lang="en-US" altLang="zh-CN" sz="2800" b="1" dirty="0">
              <a:solidFill>
                <a:srgbClr val="262626"/>
              </a:solidFill>
              <a:sym typeface="微软雅黑" panose="020B0503020204020204" pitchFamily="34" charset="-122"/>
            </a:endParaRP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a:t>CLUSMOL: </a:t>
            </a:r>
            <a:r>
              <a:rPr lang="zh-CN" altLang="en-US"/>
              <a:t>聚类辅助的对比分子表征学习</a:t>
            </a:r>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71A84-A18C-41AE-AACC-0B3972D6D19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971550" indent="-514350" algn="l" defTabSz="914400" rtl="0" eaLnBrk="1" latinLnBrk="0" hangingPunct="1">
        <a:lnSpc>
          <a:spcPct val="90000"/>
        </a:lnSpc>
        <a:spcBef>
          <a:spcPts val="500"/>
        </a:spcBef>
        <a:buFont typeface="Wingdings" panose="05000000000000000000" pitchFamily="2" charset="2"/>
        <a:buChar char="n"/>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hyperlink" Target="mailto:yuzhang@ustc.edu.cn" TargetMode="External"/><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5.png"/><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4294967295"/>
          </p:nvPr>
        </p:nvSpPr>
        <p:spPr>
          <a:xfrm>
            <a:off x="9448800" y="6356350"/>
            <a:ext cx="2743200" cy="365125"/>
          </a:xfrm>
        </p:spPr>
        <p:txBody>
          <a:bodyPr/>
          <a:lstStyle/>
          <a:p>
            <a:fld id="{CC471A84-A18C-41AE-AACC-0B3972D6D193}" type="slidenum">
              <a:rPr lang="zh-CN" altLang="en-US" smtClean="0"/>
            </a:fld>
            <a:endParaRPr lang="zh-CN" altLang="en-US"/>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049909" y="515462"/>
            <a:ext cx="3506728" cy="587376"/>
          </a:xfrm>
          <a:prstGeom prst="rect">
            <a:avLst/>
          </a:prstGeom>
        </p:spPr>
      </p:pic>
      <p:grpSp>
        <p:nvGrpSpPr>
          <p:cNvPr id="3" name="组合 2"/>
          <p:cNvGrpSpPr/>
          <p:nvPr/>
        </p:nvGrpSpPr>
        <p:grpSpPr>
          <a:xfrm>
            <a:off x="1860884" y="1861662"/>
            <a:ext cx="8470232" cy="1350891"/>
            <a:chOff x="995045" y="1856477"/>
            <a:chExt cx="7153910" cy="964245"/>
          </a:xfrm>
        </p:grpSpPr>
        <p:sp>
          <p:nvSpPr>
            <p:cNvPr id="4" name="矩形: 圆角 4"/>
            <p:cNvSpPr/>
            <p:nvPr/>
          </p:nvSpPr>
          <p:spPr>
            <a:xfrm>
              <a:off x="995045" y="1864725"/>
              <a:ext cx="7153910" cy="947752"/>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lnSpc>
                  <a:spcPct val="120000"/>
                </a:lnSpc>
              </a:pPr>
              <a:r>
                <a:rPr lang="en-US" altLang="zh-CN" sz="1600" b="1" dirty="0">
                  <a:solidFill>
                    <a:schemeClr val="tx1"/>
                  </a:solidFill>
                  <a:latin typeface="+mn-ea"/>
                </a:rPr>
                <a:t>RETROINTEXT: A MULTIMODAL LARGE LANGUAGE</a:t>
              </a:r>
              <a:endParaRPr lang="en-US" altLang="zh-CN" sz="1600" b="1" dirty="0">
                <a:solidFill>
                  <a:schemeClr val="tx1"/>
                </a:solidFill>
                <a:latin typeface="+mn-ea"/>
              </a:endParaRPr>
            </a:p>
            <a:p>
              <a:pPr algn="ctr">
                <a:lnSpc>
                  <a:spcPct val="120000"/>
                </a:lnSpc>
              </a:pPr>
              <a:r>
                <a:rPr lang="en-US" altLang="zh-CN" sz="1600" b="1" dirty="0">
                  <a:solidFill>
                    <a:schemeClr val="tx1"/>
                  </a:solidFill>
                  <a:latin typeface="+mn-ea"/>
                </a:rPr>
                <a:t>MODEL ENHANCED FRAMEWORK FOR RETROSYN_x0002_THETIC PLANNING VIA IN-CONTEXT REPRESENTA_x0002_TION LEARNING</a:t>
              </a:r>
              <a:endParaRPr lang="en-US" altLang="zh-CN" sz="1600" b="1" dirty="0">
                <a:solidFill>
                  <a:schemeClr val="tx1"/>
                </a:solidFill>
                <a:latin typeface="+mn-ea"/>
              </a:endParaRPr>
            </a:p>
            <a:p>
              <a:pPr algn="ctr">
                <a:lnSpc>
                  <a:spcPct val="120000"/>
                </a:lnSpc>
              </a:pPr>
              <a:r>
                <a:rPr lang="en-US" altLang="zh-CN" sz="2400" b="1" dirty="0">
                  <a:solidFill>
                    <a:schemeClr val="accent1"/>
                  </a:solidFill>
                  <a:latin typeface="+mn-ea"/>
                </a:rPr>
                <a:t>ICLR 2025</a:t>
              </a:r>
              <a:endParaRPr lang="en-US" altLang="zh-CN" sz="2400" b="1" dirty="0">
                <a:solidFill>
                  <a:schemeClr val="accent1"/>
                </a:solidFill>
                <a:latin typeface="+mn-ea"/>
              </a:endParaRPr>
            </a:p>
          </p:txBody>
        </p:sp>
        <p:grpSp>
          <p:nvGrpSpPr>
            <p:cNvPr id="6" name="组合 5"/>
            <p:cNvGrpSpPr/>
            <p:nvPr/>
          </p:nvGrpSpPr>
          <p:grpSpPr>
            <a:xfrm>
              <a:off x="995045" y="1856477"/>
              <a:ext cx="7153910" cy="964245"/>
              <a:chOff x="631309" y="1723634"/>
              <a:chExt cx="7153910" cy="964245"/>
            </a:xfrm>
          </p:grpSpPr>
          <p:cxnSp>
            <p:nvCxnSpPr>
              <p:cNvPr id="7" name="直接连接符 6"/>
              <p:cNvCxnSpPr/>
              <p:nvPr/>
            </p:nvCxnSpPr>
            <p:spPr>
              <a:xfrm>
                <a:off x="631309" y="1723634"/>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cxnSp>
            <p:nvCxnSpPr>
              <p:cNvPr id="8" name="直接连接符 7"/>
              <p:cNvCxnSpPr/>
              <p:nvPr/>
            </p:nvCxnSpPr>
            <p:spPr>
              <a:xfrm>
                <a:off x="631309" y="2687879"/>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grpSp>
      </p:grpSp>
      <p:grpSp>
        <p:nvGrpSpPr>
          <p:cNvPr id="9" name="组合 8"/>
          <p:cNvGrpSpPr/>
          <p:nvPr/>
        </p:nvGrpSpPr>
        <p:grpSpPr>
          <a:xfrm>
            <a:off x="4711235" y="3636257"/>
            <a:ext cx="2464723" cy="617743"/>
            <a:chOff x="1231494" y="3852036"/>
            <a:chExt cx="2104076" cy="380486"/>
          </a:xfrm>
        </p:grpSpPr>
        <p:sp>
          <p:nvSpPr>
            <p:cNvPr id="10" name="矩形: 圆角 14"/>
            <p:cNvSpPr/>
            <p:nvPr/>
          </p:nvSpPr>
          <p:spPr>
            <a:xfrm>
              <a:off x="1404205" y="3852036"/>
              <a:ext cx="1931365" cy="380486"/>
            </a:xfrm>
            <a:prstGeom prst="roundRect">
              <a:avLst>
                <a:gd name="adj" fmla="val 18829"/>
              </a:avLst>
            </a:prstGeom>
            <a:solidFill>
              <a:schemeClr val="bg1"/>
            </a:solidFill>
            <a:ln w="3175" cap="flat" cmpd="sng" algn="ctr">
              <a:solidFill>
                <a:schemeClr val="bg1">
                  <a:lumMod val="85000"/>
                </a:schemeClr>
              </a:solidFill>
              <a:prstDash val="solid"/>
              <a:round/>
              <a:headEnd type="none" w="med" len="med"/>
              <a:tailEnd type="none" w="med" len="med"/>
            </a:ln>
            <a:effectLst>
              <a:outerShdw blurRad="381000" dist="63500" dir="5400000" algn="t" rotWithShape="0">
                <a:schemeClr val="tx1">
                  <a:alpha val="5000"/>
                </a:schemeClr>
              </a:outerShdw>
            </a:effectLst>
          </p:spPr>
          <p:txBody>
            <a:bodyPr rot="0" spcFirstLastPara="0" vertOverflow="overflow" horzOverflow="overflow" vert="horz" wrap="square" lIns="972000" tIns="0" rIns="0" bIns="0" numCol="1" spcCol="0" rtlCol="0" fromWordArt="0" anchor="ctr" anchorCtr="0" forceAA="0" compatLnSpc="1">
              <a:noAutofit/>
            </a:bodyPr>
            <a:lstStyle/>
            <a:p>
              <a:pPr algn="ctr">
                <a:spcBef>
                  <a:spcPts val="0"/>
                </a:spcBef>
                <a:buClr>
                  <a:srgbClr val="FFCC00"/>
                </a:buClr>
                <a:buSzPct val="80000"/>
              </a:pPr>
              <a:r>
                <a:rPr lang="zh-CN" altLang="en-US" sz="2400" b="1" dirty="0">
                  <a:cs typeface="+mn-ea"/>
                  <a:sym typeface="+mn-lt"/>
                </a:rPr>
                <a:t>魏星迪</a:t>
              </a:r>
              <a:endParaRPr lang="zh-CN" altLang="en-US" sz="2400" b="1" dirty="0">
                <a:cs typeface="+mn-ea"/>
                <a:sym typeface="+mn-lt"/>
              </a:endParaRPr>
            </a:p>
          </p:txBody>
        </p:sp>
        <p:sp>
          <p:nvSpPr>
            <p:cNvPr id="11" name="矩形: 圆角 13"/>
            <p:cNvSpPr/>
            <p:nvPr/>
          </p:nvSpPr>
          <p:spPr>
            <a:xfrm>
              <a:off x="1231494" y="3852036"/>
              <a:ext cx="1031645" cy="380486"/>
            </a:xfrm>
            <a:prstGeom prst="roundRect">
              <a:avLst>
                <a:gd name="adj" fmla="val 24497"/>
              </a:avLst>
            </a:prstGeom>
            <a:gradFill flip="none" rotWithShape="1">
              <a:gsLst>
                <a:gs pos="41000">
                  <a:schemeClr val="tx2"/>
                </a:gs>
                <a:gs pos="100000">
                  <a:schemeClr val="accent1">
                    <a:lumMod val="60000"/>
                    <a:lumOff val="40000"/>
                  </a:schemeClr>
                </a:gs>
              </a:gsLst>
              <a:lin ang="0" scaled="1"/>
              <a:tileRect/>
            </a:gradFill>
            <a:ln w="38100">
              <a:noFill/>
            </a:ln>
            <a:effectLst>
              <a:outerShdw blurRad="254000" dist="190500" dir="5400000" sx="80000" sy="80000" algn="t" rotWithShape="0">
                <a:schemeClr val="tx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400" kern="0" dirty="0">
                  <a:solidFill>
                    <a:schemeClr val="bg1"/>
                  </a:solidFill>
                  <a:cs typeface="+mn-ea"/>
                  <a:sym typeface="+mn-lt"/>
                </a:rPr>
                <a:t>报告人</a:t>
              </a:r>
              <a:endParaRPr lang="en-US" sz="2400" dirty="0">
                <a:solidFill>
                  <a:schemeClr val="bg1"/>
                </a:solidFill>
                <a:cs typeface="+mn-ea"/>
                <a:sym typeface="+mn-lt"/>
              </a:endParaRPr>
            </a:p>
          </p:txBody>
        </p:sp>
      </p:grpSp>
      <p:sp>
        <p:nvSpPr>
          <p:cNvPr id="13" name="文本框 12"/>
          <p:cNvSpPr txBox="1"/>
          <p:nvPr/>
        </p:nvSpPr>
        <p:spPr>
          <a:xfrm flipH="1">
            <a:off x="9356440" y="4921313"/>
            <a:ext cx="287" cy="169166"/>
          </a:xfrm>
          <a:prstGeom prst="rect">
            <a:avLst/>
          </a:prstGeom>
          <a:noFill/>
        </p:spPr>
        <p:txBody>
          <a:bodyPr wrap="none" lIns="0" tIns="0" rIns="0" bIns="0" rtlCol="0" anchor="ctr">
            <a:spAutoFit/>
          </a:bodyPr>
          <a:lstStyle/>
          <a:p>
            <a:pPr defTabSz="914400" eaLnBrk="1" fontAlgn="auto" hangingPunct="1">
              <a:spcBef>
                <a:spcPts val="0"/>
              </a:spcBef>
              <a:spcAft>
                <a:spcPts val="600"/>
              </a:spcAft>
            </a:pPr>
            <a:endParaRPr lang="zh-CN" altLang="en-US" b="1" dirty="0">
              <a:solidFill>
                <a:schemeClr val="tx2"/>
              </a:solidFill>
              <a:cs typeface="+mn-ea"/>
              <a:sym typeface="+mn-lt"/>
            </a:endParaRPr>
          </a:p>
        </p:txBody>
      </p:sp>
      <p:cxnSp>
        <p:nvCxnSpPr>
          <p:cNvPr id="15" name="直接连接符 14"/>
          <p:cNvCxnSpPr/>
          <p:nvPr/>
        </p:nvCxnSpPr>
        <p:spPr bwMode="auto">
          <a:xfrm flipV="1">
            <a:off x="1905600" y="5604891"/>
            <a:ext cx="8380800" cy="36748"/>
          </a:xfrm>
          <a:prstGeom prst="line">
            <a:avLst/>
          </a:prstGeom>
          <a:noFill/>
          <a:ln w="9525" cap="flat" cmpd="sng" algn="ctr">
            <a:solidFill>
              <a:schemeClr val="bg1">
                <a:lumMod val="85000"/>
              </a:schemeClr>
            </a:solidFill>
            <a:prstDash val="solid"/>
            <a:round/>
            <a:headEnd type="none" w="med" len="med"/>
            <a:tailEnd type="none" w="med" len="med"/>
          </a:ln>
          <a:effectLst/>
        </p:spPr>
      </p:cxnSp>
      <p:sp>
        <p:nvSpPr>
          <p:cNvPr id="16" name="文本框 15"/>
          <p:cNvSpPr txBox="1"/>
          <p:nvPr/>
        </p:nvSpPr>
        <p:spPr>
          <a:xfrm flipH="1">
            <a:off x="4466855" y="5866159"/>
            <a:ext cx="2953485" cy="276860"/>
          </a:xfrm>
          <a:prstGeom prst="rect">
            <a:avLst/>
          </a:prstGeom>
          <a:noFill/>
        </p:spPr>
        <p:txBody>
          <a:bodyPr wrap="square" lIns="0" tIns="0" rIns="0" bIns="0" rtlCol="0" anchor="ctr">
            <a:spAutoFit/>
          </a:bodyPr>
          <a:lstStyle/>
          <a:p>
            <a:pPr algn="ctr" defTabSz="914400" eaLnBrk="1" fontAlgn="auto" hangingPunct="1">
              <a:spcBef>
                <a:spcPts val="0"/>
              </a:spcBef>
              <a:spcAft>
                <a:spcPts val="600"/>
              </a:spcAft>
            </a:pPr>
            <a:r>
              <a:rPr lang="en-US" altLang="zh-CN" dirty="0">
                <a:cs typeface="+mn-ea"/>
                <a:sym typeface="+mn-lt"/>
              </a:rPr>
              <a:t>2026.3.18</a:t>
            </a:r>
            <a:endParaRPr lang="zh-CN" altLang="en-US" dirty="0">
              <a:cs typeface="+mn-ea"/>
              <a:sym typeface="+mn-lt"/>
            </a:endParaRPr>
          </a:p>
        </p:txBody>
      </p:sp>
      <p:sp>
        <p:nvSpPr>
          <p:cNvPr id="19" name="文本框 18"/>
          <p:cNvSpPr txBox="1"/>
          <p:nvPr/>
        </p:nvSpPr>
        <p:spPr>
          <a:xfrm flipH="1">
            <a:off x="3569368" y="4824899"/>
            <a:ext cx="5053263" cy="630942"/>
          </a:xfrm>
          <a:prstGeom prst="rect">
            <a:avLst/>
          </a:prstGeom>
          <a:noFill/>
        </p:spPr>
        <p:txBody>
          <a:bodyPr wrap="square" lIns="0" tIns="0" rIns="0" bIns="0" rtlCol="0" anchor="ctr">
            <a:spAutoFit/>
          </a:bodyPr>
          <a:lstStyle/>
          <a:p>
            <a:pPr algn="ctr" defTabSz="914400" eaLnBrk="1" fontAlgn="auto" hangingPunct="1">
              <a:spcBef>
                <a:spcPts val="0"/>
              </a:spcBef>
              <a:spcAft>
                <a:spcPts val="600"/>
              </a:spcAft>
            </a:pPr>
            <a:r>
              <a:rPr lang="zh-CN" altLang="en-US" dirty="0">
                <a:cs typeface="+mn-ea"/>
                <a:sym typeface="+mn-lt"/>
              </a:rPr>
              <a:t>张昱课题组</a:t>
            </a:r>
            <a:r>
              <a:rPr lang="en-US" altLang="zh-CN" dirty="0">
                <a:cs typeface="+mn-ea"/>
                <a:sym typeface="+mn-lt"/>
              </a:rPr>
              <a:t>(</a:t>
            </a:r>
            <a:r>
              <a:rPr lang="en-US" altLang="zh-CN" dirty="0">
                <a:cs typeface="+mn-ea"/>
                <a:sym typeface="+mn-lt"/>
                <a:hlinkClick r:id="rId2"/>
              </a:rPr>
              <a:t>yuzhang@ustc.edu.cn</a:t>
            </a:r>
            <a:r>
              <a:rPr lang="en-US" altLang="zh-CN" dirty="0">
                <a:cs typeface="+mn-ea"/>
                <a:sym typeface="+mn-lt"/>
              </a:rPr>
              <a:t>)</a:t>
            </a:r>
            <a:endParaRPr lang="en-US" altLang="zh-CN" dirty="0">
              <a:cs typeface="+mn-ea"/>
              <a:sym typeface="+mn-lt"/>
            </a:endParaRPr>
          </a:p>
          <a:p>
            <a:pPr algn="ctr" defTabSz="914400">
              <a:spcAft>
                <a:spcPts val="600"/>
              </a:spcAft>
            </a:pPr>
            <a:r>
              <a:rPr lang="zh-CN" altLang="en-US" dirty="0"/>
              <a:t>中国科学技术大学  计算机科学与技术学院</a:t>
            </a:r>
            <a:endParaRPr lang="en-US" altLang="zh-C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dirty="0"/>
              <a:t>背景与</a:t>
            </a:r>
            <a:r>
              <a:rPr dirty="0"/>
              <a:t>动机</a:t>
            </a:r>
            <a:endParaRPr dirty="0"/>
          </a:p>
        </p:txBody>
      </p:sp>
      <p:sp>
        <p:nvSpPr>
          <p:cNvPr id="5" name="内容占位符 4"/>
          <p:cNvSpPr>
            <a:spLocks noGrp="1"/>
          </p:cNvSpPr>
          <p:nvPr>
            <p:ph sz="quarter" idx="11"/>
          </p:nvPr>
        </p:nvSpPr>
        <p:spPr>
          <a:xfrm>
            <a:off x="295275" y="751205"/>
            <a:ext cx="11219180" cy="5441950"/>
          </a:xfrm>
        </p:spPr>
        <p:txBody>
          <a:bodyPr>
            <a:noAutofit/>
          </a:bodyPr>
          <a:lstStyle/>
          <a:p>
            <a:pPr>
              <a:buFont typeface="Wingdings" panose="05000000000000000000" charset="0"/>
              <a:buChar char="p"/>
            </a:pPr>
            <a:r>
              <a:rPr lang="zh-CN" altLang="en-US" sz="2055" b="1" dirty="0"/>
              <a:t>逆合成是有机化学中的核心策略，在药物发现和化学生物学发展中具有关键意义。单步逆合成是指预测一个单独的反应步骤，将目标分子拆解为更简单、更容易获得的前体。</a:t>
            </a:r>
            <a:endParaRPr lang="zh-CN" altLang="en-US" sz="2055" b="1" dirty="0"/>
          </a:p>
          <a:p>
            <a:pPr lvl="1">
              <a:buFont typeface="Wingdings" panose="05000000000000000000" charset="0"/>
              <a:buChar char="p"/>
            </a:pPr>
            <a:r>
              <a:rPr lang="zh-CN" altLang="en-US" sz="1760" b="1" dirty="0"/>
              <a:t>基于序列的方法利用</a:t>
            </a:r>
            <a:r>
              <a:rPr lang="en-US" altLang="zh-CN" sz="1760" b="1" dirty="0"/>
              <a:t> </a:t>
            </a:r>
            <a:endParaRPr lang="en-US" altLang="zh-CN" sz="1760" b="1" dirty="0"/>
          </a:p>
          <a:p>
            <a:pPr lvl="1">
              <a:buFont typeface="Wingdings" panose="05000000000000000000" charset="0"/>
              <a:buChar char="p"/>
            </a:pPr>
            <a:r>
              <a:rPr lang="zh-CN" altLang="en-US" sz="1760" b="1" dirty="0"/>
              <a:t>基于图的方法</a:t>
            </a:r>
            <a:endParaRPr lang="zh-CN" altLang="en-US" sz="1760" b="1" dirty="0"/>
          </a:p>
          <a:p>
            <a:pPr lvl="1">
              <a:buFont typeface="Wingdings" panose="05000000000000000000" charset="0"/>
              <a:buChar char="p"/>
            </a:pPr>
            <a:r>
              <a:rPr lang="zh-CN" altLang="en-US" sz="1760" b="1" dirty="0"/>
              <a:t>现有方法主要依赖分子图或</a:t>
            </a:r>
            <a:r>
              <a:rPr lang="en-US" altLang="zh-CN" sz="1760" b="1" dirty="0"/>
              <a:t> SMILES </a:t>
            </a:r>
            <a:r>
              <a:rPr lang="zh-CN" altLang="en-US" sz="1760" b="1" dirty="0"/>
              <a:t>表示，往往难以捕捉化学结构的复杂细节，从而限制了其在复杂逆合成任务中的可扩展性和有效性。</a:t>
            </a:r>
            <a:endParaRPr lang="zh-CN" altLang="en-US" sz="1760" b="1" dirty="0"/>
          </a:p>
          <a:p>
            <a:pPr marL="228600" lvl="0" indent="-228600">
              <a:buFont typeface="Wingdings" panose="05000000000000000000" charset="0"/>
              <a:buChar char="p"/>
            </a:pPr>
            <a:r>
              <a:rPr lang="zh-CN" altLang="en-US" sz="2060" b="1" dirty="0">
                <a:solidFill>
                  <a:schemeClr val="tx1"/>
                </a:solidFill>
              </a:rPr>
              <a:t>多步逆合成规划同样是有机化学中的基础策略</a:t>
            </a:r>
            <a:endParaRPr lang="zh-CN" altLang="en-US" sz="2060" b="1" dirty="0">
              <a:solidFill>
                <a:schemeClr val="tx1"/>
              </a:solidFill>
            </a:endParaRPr>
          </a:p>
          <a:p>
            <a:pPr marL="685800" lvl="1" indent="-228600">
              <a:buFont typeface="Wingdings" panose="05000000000000000000" charset="0"/>
              <a:buChar char="p"/>
            </a:pPr>
            <a:r>
              <a:rPr lang="zh-CN" altLang="en-US" sz="1765" b="1" dirty="0">
                <a:solidFill>
                  <a:schemeClr val="tx1"/>
                </a:solidFill>
              </a:rPr>
              <a:t>将复杂目标分子拆解为更简单、可获得的前体。</a:t>
            </a:r>
            <a:endParaRPr lang="zh-CN" altLang="en-US" sz="1765" b="1" dirty="0">
              <a:solidFill>
                <a:schemeClr val="tx1"/>
              </a:solidFill>
            </a:endParaRPr>
          </a:p>
          <a:p>
            <a:pPr marL="685800" lvl="1" indent="-228600">
              <a:buFont typeface="Wingdings" panose="05000000000000000000" charset="0"/>
              <a:buChar char="p"/>
            </a:pPr>
            <a:r>
              <a:rPr lang="zh-CN" altLang="en-US" sz="1765" b="1" dirty="0">
                <a:solidFill>
                  <a:schemeClr val="tx1"/>
                </a:solidFill>
              </a:rPr>
              <a:t>现有大多数逆合成规划策略都将其视为一个搜索问题，其中合成路线表示为树或图，分子作为节点。</a:t>
            </a:r>
            <a:endParaRPr lang="zh-CN" altLang="en-US" sz="1765" b="1" dirty="0">
              <a:solidFill>
                <a:schemeClr val="tx1"/>
              </a:solidFill>
            </a:endParaRPr>
          </a:p>
          <a:p>
            <a:pPr marL="685800" lvl="1" indent="-228600">
              <a:buFont typeface="Wingdings" panose="05000000000000000000" charset="0"/>
              <a:buChar char="p"/>
            </a:pPr>
            <a:r>
              <a:rPr lang="zh-CN" altLang="en-US" sz="1765" b="1" dirty="0">
                <a:solidFill>
                  <a:schemeClr val="tx1"/>
                </a:solidFill>
              </a:rPr>
              <a:t>受大语言模型（</a:t>
            </a:r>
            <a:r>
              <a:rPr lang="en-US" altLang="zh-CN" sz="1765" b="1" dirty="0">
                <a:solidFill>
                  <a:schemeClr val="tx1"/>
                </a:solidFill>
              </a:rPr>
              <a:t>LLM</a:t>
            </a:r>
            <a:r>
              <a:rPr lang="zh-CN" altLang="en-US" sz="1765" b="1" dirty="0">
                <a:solidFill>
                  <a:schemeClr val="tx1"/>
                </a:solidFill>
              </a:rPr>
              <a:t>）成功经验的启发，研究者开始尝试利用大规模文本语料训练出的语言模型来辅助逆合成任务。</a:t>
            </a:r>
            <a:endParaRPr lang="zh-CN" altLang="en-US" sz="1765" b="1" dirty="0">
              <a:solidFill>
                <a:schemeClr val="tx1"/>
              </a:solidFill>
            </a:endParaRPr>
          </a:p>
          <a:p>
            <a:pPr lvl="1">
              <a:buFont typeface="Wingdings" panose="05000000000000000000" charset="0"/>
              <a:buChar char="p"/>
            </a:pPr>
            <a:endParaRPr lang="en-US" altLang="zh-CN" sz="2055" b="1" dirty="0"/>
          </a:p>
          <a:p>
            <a:pPr marL="285750" lvl="1" indent="-285750">
              <a:buFont typeface="Wingdings" panose="05000000000000000000" charset="0"/>
              <a:buChar char="p"/>
            </a:pPr>
            <a:endParaRPr lang="en-US" altLang="zh-CN" dirty="0"/>
          </a:p>
          <a:p>
            <a:pPr marL="285750" lvl="1" indent="-285750">
              <a:buFont typeface="Wingdings" panose="05000000000000000000" charset="0"/>
              <a:buChar char="p"/>
            </a:pPr>
            <a:endParaRPr lang="en-US" altLang="zh-CN" b="1" dirty="0">
              <a:solidFill>
                <a:srgbClr val="FF0000"/>
              </a:solidFill>
            </a:endParaRPr>
          </a:p>
        </p:txBody>
      </p:sp>
      <p:sp>
        <p:nvSpPr>
          <p:cNvPr id="2" name="页脚占位符 1"/>
          <p:cNvSpPr>
            <a:spLocks noGrp="1"/>
          </p:cNvSpPr>
          <p:nvPr>
            <p:ph type="ftr" sz="quarter" idx="3"/>
          </p:nvPr>
        </p:nvSpPr>
        <p:spPr/>
        <p:txBody>
          <a:bodyPr/>
          <a:lstStyle/>
          <a:p>
            <a:endParaRPr lang="zh-CN" altLang="en-US" dirty="0"/>
          </a:p>
        </p:txBody>
      </p:sp>
      <p:sp>
        <p:nvSpPr>
          <p:cNvPr id="3" name="灯片编号占位符 2"/>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64" name="文本框 63"/>
          <p:cNvSpPr txBox="1"/>
          <p:nvPr>
            <p:custDataLst>
              <p:tags r:id="rId1"/>
            </p:custDataLst>
          </p:nvPr>
        </p:nvSpPr>
        <p:spPr>
          <a:xfrm>
            <a:off x="3157220" y="6293485"/>
            <a:ext cx="633730" cy="379095"/>
          </a:xfrm>
          <a:prstGeom prst="rect">
            <a:avLst/>
          </a:prstGeom>
          <a:noFill/>
        </p:spPr>
        <p:txBody>
          <a:bodyPr wrap="square" rtlCol="0">
            <a:spAutoFit/>
          </a:bodyPr>
          <a:lstStyle/>
          <a:p>
            <a:r>
              <a:rPr lang="en-US" altLang="zh-CN" sz="1400" b="1"/>
              <a:t>(b)</a:t>
            </a:r>
            <a:endParaRPr lang="en-US" altLang="zh-CN" sz="1400" b="1"/>
          </a:p>
        </p:txBody>
      </p:sp>
    </p:spTree>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en-US" altLang="zh-CN">
                <a:sym typeface="+mn-ea"/>
              </a:rPr>
              <a:t>RetroInText</a:t>
            </a:r>
            <a:endParaRPr lang="en-US" altLang="zh-CN" dirty="0">
              <a:solidFill>
                <a:schemeClr val="bg1"/>
              </a:solidFill>
              <a:latin typeface="+mn-ea"/>
              <a:sym typeface="+mn-ea"/>
            </a:endParaRPr>
          </a:p>
        </p:txBody>
      </p:sp>
      <p:sp>
        <p:nvSpPr>
          <p:cNvPr id="5" name="内容占位符 4"/>
          <p:cNvSpPr>
            <a:spLocks noGrp="1"/>
          </p:cNvSpPr>
          <p:nvPr>
            <p:ph sz="quarter" idx="11"/>
          </p:nvPr>
        </p:nvSpPr>
        <p:spPr>
          <a:xfrm>
            <a:off x="750570" y="772160"/>
            <a:ext cx="5556250" cy="5441950"/>
          </a:xfrm>
        </p:spPr>
        <p:txBody>
          <a:bodyPr>
            <a:noAutofit/>
          </a:bodyPr>
          <a:lstStyle/>
          <a:p>
            <a:pPr>
              <a:buFont typeface="Wingdings" panose="05000000000000000000" charset="0"/>
              <a:buChar char="p"/>
            </a:pPr>
            <a:r>
              <a:rPr lang="zh-CN" altLang="en-US" sz="2055" dirty="0"/>
              <a:t>提出无模板逆合成预测框架</a:t>
            </a:r>
            <a:r>
              <a:rPr lang="en-US" altLang="zh-CN" sz="2055" dirty="0"/>
              <a:t> RetroInText</a:t>
            </a:r>
            <a:r>
              <a:rPr lang="zh-CN" altLang="en-US" sz="2055" dirty="0"/>
              <a:t>，在预测后续步骤时引入前序步骤的上下文文本信息。</a:t>
            </a:r>
            <a:endParaRPr lang="zh-CN" altLang="en-US" sz="2055" dirty="0"/>
          </a:p>
          <a:p>
            <a:pPr>
              <a:buFont typeface="Wingdings" panose="05000000000000000000" charset="0"/>
              <a:buChar char="p"/>
            </a:pPr>
            <a:r>
              <a:rPr lang="zh-CN" altLang="en-US" sz="2055" dirty="0"/>
              <a:t>使用</a:t>
            </a:r>
            <a:r>
              <a:rPr lang="en-US" altLang="zh-CN" sz="2055" dirty="0"/>
              <a:t> LLM</a:t>
            </a:r>
            <a:r>
              <a:rPr lang="zh-CN" altLang="en-US" sz="2055" dirty="0"/>
              <a:t>根据目标产物名称为单步逆合成任务生成整条路径的文本描述；再将这段文本描述与分子的</a:t>
            </a:r>
            <a:r>
              <a:rPr lang="en-US" altLang="zh-CN" sz="2055" dirty="0"/>
              <a:t> 3D </a:t>
            </a:r>
            <a:r>
              <a:rPr lang="zh-CN" altLang="en-US" sz="2055" dirty="0"/>
              <a:t>几何信息一起作为训练输入。</a:t>
            </a:r>
            <a:endParaRPr lang="zh-CN" altLang="en-US" sz="2055" dirty="0"/>
          </a:p>
          <a:p>
            <a:pPr>
              <a:buFont typeface="Wingdings" panose="05000000000000000000" charset="0"/>
              <a:buChar char="p"/>
            </a:pPr>
            <a:r>
              <a:rPr lang="zh-CN" altLang="en-US" sz="2055" dirty="0"/>
              <a:t>在多步逆合成的每一次选择步骤中，引入多种价值函数</a:t>
            </a:r>
            <a:r>
              <a:rPr sz="2055">
                <a:sym typeface="+mn-ea"/>
              </a:rPr>
              <a:t>对候选反应物进行排序</a:t>
            </a:r>
            <a:endParaRPr lang="zh-CN" altLang="en-US" sz="2055" dirty="0"/>
          </a:p>
          <a:p>
            <a:pPr lvl="1">
              <a:buFont typeface="Wingdings" panose="05000000000000000000" charset="0"/>
              <a:buChar char="p"/>
            </a:pPr>
            <a:r>
              <a:rPr lang="zh-CN" altLang="en-US" sz="1760" dirty="0"/>
              <a:t>合成复杂度分数（</a:t>
            </a:r>
            <a:r>
              <a:rPr lang="en-US" altLang="zh-CN" sz="1760" dirty="0"/>
              <a:t>ScScore</a:t>
            </a:r>
            <a:r>
              <a:rPr lang="zh-CN" altLang="en-US" sz="1760" dirty="0"/>
              <a:t>）</a:t>
            </a:r>
            <a:endParaRPr lang="zh-CN" altLang="en-US" sz="1760" dirty="0"/>
          </a:p>
          <a:p>
            <a:pPr lvl="1">
              <a:buFont typeface="Wingdings" panose="05000000000000000000" charset="0"/>
              <a:buChar char="p"/>
            </a:pPr>
            <a:r>
              <a:rPr lang="zh-CN" altLang="en-US" sz="1760" dirty="0"/>
              <a:t>文本描述分数</a:t>
            </a:r>
            <a:endParaRPr lang="en-US" altLang="zh-CN" sz="2055" dirty="0"/>
          </a:p>
          <a:p>
            <a:pPr marL="285750" lvl="1" indent="-285750">
              <a:buFont typeface="Wingdings" panose="05000000000000000000" charset="0"/>
              <a:buChar char="p"/>
            </a:pPr>
            <a:endParaRPr lang="en-US" altLang="zh-CN" dirty="0"/>
          </a:p>
          <a:p>
            <a:pPr marL="285750" lvl="1" indent="-285750">
              <a:buFont typeface="Wingdings" panose="05000000000000000000" charset="0"/>
              <a:buChar char="p"/>
            </a:pPr>
            <a:endParaRPr lang="en-US" altLang="zh-CN" dirty="0">
              <a:solidFill>
                <a:srgbClr val="FF0000"/>
              </a:solidFill>
            </a:endParaRPr>
          </a:p>
        </p:txBody>
      </p:sp>
      <p:sp>
        <p:nvSpPr>
          <p:cNvPr id="2" name="页脚占位符 1"/>
          <p:cNvSpPr>
            <a:spLocks noGrp="1"/>
          </p:cNvSpPr>
          <p:nvPr>
            <p:ph type="ftr" sz="quarter" idx="3"/>
          </p:nvPr>
        </p:nvSpPr>
        <p:spPr/>
        <p:txBody>
          <a:bodyPr/>
          <a:lstStyle/>
          <a:p>
            <a:endParaRPr lang="zh-CN" altLang="en-US" dirty="0"/>
          </a:p>
        </p:txBody>
      </p:sp>
      <p:sp>
        <p:nvSpPr>
          <p:cNvPr id="3" name="灯片编号占位符 2"/>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pic>
        <p:nvPicPr>
          <p:cNvPr id="8" name="图片 7"/>
          <p:cNvPicPr>
            <a:picLocks noChangeAspect="1"/>
          </p:cNvPicPr>
          <p:nvPr/>
        </p:nvPicPr>
        <p:blipFill>
          <a:blip r:embed="rId1"/>
          <a:stretch>
            <a:fillRect/>
          </a:stretch>
        </p:blipFill>
        <p:spPr>
          <a:xfrm>
            <a:off x="6782435" y="819150"/>
            <a:ext cx="4893945" cy="55892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p:txBody>
          <a:bodyPr/>
          <a:p>
            <a:r>
              <a:rPr lang="en-US" altLang="zh-CN"/>
              <a:t>Overview</a:t>
            </a:r>
            <a:endParaRPr lang="en-US" altLang="zh-CN"/>
          </a:p>
        </p:txBody>
      </p:sp>
      <p:sp>
        <p:nvSpPr>
          <p:cNvPr id="4" name="灯片编号占位符 3"/>
          <p:cNvSpPr>
            <a:spLocks noGrp="1"/>
          </p:cNvSpPr>
          <p:nvPr>
            <p:ph type="sldNum" sz="quarter" idx="13"/>
          </p:nvPr>
        </p:nvSpPr>
        <p:spPr/>
        <p:txBody>
          <a:bodyPr/>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5" name="页脚占位符 4"/>
          <p:cNvSpPr>
            <a:spLocks noGrp="1"/>
          </p:cNvSpPr>
          <p:nvPr>
            <p:ph type="ftr" sz="quarter" idx="3"/>
          </p:nvPr>
        </p:nvSpPr>
        <p:spPr/>
        <p:txBody>
          <a:bodyPr/>
          <a:p>
            <a:endParaRPr lang="zh-CN" altLang="en-US" dirty="0"/>
          </a:p>
        </p:txBody>
      </p:sp>
      <p:pic>
        <p:nvPicPr>
          <p:cNvPr id="7" name="内容占位符 6"/>
          <p:cNvPicPr>
            <a:picLocks noChangeAspect="1"/>
          </p:cNvPicPr>
          <p:nvPr>
            <p:ph sz="quarter" idx="11"/>
          </p:nvPr>
        </p:nvPicPr>
        <p:blipFill>
          <a:blip r:embed="rId1"/>
          <a:stretch>
            <a:fillRect/>
          </a:stretch>
        </p:blipFill>
        <p:spPr>
          <a:xfrm>
            <a:off x="6671945" y="817245"/>
            <a:ext cx="5008245" cy="1610995"/>
          </a:xfrm>
          <a:prstGeom prst="rect">
            <a:avLst/>
          </a:prstGeom>
        </p:spPr>
      </p:pic>
      <p:pic>
        <p:nvPicPr>
          <p:cNvPr id="12" name="图片 11"/>
          <p:cNvPicPr>
            <a:picLocks noChangeAspect="1"/>
          </p:cNvPicPr>
          <p:nvPr/>
        </p:nvPicPr>
        <p:blipFill>
          <a:blip r:embed="rId2"/>
          <a:stretch>
            <a:fillRect/>
          </a:stretch>
        </p:blipFill>
        <p:spPr>
          <a:xfrm>
            <a:off x="6762750" y="2614930"/>
            <a:ext cx="4853305" cy="1488440"/>
          </a:xfrm>
          <a:prstGeom prst="rect">
            <a:avLst/>
          </a:prstGeom>
        </p:spPr>
      </p:pic>
      <p:pic>
        <p:nvPicPr>
          <p:cNvPr id="15" name="图片 14"/>
          <p:cNvPicPr>
            <a:picLocks noChangeAspect="1"/>
          </p:cNvPicPr>
          <p:nvPr/>
        </p:nvPicPr>
        <p:blipFill>
          <a:blip r:embed="rId3"/>
          <a:stretch>
            <a:fillRect/>
          </a:stretch>
        </p:blipFill>
        <p:spPr>
          <a:xfrm>
            <a:off x="6672580" y="4207510"/>
            <a:ext cx="5006975" cy="1913890"/>
          </a:xfrm>
          <a:prstGeom prst="rect">
            <a:avLst/>
          </a:prstGeom>
        </p:spPr>
      </p:pic>
      <p:sp>
        <p:nvSpPr>
          <p:cNvPr id="16" name="内容占位符 4"/>
          <p:cNvSpPr>
            <a:spLocks noGrp="1"/>
          </p:cNvSpPr>
          <p:nvPr/>
        </p:nvSpPr>
        <p:spPr>
          <a:xfrm>
            <a:off x="750570" y="772160"/>
            <a:ext cx="5556250" cy="544195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marL="971550" indent="-514350" algn="l" defTabSz="914400" rtl="0" eaLnBrk="1" latinLnBrk="0" hangingPunct="1">
              <a:lnSpc>
                <a:spcPct val="120000"/>
              </a:lnSpc>
              <a:spcBef>
                <a:spcPts val="500"/>
              </a:spcBef>
              <a:buClr>
                <a:schemeClr val="accent1">
                  <a:lumMod val="60000"/>
                  <a:lumOff val="40000"/>
                </a:schemeClr>
              </a:buClr>
              <a:buFont typeface="Wingdings" panose="05000000000000000000" pitchFamily="2" charset="2"/>
              <a:buChar char="n"/>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spcBef>
                <a:spcPts val="500"/>
              </a:spcBef>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2">
                  <a:lumMod val="60000"/>
                  <a:lumOff val="40000"/>
                </a:schemeClr>
              </a:buClr>
              <a:buFont typeface="Arial" panose="020B0604020202020204" pitchFamily="34" charset="0"/>
              <a:buChar char="•"/>
              <a:defRPr lang="zh-CN" altLang="en-US" sz="20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charset="0"/>
              <a:buChar char="p"/>
            </a:pPr>
            <a:r>
              <a:rPr lang="zh-CN" altLang="en-US" sz="2055" dirty="0"/>
              <a:t>微调</a:t>
            </a:r>
            <a:r>
              <a:rPr lang="en-US" altLang="zh-CN" sz="2055" dirty="0"/>
              <a:t>MOlT5</a:t>
            </a:r>
            <a:endParaRPr lang="en-US" altLang="zh-CN" sz="2055" dirty="0"/>
          </a:p>
          <a:p>
            <a:pPr lvl="1">
              <a:buFont typeface="Wingdings" panose="05000000000000000000" charset="0"/>
              <a:buChar char="p"/>
            </a:pPr>
            <a:r>
              <a:rPr lang="zh-CN" altLang="en-US" sz="1760" dirty="0"/>
              <a:t>通过训练集对</a:t>
            </a:r>
            <a:r>
              <a:rPr lang="en-US" altLang="zh-CN" sz="1760" dirty="0"/>
              <a:t>MolT5</a:t>
            </a:r>
            <a:r>
              <a:rPr sz="1760" dirty="0"/>
              <a:t>进行微调</a:t>
            </a:r>
            <a:endParaRPr lang="zh-CN" altLang="en-US" sz="1760" dirty="0"/>
          </a:p>
          <a:p>
            <a:pPr>
              <a:buFont typeface="Wingdings" panose="05000000000000000000" charset="0"/>
              <a:buChar char="p"/>
            </a:pPr>
            <a:r>
              <a:rPr lang="zh-CN" altLang="en-US" sz="2055" dirty="0"/>
              <a:t>使用微调后的</a:t>
            </a:r>
            <a:r>
              <a:rPr lang="en-US" altLang="zh-CN" sz="2055" dirty="0"/>
              <a:t>MolT5</a:t>
            </a:r>
            <a:r>
              <a:rPr sz="2055" dirty="0"/>
              <a:t>生成候选反应和分子</a:t>
            </a:r>
            <a:endParaRPr lang="zh-CN" altLang="en-US" sz="2055" dirty="0"/>
          </a:p>
          <a:p>
            <a:pPr algn="l">
              <a:buSzTx/>
              <a:buFont typeface="Wingdings" panose="05000000000000000000" charset="0"/>
              <a:buChar char="p"/>
            </a:pPr>
            <a:r>
              <a:rPr sz="2055" dirty="0"/>
              <a:t>根据候选分子提取多模态特征</a:t>
            </a:r>
            <a:endParaRPr sz="2055" dirty="0"/>
          </a:p>
          <a:p>
            <a:pPr lvl="1" algn="l">
              <a:spcBef>
                <a:spcPts val="500"/>
              </a:spcBef>
              <a:buSzTx/>
              <a:buFont typeface="Wingdings" panose="05000000000000000000" charset="0"/>
              <a:buChar char="p"/>
            </a:pPr>
            <a:r>
              <a:rPr sz="1760" dirty="0"/>
              <a:t>分子2D，3D融合特征：3D informax</a:t>
            </a:r>
            <a:endParaRPr sz="1760" dirty="0"/>
          </a:p>
          <a:p>
            <a:pPr lvl="1" algn="l">
              <a:spcBef>
                <a:spcPts val="500"/>
              </a:spcBef>
              <a:buSzTx/>
              <a:buFont typeface="Wingdings" panose="05000000000000000000" charset="0"/>
              <a:buChar char="p"/>
            </a:pPr>
            <a:r>
              <a:rPr lang="en-US" altLang="zh-CN" sz="1760" dirty="0"/>
              <a:t>text</a:t>
            </a:r>
            <a:r>
              <a:rPr sz="1760" dirty="0"/>
              <a:t>特征：</a:t>
            </a:r>
            <a:r>
              <a:rPr lang="en-US" altLang="zh-CN" sz="1760" dirty="0"/>
              <a:t>LLM</a:t>
            </a:r>
            <a:r>
              <a:rPr sz="1760" dirty="0"/>
              <a:t>生成分子的文本描述并通过</a:t>
            </a:r>
            <a:r>
              <a:rPr lang="en-US" altLang="zh-CN" sz="1760" dirty="0"/>
              <a:t>Scibert</a:t>
            </a:r>
            <a:r>
              <a:rPr sz="1760" dirty="0"/>
              <a:t>生成</a:t>
            </a:r>
            <a:r>
              <a:rPr lang="en-US" altLang="zh-CN" sz="1760" dirty="0"/>
              <a:t>text embedding</a:t>
            </a:r>
            <a:endParaRPr lang="en-US" altLang="zh-CN" sz="1760" dirty="0"/>
          </a:p>
          <a:p>
            <a:pPr lvl="2" algn="l">
              <a:spcBef>
                <a:spcPts val="500"/>
              </a:spcBef>
              <a:buSzTx/>
              <a:buFont typeface="Wingdings" panose="05000000000000000000" charset="0"/>
              <a:buChar char="p"/>
            </a:pPr>
            <a:r>
              <a:rPr sz="1465" dirty="0"/>
              <a:t>训练</a:t>
            </a:r>
            <a:endParaRPr sz="1465" dirty="0"/>
          </a:p>
          <a:p>
            <a:pPr lvl="2" algn="l">
              <a:spcBef>
                <a:spcPts val="500"/>
              </a:spcBef>
              <a:buSzTx/>
              <a:buFont typeface="Wingdings" panose="05000000000000000000" charset="0"/>
              <a:buChar char="p"/>
            </a:pPr>
            <a:r>
              <a:rPr sz="1465" dirty="0"/>
              <a:t>测试</a:t>
            </a:r>
            <a:endParaRPr sz="1465" dirty="0"/>
          </a:p>
          <a:p>
            <a:pPr marL="228600" lvl="0" indent="-228600" algn="l">
              <a:spcBef>
                <a:spcPts val="500"/>
              </a:spcBef>
              <a:buSzTx/>
              <a:buFont typeface="Wingdings" panose="05000000000000000000" charset="0"/>
              <a:buChar char="p"/>
            </a:pPr>
            <a:r>
              <a:rPr sz="2060" dirty="0">
                <a:solidFill>
                  <a:schemeClr val="tx1"/>
                </a:solidFill>
              </a:rPr>
              <a:t>注意力融合并评估线路</a:t>
            </a:r>
            <a:endParaRPr sz="2060" dirty="0">
              <a:solidFill>
                <a:schemeClr val="tx1"/>
              </a:solidFill>
            </a:endParaRPr>
          </a:p>
          <a:p>
            <a:pPr marL="685800" lvl="1" indent="-228600" algn="l">
              <a:spcBef>
                <a:spcPts val="500"/>
              </a:spcBef>
              <a:buSzTx/>
              <a:buFont typeface="Wingdings" panose="05000000000000000000" charset="0"/>
              <a:buChar char="p"/>
            </a:pPr>
            <a:r>
              <a:rPr sz="1765" dirty="0">
                <a:solidFill>
                  <a:schemeClr val="tx1"/>
                </a:solidFill>
              </a:rPr>
              <a:t>通过注意力机制融合多模态特征</a:t>
            </a:r>
            <a:endParaRPr sz="1765" dirty="0">
              <a:solidFill>
                <a:schemeClr val="tx1"/>
              </a:solidFill>
            </a:endParaRPr>
          </a:p>
          <a:p>
            <a:pPr marL="685800" lvl="1" indent="-228600" algn="l">
              <a:spcBef>
                <a:spcPts val="500"/>
              </a:spcBef>
              <a:buSzTx/>
              <a:buFont typeface="Wingdings" panose="05000000000000000000" charset="0"/>
              <a:buChar char="p"/>
            </a:pPr>
            <a:r>
              <a:rPr sz="1765" dirty="0">
                <a:solidFill>
                  <a:schemeClr val="tx1"/>
                </a:solidFill>
              </a:rPr>
              <a:t>预测线路指标</a:t>
            </a:r>
            <a:endParaRPr lang="en-US" altLang="zh-CN" sz="1765" dirty="0">
              <a:solidFill>
                <a:schemeClr val="tx1"/>
              </a:solidFill>
            </a:endParaRPr>
          </a:p>
          <a:p>
            <a:pPr lvl="2" algn="l">
              <a:spcBef>
                <a:spcPts val="500"/>
              </a:spcBef>
              <a:buSzTx/>
              <a:buFont typeface="Wingdings" panose="05000000000000000000" charset="0"/>
              <a:buChar char="p"/>
            </a:pPr>
            <a:endParaRPr lang="en-US" altLang="zh-CN" sz="1465" dirty="0"/>
          </a:p>
          <a:p>
            <a:pPr lvl="1" algn="l">
              <a:spcBef>
                <a:spcPts val="500"/>
              </a:spcBef>
              <a:buSzTx/>
              <a:buFont typeface="Wingdings" panose="05000000000000000000" charset="0"/>
              <a:buChar char="p"/>
            </a:pPr>
            <a:endParaRPr sz="1760" dirty="0"/>
          </a:p>
          <a:p>
            <a:pPr marL="228600" lvl="0" indent="-228600" algn="l">
              <a:spcBef>
                <a:spcPts val="500"/>
              </a:spcBef>
              <a:buSzTx/>
              <a:buFont typeface="Wingdings" panose="05000000000000000000" charset="0"/>
              <a:buChar char="p"/>
            </a:pPr>
            <a:endParaRPr sz="2060" dirty="0">
              <a:solidFill>
                <a:schemeClr val="tx1"/>
              </a:solidFill>
            </a:endParaRPr>
          </a:p>
          <a:p>
            <a:pPr lvl="1" indent="-228600" algn="l">
              <a:spcBef>
                <a:spcPts val="1000"/>
              </a:spcBef>
              <a:buSzTx/>
              <a:buFont typeface="Wingdings" panose="05000000000000000000" charset="0"/>
              <a:buChar char="p"/>
            </a:pPr>
            <a:endParaRPr sz="2055" dirty="0"/>
          </a:p>
          <a:p>
            <a:pPr marL="285750" lvl="1" indent="-285750">
              <a:buFont typeface="Wingdings" panose="05000000000000000000" charset="0"/>
              <a:buChar char="p"/>
            </a:pPr>
            <a:endParaRPr lang="en-US" altLang="zh-CN" dirty="0">
              <a:solidFill>
                <a:srgbClr val="FF0000"/>
              </a:solidFill>
            </a:endParaRPr>
          </a:p>
        </p:txBody>
      </p:sp>
      <p:pic>
        <p:nvPicPr>
          <p:cNvPr id="19" name="图片 18"/>
          <p:cNvPicPr>
            <a:picLocks noChangeAspect="1"/>
          </p:cNvPicPr>
          <p:nvPr/>
        </p:nvPicPr>
        <p:blipFill>
          <a:blip r:embed="rId4"/>
          <a:stretch>
            <a:fillRect/>
          </a:stretch>
        </p:blipFill>
        <p:spPr>
          <a:xfrm>
            <a:off x="2922270" y="3676650"/>
            <a:ext cx="2817495" cy="426720"/>
          </a:xfrm>
          <a:prstGeom prst="rect">
            <a:avLst/>
          </a:prstGeom>
        </p:spPr>
      </p:pic>
      <p:pic>
        <p:nvPicPr>
          <p:cNvPr id="20" name="图片 19"/>
          <p:cNvPicPr>
            <a:picLocks noChangeAspect="1"/>
          </p:cNvPicPr>
          <p:nvPr/>
        </p:nvPicPr>
        <p:blipFill>
          <a:blip r:embed="rId5"/>
          <a:stretch>
            <a:fillRect/>
          </a:stretch>
        </p:blipFill>
        <p:spPr>
          <a:xfrm>
            <a:off x="2922270" y="4048760"/>
            <a:ext cx="2818765" cy="44069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p:txBody>
          <a:bodyPr/>
          <a:p>
            <a:r>
              <a:t>实验</a:t>
            </a:r>
            <a:r>
              <a:t>设置</a:t>
            </a:r>
          </a:p>
        </p:txBody>
      </p:sp>
      <p:sp>
        <p:nvSpPr>
          <p:cNvPr id="3" name="内容占位符 2"/>
          <p:cNvSpPr>
            <a:spLocks noGrp="1"/>
          </p:cNvSpPr>
          <p:nvPr>
            <p:ph sz="quarter" idx="11"/>
          </p:nvPr>
        </p:nvSpPr>
        <p:spPr>
          <a:xfrm>
            <a:off x="479425" y="914400"/>
            <a:ext cx="10965180" cy="4428490"/>
          </a:xfrm>
        </p:spPr>
        <p:txBody>
          <a:bodyPr>
            <a:normAutofit lnSpcReduction="10000"/>
          </a:bodyPr>
          <a:p>
            <a:r>
              <a:rPr lang="zh-CN" altLang="en-US" sz="2000">
                <a:solidFill>
                  <a:schemeClr val="tx1"/>
                </a:solidFill>
              </a:rPr>
              <a:t>公开数据集</a:t>
            </a:r>
            <a:r>
              <a:rPr lang="en-US" altLang="zh-CN" sz="2000">
                <a:solidFill>
                  <a:schemeClr val="tx1"/>
                </a:solidFill>
              </a:rPr>
              <a:t> RetroBench </a:t>
            </a:r>
            <a:r>
              <a:rPr lang="zh-CN" altLang="en-US" sz="2000">
                <a:solidFill>
                  <a:schemeClr val="tx1"/>
                </a:solidFill>
              </a:rPr>
              <a:t>进行评估。该数据集包含：</a:t>
            </a:r>
            <a:endParaRPr lang="en-US" altLang="zh-CN" sz="2000">
              <a:solidFill>
                <a:schemeClr val="tx1"/>
              </a:solidFill>
            </a:endParaRPr>
          </a:p>
          <a:p>
            <a:pPr lvl="1" algn="l">
              <a:buSzTx/>
            </a:pPr>
            <a:r>
              <a:rPr lang="zh-CN" altLang="en-US" sz="1710">
                <a:solidFill>
                  <a:schemeClr val="tx1"/>
                </a:solidFill>
              </a:rPr>
              <a:t>训练集：</a:t>
            </a:r>
            <a:r>
              <a:rPr sz="1710">
                <a:solidFill>
                  <a:schemeClr val="tx1"/>
                </a:solidFill>
              </a:rPr>
              <a:t>46,458 </a:t>
            </a:r>
            <a:r>
              <a:rPr lang="zh-CN" altLang="en-US" sz="1710">
                <a:solidFill>
                  <a:schemeClr val="tx1"/>
                </a:solidFill>
              </a:rPr>
              <a:t>个分子</a:t>
            </a:r>
            <a:r>
              <a:rPr sz="1710">
                <a:sym typeface="+mn-ea"/>
              </a:rPr>
              <a:t>验证集：5,803 个分子测试集：5,838 个分子</a:t>
            </a:r>
            <a:endParaRPr lang="zh-CN" altLang="en-US" sz="1710">
              <a:solidFill>
                <a:schemeClr val="tx1"/>
              </a:solidFill>
            </a:endParaRPr>
          </a:p>
          <a:p>
            <a:pPr lvl="1"/>
            <a:r>
              <a:rPr lang="zh-CN" altLang="en-US" sz="1710">
                <a:solidFill>
                  <a:schemeClr val="tx1"/>
                </a:solidFill>
              </a:rPr>
              <a:t>每个分子的合成路径都从</a:t>
            </a:r>
            <a:r>
              <a:rPr lang="en-US" altLang="zh-CN" sz="1710">
                <a:solidFill>
                  <a:schemeClr val="tx1"/>
                </a:solidFill>
              </a:rPr>
              <a:t> USPTO-full </a:t>
            </a:r>
            <a:r>
              <a:rPr lang="zh-CN" altLang="en-US" sz="1710">
                <a:solidFill>
                  <a:schemeClr val="tx1"/>
                </a:solidFill>
              </a:rPr>
              <a:t>反应网络中提取。训练集和验证集中的所有路径反应被用于微调</a:t>
            </a:r>
            <a:r>
              <a:rPr lang="en-US" altLang="zh-CN" sz="1710">
                <a:solidFill>
                  <a:schemeClr val="tx1"/>
                </a:solidFill>
              </a:rPr>
              <a:t> MolT5</a:t>
            </a:r>
            <a:r>
              <a:rPr lang="zh-CN" altLang="en-US" sz="1710">
                <a:solidFill>
                  <a:schemeClr val="tx1"/>
                </a:solidFill>
              </a:rPr>
              <a:t>。</a:t>
            </a:r>
            <a:endParaRPr lang="en-US" altLang="zh-CN" sz="1710">
              <a:solidFill>
                <a:schemeClr val="tx1"/>
              </a:solidFill>
            </a:endParaRPr>
          </a:p>
          <a:p>
            <a:r>
              <a:rPr lang="zh-CN" altLang="en-US" sz="2000">
                <a:solidFill>
                  <a:schemeClr val="tx1"/>
                </a:solidFill>
              </a:rPr>
              <a:t>基线方法</a:t>
            </a:r>
            <a:r>
              <a:rPr lang="en-US" altLang="zh-CN" sz="2000">
                <a:solidFill>
                  <a:schemeClr val="tx1"/>
                </a:solidFill>
              </a:rPr>
              <a:t>  </a:t>
            </a:r>
            <a:endParaRPr lang="en-US" altLang="zh-CN" sz="2000">
              <a:solidFill>
                <a:schemeClr val="tx1"/>
              </a:solidFill>
            </a:endParaRPr>
          </a:p>
          <a:p>
            <a:pPr lvl="1"/>
            <a:r>
              <a:rPr lang="zh-CN" altLang="en-US" sz="1710">
                <a:solidFill>
                  <a:schemeClr val="tx1"/>
                </a:solidFill>
              </a:rPr>
              <a:t>基于模板：</a:t>
            </a:r>
            <a:r>
              <a:rPr lang="en-US" altLang="zh-CN" sz="1710">
                <a:solidFill>
                  <a:schemeClr val="tx1"/>
                </a:solidFill>
              </a:rPr>
              <a:t>Retrosim</a:t>
            </a:r>
            <a:r>
              <a:rPr lang="zh-CN" altLang="en-US" sz="1710">
                <a:solidFill>
                  <a:schemeClr val="tx1"/>
                </a:solidFill>
              </a:rPr>
              <a:t>、</a:t>
            </a:r>
            <a:r>
              <a:rPr lang="en-US" altLang="zh-CN" sz="1710">
                <a:solidFill>
                  <a:schemeClr val="tx1"/>
                </a:solidFill>
              </a:rPr>
              <a:t>Neuralsym</a:t>
            </a:r>
            <a:r>
              <a:rPr lang="zh-CN" altLang="en-US" sz="1710">
                <a:solidFill>
                  <a:schemeClr val="tx1"/>
                </a:solidFill>
              </a:rPr>
              <a:t>、</a:t>
            </a:r>
            <a:r>
              <a:rPr lang="en-US" altLang="zh-CN" sz="1710">
                <a:solidFill>
                  <a:schemeClr val="tx1"/>
                </a:solidFill>
              </a:rPr>
              <a:t>GLN</a:t>
            </a:r>
            <a:endParaRPr lang="en-US" altLang="zh-CN" sz="1710">
              <a:solidFill>
                <a:schemeClr val="tx1"/>
              </a:solidFill>
            </a:endParaRPr>
          </a:p>
          <a:p>
            <a:pPr lvl="1"/>
            <a:r>
              <a:rPr lang="zh-CN" altLang="en-US" sz="1710">
                <a:solidFill>
                  <a:schemeClr val="tx1"/>
                </a:solidFill>
              </a:rPr>
              <a:t>半模板：</a:t>
            </a:r>
            <a:r>
              <a:rPr lang="en-US" altLang="zh-CN" sz="1710">
                <a:solidFill>
                  <a:schemeClr val="tx1"/>
                </a:solidFill>
              </a:rPr>
              <a:t>G2Gs</a:t>
            </a:r>
            <a:r>
              <a:rPr lang="zh-CN" altLang="en-US" sz="1710">
                <a:solidFill>
                  <a:schemeClr val="tx1"/>
                </a:solidFill>
              </a:rPr>
              <a:t>、</a:t>
            </a:r>
            <a:r>
              <a:rPr lang="en-US" altLang="zh-CN" sz="1710">
                <a:solidFill>
                  <a:schemeClr val="tx1"/>
                </a:solidFill>
              </a:rPr>
              <a:t>GraphRetro</a:t>
            </a:r>
            <a:endParaRPr lang="en-US" altLang="zh-CN" sz="1710">
              <a:solidFill>
                <a:schemeClr val="tx1"/>
              </a:solidFill>
            </a:endParaRPr>
          </a:p>
          <a:p>
            <a:pPr lvl="1"/>
            <a:r>
              <a:rPr lang="zh-CN" altLang="en-US" sz="1710">
                <a:solidFill>
                  <a:schemeClr val="tx1"/>
                </a:solidFill>
              </a:rPr>
              <a:t>无模板：</a:t>
            </a:r>
            <a:r>
              <a:rPr lang="en-US" altLang="zh-CN" sz="1710">
                <a:solidFill>
                  <a:schemeClr val="tx1"/>
                </a:solidFill>
              </a:rPr>
              <a:t>Transformer</a:t>
            </a:r>
            <a:r>
              <a:rPr lang="zh-CN" altLang="en-US" sz="1710">
                <a:solidFill>
                  <a:schemeClr val="tx1"/>
                </a:solidFill>
              </a:rPr>
              <a:t>、</a:t>
            </a:r>
            <a:r>
              <a:rPr lang="en-US" altLang="zh-CN" sz="1710">
                <a:solidFill>
                  <a:schemeClr val="tx1"/>
                </a:solidFill>
              </a:rPr>
              <a:t>Megan</a:t>
            </a:r>
            <a:r>
              <a:rPr lang="zh-CN" altLang="en-US" sz="1710">
                <a:solidFill>
                  <a:schemeClr val="tx1"/>
                </a:solidFill>
              </a:rPr>
              <a:t>、</a:t>
            </a:r>
            <a:r>
              <a:rPr lang="en-US" altLang="zh-CN" sz="1710">
                <a:solidFill>
                  <a:schemeClr val="tx1"/>
                </a:solidFill>
              </a:rPr>
              <a:t>FusionRetro</a:t>
            </a:r>
            <a:endParaRPr lang="en-US" altLang="zh-CN" sz="1710">
              <a:solidFill>
                <a:schemeClr val="tx1"/>
              </a:solidFill>
            </a:endParaRPr>
          </a:p>
          <a:p>
            <a:r>
              <a:rPr lang="zh-CN" altLang="en-US" sz="2000">
                <a:solidFill>
                  <a:schemeClr val="tx1"/>
                </a:solidFill>
              </a:rPr>
              <a:t>评价指标</a:t>
            </a:r>
            <a:endParaRPr lang="en-US" altLang="zh-CN" sz="2000">
              <a:solidFill>
                <a:schemeClr val="tx1"/>
              </a:solidFill>
            </a:endParaRPr>
          </a:p>
          <a:p>
            <a:pPr lvl="1"/>
            <a:r>
              <a:rPr lang="en-US" altLang="zh-CN" sz="1710">
                <a:solidFill>
                  <a:schemeClr val="tx1"/>
                </a:solidFill>
              </a:rPr>
              <a:t>Top-k</a:t>
            </a:r>
            <a:r>
              <a:rPr lang="zh-CN" altLang="en-US" sz="1710">
                <a:solidFill>
                  <a:schemeClr val="tx1"/>
                </a:solidFill>
              </a:rPr>
              <a:t>（</a:t>
            </a:r>
            <a:r>
              <a:rPr lang="en-US" altLang="zh-CN" sz="1710">
                <a:solidFill>
                  <a:schemeClr val="tx1"/>
                </a:solidFill>
              </a:rPr>
              <a:t>k=1,2,3,4,5</a:t>
            </a:r>
            <a:r>
              <a:rPr lang="zh-CN" altLang="en-US" sz="1710">
                <a:solidFill>
                  <a:schemeClr val="tx1"/>
                </a:solidFill>
              </a:rPr>
              <a:t>）精确匹配准确率来评估逆合成性能</a:t>
            </a:r>
            <a:endParaRPr lang="zh-CN" altLang="en-US" sz="1710">
              <a:solidFill>
                <a:schemeClr val="tx1"/>
              </a:solidFill>
            </a:endParaRPr>
          </a:p>
        </p:txBody>
      </p:sp>
      <p:sp>
        <p:nvSpPr>
          <p:cNvPr id="4" name="灯片编号占位符 3"/>
          <p:cNvSpPr>
            <a:spLocks noGrp="1"/>
          </p:cNvSpPr>
          <p:nvPr>
            <p:ph type="sldNum" sz="quarter" idx="13"/>
          </p:nvPr>
        </p:nvSpPr>
        <p:spPr/>
        <p:txBody>
          <a:bodyPr/>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5" name="页脚占位符 4"/>
          <p:cNvSpPr>
            <a:spLocks noGrp="1"/>
          </p:cNvSpPr>
          <p:nvPr>
            <p:ph type="ftr" sz="quarter" idx="3"/>
          </p:nvPr>
        </p:nvSpPr>
        <p:spPr/>
        <p:txBody>
          <a:bodyPr/>
          <a:p>
            <a:endParaRPr lang="zh-CN" altLang="en-US" dirty="0"/>
          </a:p>
        </p:txBody>
      </p:sp>
      <p:pic>
        <p:nvPicPr>
          <p:cNvPr id="8" name="图片 7"/>
          <p:cNvPicPr>
            <a:picLocks noChangeAspect="1"/>
          </p:cNvPicPr>
          <p:nvPr/>
        </p:nvPicPr>
        <p:blipFill>
          <a:blip r:embed="rId1"/>
          <a:stretch>
            <a:fillRect/>
          </a:stretch>
        </p:blipFill>
        <p:spPr>
          <a:xfrm>
            <a:off x="1625600" y="4660900"/>
            <a:ext cx="9172575" cy="16954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p:txBody>
          <a:bodyPr/>
          <a:p>
            <a:r>
              <a:rPr lang="en-US" altLang="zh-CN"/>
              <a:t>Experiments R</a:t>
            </a:r>
            <a:r>
              <a:rPr lang="en-US" altLang="zh-CN"/>
              <a:t>esult</a:t>
            </a:r>
            <a:endParaRPr lang="en-US" altLang="zh-CN"/>
          </a:p>
        </p:txBody>
      </p:sp>
      <p:sp>
        <p:nvSpPr>
          <p:cNvPr id="3" name="内容占位符 2"/>
          <p:cNvSpPr>
            <a:spLocks noGrp="1"/>
          </p:cNvSpPr>
          <p:nvPr>
            <p:ph sz="quarter" idx="11"/>
          </p:nvPr>
        </p:nvSpPr>
        <p:spPr/>
        <p:txBody>
          <a:bodyPr/>
          <a:p>
            <a:r>
              <a:rPr lang="zh-CN" altLang="en-US" sz="2000"/>
              <a:t>与基线比较</a:t>
            </a:r>
            <a:endParaRPr lang="zh-CN" altLang="en-US" sz="2000"/>
          </a:p>
          <a:p>
            <a:pPr lvl="1"/>
            <a:r>
              <a:rPr lang="zh-CN" altLang="en-US" sz="1710"/>
              <a:t>与所有无模板方法、</a:t>
            </a:r>
            <a:r>
              <a:rPr lang="en-US" altLang="zh-CN" sz="1710"/>
              <a:t>CREBM </a:t>
            </a:r>
            <a:r>
              <a:rPr lang="zh-CN" altLang="en-US" sz="1710"/>
              <a:t>重排序模型以及此前</a:t>
            </a:r>
            <a:r>
              <a:rPr lang="en-US" altLang="zh-CN" sz="1710"/>
              <a:t> SOTA </a:t>
            </a:r>
            <a:r>
              <a:rPr lang="zh-CN" altLang="en-US" sz="1710"/>
              <a:t>方法相比，</a:t>
            </a:r>
            <a:r>
              <a:rPr lang="en-US" altLang="zh-CN" sz="1710"/>
              <a:t>RetroInText </a:t>
            </a:r>
            <a:r>
              <a:rPr lang="zh-CN" altLang="en-US" sz="1710"/>
              <a:t>取得了最佳性能。达到了新的</a:t>
            </a:r>
            <a:r>
              <a:rPr lang="en-US" altLang="zh-CN" sz="1710"/>
              <a:t> SOTA</a:t>
            </a:r>
            <a:r>
              <a:rPr lang="zh-CN" altLang="en-US" sz="1710"/>
              <a:t>。即使在不同搜索算法下，</a:t>
            </a:r>
            <a:r>
              <a:rPr lang="en-US" altLang="zh-CN" sz="1710"/>
              <a:t>RetroInText </a:t>
            </a:r>
            <a:r>
              <a:rPr lang="zh-CN" altLang="en-US" sz="1710"/>
              <a:t>也表现稳定，说明引入</a:t>
            </a:r>
            <a:r>
              <a:rPr lang="en-US" altLang="zh-CN" sz="1710"/>
              <a:t> LLM </a:t>
            </a:r>
            <a:r>
              <a:rPr lang="zh-CN" altLang="en-US" sz="1710"/>
              <a:t>和路线描述是有效的。</a:t>
            </a:r>
            <a:endParaRPr lang="zh-CN" altLang="en-US" sz="1710"/>
          </a:p>
          <a:p>
            <a:r>
              <a:rPr lang="zh-CN" altLang="en-US" sz="2000"/>
              <a:t>不同深度下的预测精度。</a:t>
            </a:r>
            <a:endParaRPr lang="zh-CN" altLang="en-US" sz="2000"/>
          </a:p>
          <a:p>
            <a:pPr lvl="1"/>
            <a:r>
              <a:rPr lang="en-US" altLang="zh-CN" sz="1710"/>
              <a:t>RetroInText </a:t>
            </a:r>
            <a:r>
              <a:rPr lang="zh-CN" altLang="en-US" sz="1710"/>
              <a:t>在不同深度上都具有竞争力，尤其在较长合成路径中表现更强。</a:t>
            </a:r>
            <a:endParaRPr lang="en-US" altLang="zh-CN" sz="1710"/>
          </a:p>
        </p:txBody>
      </p:sp>
      <p:sp>
        <p:nvSpPr>
          <p:cNvPr id="4" name="灯片编号占位符 3"/>
          <p:cNvSpPr>
            <a:spLocks noGrp="1"/>
          </p:cNvSpPr>
          <p:nvPr>
            <p:ph type="sldNum" sz="quarter" idx="13"/>
          </p:nvPr>
        </p:nvSpPr>
        <p:spPr/>
        <p:txBody>
          <a:bodyPr/>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5" name="页脚占位符 4"/>
          <p:cNvSpPr>
            <a:spLocks noGrp="1"/>
          </p:cNvSpPr>
          <p:nvPr>
            <p:ph type="ftr" sz="quarter" idx="3"/>
          </p:nvPr>
        </p:nvSpPr>
        <p:spPr/>
        <p:txBody>
          <a:bodyPr/>
          <a:p>
            <a:endParaRPr lang="zh-CN" altLang="en-US" dirty="0"/>
          </a:p>
        </p:txBody>
      </p:sp>
      <p:pic>
        <p:nvPicPr>
          <p:cNvPr id="8" name="图片 7"/>
          <p:cNvPicPr>
            <a:picLocks noChangeAspect="1"/>
          </p:cNvPicPr>
          <p:nvPr/>
        </p:nvPicPr>
        <p:blipFill>
          <a:blip r:embed="rId1"/>
          <a:stretch>
            <a:fillRect/>
          </a:stretch>
        </p:blipFill>
        <p:spPr>
          <a:xfrm>
            <a:off x="145415" y="3041015"/>
            <a:ext cx="7306310" cy="3315335"/>
          </a:xfrm>
          <a:prstGeom prst="rect">
            <a:avLst/>
          </a:prstGeom>
        </p:spPr>
      </p:pic>
      <p:pic>
        <p:nvPicPr>
          <p:cNvPr id="9" name="图片 8"/>
          <p:cNvPicPr>
            <a:picLocks noChangeAspect="1"/>
          </p:cNvPicPr>
          <p:nvPr/>
        </p:nvPicPr>
        <p:blipFill>
          <a:blip r:embed="rId2"/>
          <a:stretch>
            <a:fillRect/>
          </a:stretch>
        </p:blipFill>
        <p:spPr>
          <a:xfrm>
            <a:off x="8153400" y="3041015"/>
            <a:ext cx="2908300" cy="32181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p:txBody>
          <a:bodyPr/>
          <a:p>
            <a:r>
              <a:rPr lang="en-US" altLang="zh-CN"/>
              <a:t>Experiments R</a:t>
            </a:r>
            <a:r>
              <a:rPr lang="en-US" altLang="zh-CN"/>
              <a:t>esult</a:t>
            </a:r>
            <a:endParaRPr lang="en-US" altLang="zh-CN"/>
          </a:p>
        </p:txBody>
      </p:sp>
      <p:sp>
        <p:nvSpPr>
          <p:cNvPr id="3" name="内容占位符 2"/>
          <p:cNvSpPr>
            <a:spLocks noGrp="1"/>
          </p:cNvSpPr>
          <p:nvPr>
            <p:ph sz="quarter" idx="11"/>
          </p:nvPr>
        </p:nvSpPr>
        <p:spPr/>
        <p:txBody>
          <a:bodyPr/>
          <a:p>
            <a:r>
              <a:rPr lang="en-US" altLang="zh-CN" sz="2000"/>
              <a:t>RetroInText </a:t>
            </a:r>
            <a:r>
              <a:rPr lang="zh-CN" altLang="en-US" sz="2000"/>
              <a:t>在所有</a:t>
            </a:r>
            <a:r>
              <a:rPr lang="en-US" altLang="zh-CN" sz="2000"/>
              <a:t> Top-N </a:t>
            </a:r>
            <a:r>
              <a:rPr lang="zh-CN" altLang="en-US" sz="2000"/>
              <a:t>指标上都优于基线，说明各改进模块都有效。</a:t>
            </a:r>
            <a:endParaRPr lang="zh-CN" altLang="en-US" sz="2000"/>
          </a:p>
          <a:p>
            <a:r>
              <a:rPr lang="zh-CN" altLang="en-US" sz="2000"/>
              <a:t>不同深度下</a:t>
            </a:r>
            <a:r>
              <a:rPr lang="en-US" altLang="zh-CN" sz="2000"/>
              <a:t>“</a:t>
            </a:r>
            <a:r>
              <a:rPr lang="zh-CN" altLang="en-US" sz="2000"/>
              <a:t>使用文本</a:t>
            </a:r>
            <a:r>
              <a:rPr lang="en-US" altLang="zh-CN" sz="2000"/>
              <a:t>”</a:t>
            </a:r>
            <a:r>
              <a:rPr lang="zh-CN" altLang="en-US" sz="2000"/>
              <a:t>和</a:t>
            </a:r>
            <a:r>
              <a:rPr lang="en-US" altLang="zh-CN" sz="2000"/>
              <a:t>“</a:t>
            </a:r>
            <a:r>
              <a:rPr lang="zh-CN" altLang="en-US" sz="2000"/>
              <a:t>不使用文本</a:t>
            </a:r>
            <a:r>
              <a:rPr lang="en-US" altLang="zh-CN" sz="2000"/>
              <a:t>”</a:t>
            </a:r>
            <a:r>
              <a:rPr lang="zh-CN" altLang="en-US" sz="2000"/>
              <a:t>的差异。</a:t>
            </a:r>
            <a:r>
              <a:rPr lang="en-US" altLang="zh-CN" sz="2000"/>
              <a:t> </a:t>
            </a:r>
            <a:endParaRPr lang="en-US" altLang="zh-CN" sz="2000"/>
          </a:p>
        </p:txBody>
      </p:sp>
      <p:sp>
        <p:nvSpPr>
          <p:cNvPr id="4" name="灯片编号占位符 3"/>
          <p:cNvSpPr>
            <a:spLocks noGrp="1"/>
          </p:cNvSpPr>
          <p:nvPr>
            <p:ph type="sldNum" sz="quarter" idx="13"/>
          </p:nvPr>
        </p:nvSpPr>
        <p:spPr/>
        <p:txBody>
          <a:bodyPr/>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5" name="页脚占位符 4"/>
          <p:cNvSpPr>
            <a:spLocks noGrp="1"/>
          </p:cNvSpPr>
          <p:nvPr>
            <p:ph type="ftr" sz="quarter" idx="3"/>
          </p:nvPr>
        </p:nvSpPr>
        <p:spPr/>
        <p:txBody>
          <a:bodyPr/>
          <a:p>
            <a:endParaRPr lang="zh-CN" altLang="en-US" dirty="0"/>
          </a:p>
        </p:txBody>
      </p:sp>
      <p:pic>
        <p:nvPicPr>
          <p:cNvPr id="7" name="图片 6"/>
          <p:cNvPicPr>
            <a:picLocks noChangeAspect="1"/>
          </p:cNvPicPr>
          <p:nvPr/>
        </p:nvPicPr>
        <p:blipFill>
          <a:blip r:embed="rId1"/>
          <a:stretch>
            <a:fillRect/>
          </a:stretch>
        </p:blipFill>
        <p:spPr>
          <a:xfrm>
            <a:off x="235585" y="3051175"/>
            <a:ext cx="6422390" cy="2200275"/>
          </a:xfrm>
          <a:prstGeom prst="rect">
            <a:avLst/>
          </a:prstGeom>
        </p:spPr>
      </p:pic>
      <p:pic>
        <p:nvPicPr>
          <p:cNvPr id="8" name="图片 7"/>
          <p:cNvPicPr>
            <a:picLocks noChangeAspect="1"/>
          </p:cNvPicPr>
          <p:nvPr/>
        </p:nvPicPr>
        <p:blipFill>
          <a:blip r:embed="rId2"/>
          <a:stretch>
            <a:fillRect/>
          </a:stretch>
        </p:blipFill>
        <p:spPr>
          <a:xfrm>
            <a:off x="6335395" y="3150870"/>
            <a:ext cx="5856605" cy="173164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p:txBody>
          <a:bodyPr/>
          <a:p>
            <a:r>
              <a:t>结论</a:t>
            </a:r>
          </a:p>
        </p:txBody>
      </p:sp>
      <p:sp>
        <p:nvSpPr>
          <p:cNvPr id="3" name="内容占位符 2"/>
          <p:cNvSpPr>
            <a:spLocks noGrp="1"/>
          </p:cNvSpPr>
          <p:nvPr>
            <p:ph sz="quarter" idx="11"/>
          </p:nvPr>
        </p:nvSpPr>
        <p:spPr/>
        <p:txBody>
          <a:bodyPr>
            <a:normAutofit/>
          </a:bodyPr>
          <a:p>
            <a:r>
              <a:rPr lang="zh-CN" altLang="en-US" sz="2400"/>
              <a:t>本文提出了</a:t>
            </a:r>
            <a:r>
              <a:rPr lang="en-US" altLang="zh-CN" sz="2400"/>
              <a:t> RetroInText</a:t>
            </a:r>
            <a:r>
              <a:rPr lang="zh-CN" altLang="en-US" sz="2400"/>
              <a:t>，这是一种利用</a:t>
            </a:r>
            <a:r>
              <a:rPr lang="en-US" altLang="zh-CN" sz="2400"/>
              <a:t>LLM</a:t>
            </a:r>
            <a:r>
              <a:rPr lang="zh-CN" altLang="en-US" sz="2400"/>
              <a:t>提供路线级上下文信息的逆合成规划新框架。</a:t>
            </a:r>
            <a:endParaRPr lang="zh-CN" altLang="en-US" sz="2400"/>
          </a:p>
          <a:p>
            <a:r>
              <a:rPr lang="en-US" altLang="zh-CN" sz="2400"/>
              <a:t>RetroInText </a:t>
            </a:r>
            <a:r>
              <a:rPr lang="zh-CN" altLang="en-US" sz="2400"/>
              <a:t>通过上下文学习引入前序步骤的文本信息，使逆合成规划更贴近真实场景。</a:t>
            </a:r>
            <a:endParaRPr lang="zh-CN" altLang="en-US" sz="2400"/>
          </a:p>
          <a:p>
            <a:r>
              <a:rPr lang="zh-CN" altLang="en-US" sz="2400"/>
              <a:t>同时，作者使用微调后的语言模型</a:t>
            </a:r>
            <a:r>
              <a:rPr lang="en-US" altLang="zh-CN" sz="2400"/>
              <a:t> MolT5 </a:t>
            </a:r>
            <a:r>
              <a:rPr lang="zh-CN" altLang="en-US" sz="2400"/>
              <a:t>和预训练分子表示模型，共同融合分子结构与</a:t>
            </a:r>
            <a:r>
              <a:rPr lang="en-US" altLang="zh-CN" sz="2400"/>
              <a:t> 3D </a:t>
            </a:r>
            <a:r>
              <a:rPr lang="zh-CN" altLang="en-US" sz="2400"/>
              <a:t>构象数据，增强了选择阶段的效果。</a:t>
            </a:r>
            <a:endParaRPr lang="zh-CN" altLang="en-US" sz="2400"/>
          </a:p>
          <a:p>
            <a:r>
              <a:rPr lang="zh-CN" altLang="en-US" sz="2400"/>
              <a:t>在</a:t>
            </a:r>
            <a:r>
              <a:rPr lang="en-US" altLang="zh-CN" sz="2400"/>
              <a:t> RetroBench </a:t>
            </a:r>
            <a:r>
              <a:rPr lang="zh-CN" altLang="en-US" sz="2400"/>
              <a:t>数据集上的实验表明，</a:t>
            </a:r>
            <a:r>
              <a:rPr lang="en-US" altLang="zh-CN" sz="2400"/>
              <a:t>RetroInText </a:t>
            </a:r>
            <a:r>
              <a:rPr lang="zh-CN" altLang="en-US" sz="2400"/>
              <a:t>优于现有无模板方法，达到了</a:t>
            </a:r>
            <a:r>
              <a:rPr lang="en-US" altLang="zh-CN" sz="2400"/>
              <a:t> SOTA </a:t>
            </a:r>
            <a:r>
              <a:rPr lang="zh-CN" altLang="en-US" sz="2400"/>
              <a:t>性能。</a:t>
            </a:r>
            <a:endParaRPr lang="zh-CN" altLang="en-US" sz="2400"/>
          </a:p>
          <a:p>
            <a:r>
              <a:rPr lang="zh-CN" altLang="en-US" sz="2400"/>
              <a:t>不同深度和消融实验也进一步证明了文本信息在逆合成规划中的价值。未来，作者计划开发端到端的问答模型，以进一步提升逆合成步骤选择能力，并增强深度学习逆合成模型的实用性。</a:t>
            </a:r>
            <a:endParaRPr lang="zh-CN" altLang="en-US" sz="2400"/>
          </a:p>
        </p:txBody>
      </p:sp>
      <p:sp>
        <p:nvSpPr>
          <p:cNvPr id="4" name="灯片编号占位符 3"/>
          <p:cNvSpPr>
            <a:spLocks noGrp="1"/>
          </p:cNvSpPr>
          <p:nvPr>
            <p:ph type="sldNum" sz="quarter" idx="13"/>
          </p:nvPr>
        </p:nvSpPr>
        <p:spPr/>
        <p:txBody>
          <a:bodyPr/>
          <a:p>
            <a:pPr marL="342900" indent="-342900">
              <a:lnSpc>
                <a:spcPct val="110000"/>
              </a:lnSpc>
              <a:spcBef>
                <a:spcPct val="20000"/>
              </a:spcBef>
              <a:buClr>
                <a:schemeClr val="hlink"/>
              </a:buClr>
              <a:buSzPct val="50000"/>
            </a:pPr>
            <a:fld id="{3700298D-0D92-4BAD-A09B-BDA52E8803DB}" type="slidenum">
              <a:rPr lang="en-US" smtClean="0"/>
            </a:fld>
            <a:endParaRPr lang="en-US" dirty="0"/>
          </a:p>
        </p:txBody>
      </p:sp>
      <p:sp>
        <p:nvSpPr>
          <p:cNvPr id="5" name="页脚占位符 4"/>
          <p:cNvSpPr>
            <a:spLocks noGrp="1"/>
          </p:cNvSpPr>
          <p:nvPr>
            <p:ph type="ftr" sz="quarter" idx="3"/>
          </p:nvPr>
        </p:nvSpPr>
        <p:spPr/>
        <p:txBody>
          <a:bodyPr/>
          <a:p>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772660" y="2875915"/>
            <a:ext cx="4064000" cy="1106805"/>
          </a:xfrm>
          <a:prstGeom prst="rect">
            <a:avLst/>
          </a:prstGeom>
          <a:noFill/>
        </p:spPr>
        <p:txBody>
          <a:bodyPr wrap="square" rtlCol="0">
            <a:spAutoFit/>
          </a:bodyPr>
          <a:lstStyle/>
          <a:p>
            <a:r>
              <a:rPr lang="zh-CN" altLang="en-US" sz="6600"/>
              <a:t>谢谢</a:t>
            </a:r>
            <a:r>
              <a:rPr lang="en-US" altLang="zh-CN" sz="6600"/>
              <a:t>!</a:t>
            </a:r>
            <a:endParaRPr lang="en-US" altLang="zh-CN" sz="6600"/>
          </a:p>
        </p:txBody>
      </p:sp>
      <p:sp>
        <p:nvSpPr>
          <p:cNvPr id="2" name="文本框 1"/>
          <p:cNvSpPr txBox="1"/>
          <p:nvPr/>
        </p:nvSpPr>
        <p:spPr>
          <a:xfrm>
            <a:off x="3641725" y="4684713"/>
            <a:ext cx="5080000" cy="273685"/>
          </a:xfrm>
          <a:prstGeom prst="rect">
            <a:avLst/>
          </a:prstGeom>
        </p:spPr>
        <p:txBody>
          <a:bodyPr>
            <a:spAutoFit/>
          </a:bodyPr>
          <a:lstStyle/>
          <a:p>
            <a:pPr>
              <a:lnSpc>
                <a:spcPts val="1425"/>
              </a:lnSpc>
            </a:pPr>
            <a:endParaRPr lang="en-US" altLang="zh-CN" sz="1600" b="0">
              <a:solidFill>
                <a:srgbClr val="ABB2BF"/>
              </a:solidFill>
              <a:latin typeface="Consolas" panose="020B0609020204030204"/>
              <a:ea typeface="Consolas" panose="020B0609020204030204"/>
            </a:endParaRPr>
          </a:p>
        </p:txBody>
      </p:sp>
    </p:spTree>
  </p:cSld>
  <p:clrMapOvr>
    <a:masterClrMapping/>
  </p:clrMapOvr>
</p:sld>
</file>

<file path=ppt/tags/tag1.xml><?xml version="1.0" encoding="utf-8"?>
<p:tagLst xmlns:p="http://schemas.openxmlformats.org/presentationml/2006/main">
  <p:tag name="KSO_WM_DIAGRAM_VIRTUALLY_FRAME" val="{&quot;height&quot;:298.65,&quot;left&quot;:-104.8,&quot;top&quot;:133.2,&quot;width&quot;:1090.7}"/>
</p:tagLst>
</file>

<file path=ppt/tags/tag2.xml><?xml version="1.0" encoding="utf-8"?>
<p:tagLst xmlns:p="http://schemas.openxmlformats.org/presentationml/2006/main">
  <p:tag name="COMMONDATA" val="eyJoZGlkIjoiMjg3ZjFhYTc3YjUyNDhlNDhjNTQwM2Y5MWY3M2EzNzMifQ=="/>
</p:tagLst>
</file>

<file path=ppt/theme/theme1.xml><?xml version="1.0" encoding="utf-8"?>
<a:theme xmlns:a="http://schemas.openxmlformats.org/drawingml/2006/main" name="主题3">
  <a:themeElements>
    <a:clrScheme name="自定义 7">
      <a:dk1>
        <a:sysClr val="windowText" lastClr="000000"/>
      </a:dk1>
      <a:lt1>
        <a:sysClr val="window" lastClr="FFFFFF"/>
      </a:lt1>
      <a:dk2>
        <a:srgbClr val="005AD2"/>
      </a:dk2>
      <a:lt2>
        <a:srgbClr val="21307F"/>
      </a:lt2>
      <a:accent1>
        <a:srgbClr val="005AD2"/>
      </a:accent1>
      <a:accent2>
        <a:srgbClr val="21307F"/>
      </a:accent2>
      <a:accent3>
        <a:srgbClr val="C00000"/>
      </a:accent3>
      <a:accent4>
        <a:srgbClr val="FFCF01"/>
      </a:accent4>
      <a:accent5>
        <a:srgbClr val="4472C4"/>
      </a:accent5>
      <a:accent6>
        <a:srgbClr val="70AD47"/>
      </a:accent6>
      <a:hlink>
        <a:srgbClr val="0563C1"/>
      </a:hlink>
      <a:folHlink>
        <a:srgbClr val="954F72"/>
      </a:folHlink>
    </a:clrScheme>
    <a:fontScheme name="zgy2os0z">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1678</Words>
  <Application>WPS 演示</Application>
  <PresentationFormat>宽屏</PresentationFormat>
  <Paragraphs>108</Paragraphs>
  <Slides>9</Slides>
  <Notes>2</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9</vt:i4>
      </vt:variant>
    </vt:vector>
  </HeadingPairs>
  <TitlesOfParts>
    <vt:vector size="18" baseType="lpstr">
      <vt:lpstr>Arial</vt:lpstr>
      <vt:lpstr>宋体</vt:lpstr>
      <vt:lpstr>Wingdings</vt:lpstr>
      <vt:lpstr>微软雅黑</vt:lpstr>
      <vt:lpstr>Wingdings</vt:lpstr>
      <vt:lpstr>Consolas</vt:lpstr>
      <vt:lpstr>Arial Unicode MS</vt:lpstr>
      <vt:lpstr>等线</vt:lpstr>
      <vt:lpstr>主题3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[张昱]</dc:creator>
  <cp:lastModifiedBy>oooo</cp:lastModifiedBy>
  <cp:revision>237</cp:revision>
  <dcterms:created xsi:type="dcterms:W3CDTF">2025-04-14T09:20:00Z</dcterms:created>
  <dcterms:modified xsi:type="dcterms:W3CDTF">2026-03-18T09:11:42Z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620203745BD343B3982D79073DD535B3_13</vt:lpwstr>
  </property>
  <property fmtid="{D5CDD505-2E9C-101B-9397-08002B2CF9AE}" pid="3" name="KSOProductBuildVer">
    <vt:lpwstr>2052-12.1.0.25225</vt:lpwstr>
  </property>
</Properties>
</file>