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7" r:id="rId3"/>
    <p:sldId id="1997" r:id="rId4"/>
    <p:sldId id="1998" r:id="rId5"/>
    <p:sldId id="1999" r:id="rId6"/>
    <p:sldId id="2005" r:id="rId7"/>
    <p:sldId id="2003" r:id="rId8"/>
    <p:sldId id="2001" r:id="rId9"/>
    <p:sldId id="2004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清伟" initials="李清伟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B0"/>
    <a:srgbClr val="0033CC"/>
    <a:srgbClr val="0000FF"/>
    <a:srgbClr val="4472C4"/>
    <a:srgbClr val="FF9933"/>
    <a:srgbClr val="CC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1360" autoAdjust="0"/>
  </p:normalViewPr>
  <p:slideViewPr>
    <p:cSldViewPr snapToGrid="0">
      <p:cViewPr varScale="1">
        <p:scale>
          <a:sx n="77" d="100"/>
          <a:sy n="77" d="100"/>
        </p:scale>
        <p:origin x="408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B2568-D8A3-4FF4-BAA2-A310E3EDA64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6460B-A568-42EF-A9F3-45FAAC6AA7C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606530"/>
            <a:chOff x="644126" y="141402"/>
            <a:chExt cx="9910991" cy="606530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 userDrawn="1"/>
          </p:nvSpPr>
          <p:spPr>
            <a:xfrm>
              <a:off x="2973989" y="148419"/>
              <a:ext cx="2914143" cy="59951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1" name="文本占位符 30"/>
          <p:cNvSpPr>
            <a:spLocks noGrp="1"/>
          </p:cNvSpPr>
          <p:nvPr>
            <p:ph type="body" sz="quarter" idx="14" hasCustomPrompt="1"/>
          </p:nvPr>
        </p:nvSpPr>
        <p:spPr>
          <a:xfrm>
            <a:off x="2978344" y="154126"/>
            <a:ext cx="2636403" cy="599513"/>
          </a:xfrm>
        </p:spPr>
        <p:txBody>
          <a:bodyPr anchor="ctr">
            <a:normAutofit/>
          </a:bodyPr>
          <a:lstStyle>
            <a:lvl1pPr marL="0" indent="0" algn="ctr">
              <a:buFont typeface="Arial" panose="020B0604020202090204" pitchFamily="34" charset="0"/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流程</a:t>
            </a:r>
            <a:r>
              <a:rPr lang="en-US" altLang="zh-CN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</a:t>
            </a:r>
            <a:endParaRPr lang="zh-CN" altLang="en-US" dirty="0"/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 flipH="1"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任意多边形: 形状 20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1589650" y="1628620"/>
            <a:ext cx="9000000" cy="216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5400" b="1"/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" hasCustomPrompt="1"/>
          </p:nvPr>
        </p:nvSpPr>
        <p:spPr>
          <a:xfrm>
            <a:off x="1589650" y="3904456"/>
            <a:ext cx="9000000" cy="110499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20000"/>
              </a:lnSpc>
              <a:buFont typeface="+mj-lt"/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OfficePLUS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" name="组合 10"/>
          <p:cNvGrpSpPr/>
          <p:nvPr/>
        </p:nvGrpSpPr>
        <p:grpSpPr>
          <a:xfrm>
            <a:off x="1860884" y="2269567"/>
            <a:ext cx="8470232" cy="964245"/>
            <a:chOff x="631309" y="1723634"/>
            <a:chExt cx="7153910" cy="964245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285223" y="2449758"/>
            <a:ext cx="7621554" cy="603864"/>
          </a:xfrm>
        </p:spPr>
        <p:txBody>
          <a:bodyPr>
            <a:noAutofit/>
          </a:bodyPr>
          <a:lstStyle>
            <a:lvl1pPr algn="ctr">
              <a:defRPr sz="4800" b="1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4466857" y="3680679"/>
            <a:ext cx="2953486" cy="617746"/>
            <a:chOff x="1091964" y="3852036"/>
            <a:chExt cx="2521321" cy="380488"/>
          </a:xfrm>
        </p:grpSpPr>
        <p:sp>
          <p:nvSpPr>
            <p:cNvPr id="15" name="矩形: 圆角 14"/>
            <p:cNvSpPr/>
            <p:nvPr/>
          </p:nvSpPr>
          <p:spPr>
            <a:xfrm>
              <a:off x="1404205" y="3852038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en-US" altLang="zh-CN" sz="2400" b="1" dirty="0">
                  <a:cs typeface="+mn-ea"/>
                  <a:sym typeface="+mn-lt"/>
                </a:rPr>
                <a:t>XX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6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 userDrawn="1"/>
        </p:nvGrpSpPr>
        <p:grpSpPr>
          <a:xfrm>
            <a:off x="3500680" y="4497624"/>
            <a:ext cx="5190641" cy="553998"/>
            <a:chOff x="2765844" y="4334928"/>
            <a:chExt cx="1391877" cy="907136"/>
          </a:xfrm>
        </p:grpSpPr>
        <p:sp>
          <p:nvSpPr>
            <p:cNvPr id="18" name="文本框 17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 dirty="0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 flipH="1">
              <a:off x="2765844" y="4334928"/>
              <a:ext cx="1355039" cy="90713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张昱课题组</a:t>
              </a:r>
              <a:r>
                <a:rPr lang="en-US" altLang="zh-CN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(yuzhang@ustc.edu.cn)</a:t>
              </a:r>
              <a:endPara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914400">
                <a:spcAft>
                  <a:spcPts val="600"/>
                </a:spcAft>
              </a:pPr>
              <a:r>
                <a:rPr lang="zh-CN" altLang="en-US" dirty="0"/>
                <a:t>中国科学技术大学  计算机科学与技术学院</a:t>
              </a:r>
              <a:endParaRPr lang="en-US" altLang="zh-CN" dirty="0"/>
            </a:p>
          </p:txBody>
        </p:sp>
      </p:grpSp>
      <p:cxnSp>
        <p:nvCxnSpPr>
          <p:cNvPr id="20" name="直接连接符 19"/>
          <p:cNvCxnSpPr/>
          <p:nvPr userDrawn="1"/>
        </p:nvCxnSpPr>
        <p:spPr bwMode="auto">
          <a:xfrm flipV="1">
            <a:off x="1860884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Date Placeholder 3"/>
          <p:cNvSpPr>
            <a:spLocks noGrp="1"/>
          </p:cNvSpPr>
          <p:nvPr>
            <p:ph type="dt" sz="half" idx="10"/>
          </p:nvPr>
        </p:nvSpPr>
        <p:spPr>
          <a:xfrm>
            <a:off x="4655711" y="5258614"/>
            <a:ext cx="2743200" cy="365125"/>
          </a:xfrm>
        </p:spPr>
        <p:txBody>
          <a:bodyPr/>
          <a:lstStyle>
            <a:lvl1pPr algn="ctr">
              <a:defRPr sz="1600"/>
            </a:lvl1pPr>
          </a:lstStyle>
          <a:p>
            <a:fld id="{578D130A-B43A-4C76-A801-F16EA0958A3D}" type="datetime2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CB0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CB0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sym typeface="Arial" panose="020B0604020202090204" pitchFamily="34" charset="0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5523702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内容占位符 6"/>
          <p:cNvSpPr>
            <a:spLocks noGrp="1"/>
          </p:cNvSpPr>
          <p:nvPr>
            <p:ph sz="quarter" idx="14"/>
          </p:nvPr>
        </p:nvSpPr>
        <p:spPr>
          <a:xfrm>
            <a:off x="6255167" y="914400"/>
            <a:ext cx="5523702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46516" y="941696"/>
            <a:ext cx="11901001" cy="5360408"/>
          </a:xfrm>
          <a:prstGeom prst="rect">
            <a:avLst/>
          </a:prstGeom>
        </p:spPr>
        <p:txBody>
          <a:bodyPr/>
          <a:lstStyle>
            <a:lvl1pPr marL="273050" indent="-27305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2"/>
              </a:buBlip>
              <a:defRPr lang="zh-CN" altLang="en-US" sz="2800" b="1" kern="1200" dirty="0">
                <a:solidFill>
                  <a:schemeClr val="tx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1pPr>
            <a:lvl2pPr marL="627380" indent="-31623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n"/>
              <a:defRPr kumimoji="1" lang="en-US" altLang="zh-CN" sz="24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2pPr>
            <a:lvl3pPr marL="900430" indent="-22860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3"/>
              </a:buBlip>
              <a:defRPr b="1">
                <a:solidFill>
                  <a:schemeClr val="tx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3pPr>
            <a:lvl4pPr marL="1160780" indent="-22860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4pPr>
            <a:lvl5pPr marL="1403985" indent="-2286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 sz="2000">
                <a:solidFill>
                  <a:schemeClr val="tx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5pPr>
          </a:lstStyle>
          <a:p>
            <a:r>
              <a:rPr kumimoji="1" lang="zh-CN" altLang="en-US" dirty="0"/>
              <a:t>编辑母版文本样式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第二级</a:t>
            </a:r>
            <a:endParaRPr kumimoji="1" lang="en-US" altLang="zh-CN" dirty="0"/>
          </a:p>
          <a:p>
            <a:pPr lvl="2"/>
            <a:r>
              <a:rPr kumimoji="1" lang="zh-CN" altLang="en-US" dirty="0"/>
              <a:t>第三级</a:t>
            </a:r>
            <a:endParaRPr kumimoji="1" lang="en-US" altLang="zh-CN" dirty="0"/>
          </a:p>
          <a:p>
            <a:pPr lvl="3"/>
            <a:r>
              <a:rPr kumimoji="1" lang="zh-CN" altLang="en-US" dirty="0"/>
              <a:t>第四级 </a:t>
            </a:r>
            <a:endParaRPr kumimoji="1" lang="en-US" altLang="zh-CN" dirty="0"/>
          </a:p>
          <a:p>
            <a:pPr lvl="4"/>
            <a:r>
              <a:rPr kumimoji="1" lang="zh-CN" altLang="en-US" dirty="0"/>
              <a:t>第五级</a:t>
            </a:r>
            <a:endParaRPr kumimoji="1"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5066" y="136525"/>
            <a:ext cx="9672834" cy="614913"/>
          </a:xfrm>
        </p:spPr>
        <p:txBody>
          <a:bodyPr/>
          <a:lstStyle>
            <a:lvl1pPr>
              <a:defRPr sz="3600"/>
            </a:lvl1pPr>
          </a:lstStyle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kumimoji="1" lang="zh-CN" altLang="en-US"/>
              <a:t>张昱：项目结题验收汇报概述</a:t>
            </a:r>
            <a:endParaRPr kumimoji="1" lang="zh-CN" altLang="en-US" dirty="0"/>
          </a:p>
        </p:txBody>
      </p:sp>
      <p:sp>
        <p:nvSpPr>
          <p:cNvPr id="7" name="矩形: 圆角 22"/>
          <p:cNvSpPr/>
          <p:nvPr userDrawn="1"/>
        </p:nvSpPr>
        <p:spPr>
          <a:xfrm>
            <a:off x="11556957" y="6292872"/>
            <a:ext cx="455007" cy="4550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2587977E-2C10-420F-BE86-C0F891FE5212}" type="slidenum">
              <a:rPr lang="zh-CN" altLang="en-US" sz="1200" b="1" smtClean="0">
                <a:latin typeface="微软雅黑" pitchFamily="34" charset="-122"/>
                <a:ea typeface="微软雅黑" pitchFamily="34" charset="-122"/>
              </a:rPr>
            </a:fld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平行四边形 9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8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5733" y="134952"/>
            <a:ext cx="10515600" cy="550848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grpSp>
          <p:nvGrpSpPr>
            <p:cNvPr id="13" name="组合 12"/>
            <p:cNvGrpSpPr/>
            <p:nvPr/>
          </p:nvGrpSpPr>
          <p:grpSpPr>
            <a:xfrm>
              <a:off x="-1" y="-1"/>
              <a:ext cx="12192001" cy="6858001"/>
              <a:chOff x="-1" y="-1"/>
              <a:chExt cx="12192001" cy="6858001"/>
            </a:xfrm>
          </p:grpSpPr>
          <p:sp>
            <p:nvSpPr>
              <p:cNvPr id="27" name="任意多边形: 形状 26"/>
              <p:cNvSpPr>
                <a:spLocks noChangeAspect="1"/>
              </p:cNvSpPr>
              <p:nvPr/>
            </p:nvSpPr>
            <p:spPr>
              <a:xfrm flipH="1" flipV="1">
                <a:off x="-1" y="-1"/>
                <a:ext cx="4551827" cy="1080000"/>
              </a:xfrm>
              <a:custGeom>
                <a:avLst/>
                <a:gdLst>
                  <a:gd name="connsiteX0" fmla="*/ 1126933 w 3482177"/>
                  <a:gd name="connsiteY0" fmla="*/ 0 h 826207"/>
                  <a:gd name="connsiteX1" fmla="*/ 3482177 w 3482177"/>
                  <a:gd name="connsiteY1" fmla="*/ 0 h 826207"/>
                  <a:gd name="connsiteX2" fmla="*/ 3482177 w 3482177"/>
                  <a:gd name="connsiteY2" fmla="*/ 826207 h 826207"/>
                  <a:gd name="connsiteX3" fmla="*/ 0 w 3482177"/>
                  <a:gd name="connsiteY3" fmla="*/ 826207 h 826207"/>
                  <a:gd name="connsiteX4" fmla="*/ 73380 w 3482177"/>
                  <a:gd name="connsiteY4" fmla="*/ 800570 h 826207"/>
                  <a:gd name="connsiteX5" fmla="*/ 309246 w 3482177"/>
                  <a:gd name="connsiteY5" fmla="*/ 613266 h 826207"/>
                  <a:gd name="connsiteX6" fmla="*/ 597519 w 3482177"/>
                  <a:gd name="connsiteY6" fmla="*/ 254038 h 826207"/>
                  <a:gd name="connsiteX7" fmla="*/ 1126933 w 3482177"/>
                  <a:gd name="connsiteY7" fmla="*/ 0 h 826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2177" h="826207">
                    <a:moveTo>
                      <a:pt x="1126933" y="0"/>
                    </a:moveTo>
                    <a:lnTo>
                      <a:pt x="3482177" y="0"/>
                    </a:lnTo>
                    <a:lnTo>
                      <a:pt x="3482177" y="826207"/>
                    </a:lnTo>
                    <a:lnTo>
                      <a:pt x="0" y="826207"/>
                    </a:lnTo>
                    <a:lnTo>
                      <a:pt x="73380" y="800570"/>
                    </a:lnTo>
                    <a:cubicBezTo>
                      <a:pt x="163870" y="757154"/>
                      <a:pt x="244745" y="693644"/>
                      <a:pt x="309246" y="613266"/>
                    </a:cubicBezTo>
                    <a:lnTo>
                      <a:pt x="597519" y="254038"/>
                    </a:lnTo>
                    <a:cubicBezTo>
                      <a:pt x="726524" y="93280"/>
                      <a:pt x="921022" y="0"/>
                      <a:pt x="1126933" y="0"/>
                    </a:cubicBezTo>
                    <a:close/>
                  </a:path>
                </a:pathLst>
              </a:custGeom>
              <a:solidFill>
                <a:srgbClr val="005C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3" name="矩形: 圆角 22"/>
              <p:cNvSpPr/>
              <p:nvPr/>
            </p:nvSpPr>
            <p:spPr>
              <a:xfrm>
                <a:off x="660400" y="693000"/>
                <a:ext cx="10872000" cy="5472000"/>
              </a:xfrm>
              <a:prstGeom prst="roundRect">
                <a:avLst>
                  <a:gd name="adj" fmla="val 2916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54000" sx="101000" sy="101000" algn="ctr" rotWithShape="0">
                  <a:schemeClr val="tx1">
                    <a:lumMod val="75000"/>
                    <a:lumOff val="2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任意多边形: 形状 11"/>
              <p:cNvSpPr>
                <a:spLocks noChangeAspect="1"/>
              </p:cNvSpPr>
              <p:nvPr/>
            </p:nvSpPr>
            <p:spPr>
              <a:xfrm>
                <a:off x="7943629" y="5850000"/>
                <a:ext cx="4248371" cy="1008000"/>
              </a:xfrm>
              <a:custGeom>
                <a:avLst/>
                <a:gdLst>
                  <a:gd name="connsiteX0" fmla="*/ 1126933 w 3482177"/>
                  <a:gd name="connsiteY0" fmla="*/ 0 h 826207"/>
                  <a:gd name="connsiteX1" fmla="*/ 3482177 w 3482177"/>
                  <a:gd name="connsiteY1" fmla="*/ 0 h 826207"/>
                  <a:gd name="connsiteX2" fmla="*/ 3482177 w 3482177"/>
                  <a:gd name="connsiteY2" fmla="*/ 826207 h 826207"/>
                  <a:gd name="connsiteX3" fmla="*/ 0 w 3482177"/>
                  <a:gd name="connsiteY3" fmla="*/ 826207 h 826207"/>
                  <a:gd name="connsiteX4" fmla="*/ 73380 w 3482177"/>
                  <a:gd name="connsiteY4" fmla="*/ 800570 h 826207"/>
                  <a:gd name="connsiteX5" fmla="*/ 309246 w 3482177"/>
                  <a:gd name="connsiteY5" fmla="*/ 613266 h 826207"/>
                  <a:gd name="connsiteX6" fmla="*/ 597519 w 3482177"/>
                  <a:gd name="connsiteY6" fmla="*/ 254038 h 826207"/>
                  <a:gd name="connsiteX7" fmla="*/ 1126933 w 3482177"/>
                  <a:gd name="connsiteY7" fmla="*/ 0 h 826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2177" h="826207">
                    <a:moveTo>
                      <a:pt x="1126933" y="0"/>
                    </a:moveTo>
                    <a:lnTo>
                      <a:pt x="3482177" y="0"/>
                    </a:lnTo>
                    <a:lnTo>
                      <a:pt x="3482177" y="826207"/>
                    </a:lnTo>
                    <a:lnTo>
                      <a:pt x="0" y="826207"/>
                    </a:lnTo>
                    <a:lnTo>
                      <a:pt x="73380" y="800570"/>
                    </a:lnTo>
                    <a:cubicBezTo>
                      <a:pt x="163870" y="757154"/>
                      <a:pt x="244745" y="693644"/>
                      <a:pt x="309246" y="613266"/>
                    </a:cubicBezTo>
                    <a:lnTo>
                      <a:pt x="597519" y="254038"/>
                    </a:lnTo>
                    <a:cubicBezTo>
                      <a:pt x="726524" y="93280"/>
                      <a:pt x="921022" y="0"/>
                      <a:pt x="1126933" y="0"/>
                    </a:cubicBezTo>
                    <a:close/>
                  </a:path>
                </a:pathLst>
              </a:custGeom>
              <a:solidFill>
                <a:srgbClr val="005C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6432918" y="4634414"/>
              <a:ext cx="540000" cy="540000"/>
              <a:chOff x="7460376" y="5269978"/>
              <a:chExt cx="540000" cy="540000"/>
            </a:xfrm>
          </p:grpSpPr>
          <p:sp>
            <p:nvSpPr>
              <p:cNvPr id="2" name="椭圆 1"/>
              <p:cNvSpPr/>
              <p:nvPr/>
            </p:nvSpPr>
            <p:spPr>
              <a:xfrm>
                <a:off x="7460376" y="5269978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" name="任意多边形: 形状 2"/>
              <p:cNvSpPr>
                <a:spLocks noChangeAspect="1"/>
              </p:cNvSpPr>
              <p:nvPr/>
            </p:nvSpPr>
            <p:spPr>
              <a:xfrm>
                <a:off x="7586376" y="5429743"/>
                <a:ext cx="288000" cy="220470"/>
              </a:xfrm>
              <a:custGeom>
                <a:avLst/>
                <a:gdLst>
                  <a:gd name="connsiteX0" fmla="*/ 20136 w 608415"/>
                  <a:gd name="connsiteY0" fmla="*/ 282073 h 465755"/>
                  <a:gd name="connsiteX1" fmla="*/ 40152 w 608415"/>
                  <a:gd name="connsiteY1" fmla="*/ 302063 h 465755"/>
                  <a:gd name="connsiteX2" fmla="*/ 40152 w 608415"/>
                  <a:gd name="connsiteY2" fmla="*/ 326389 h 465755"/>
                  <a:gd name="connsiteX3" fmla="*/ 20136 w 608415"/>
                  <a:gd name="connsiteY3" fmla="*/ 346499 h 465755"/>
                  <a:gd name="connsiteX4" fmla="*/ 0 w 608415"/>
                  <a:gd name="connsiteY4" fmla="*/ 326389 h 465755"/>
                  <a:gd name="connsiteX5" fmla="*/ 0 w 608415"/>
                  <a:gd name="connsiteY5" fmla="*/ 302063 h 465755"/>
                  <a:gd name="connsiteX6" fmla="*/ 20136 w 608415"/>
                  <a:gd name="connsiteY6" fmla="*/ 282073 h 465755"/>
                  <a:gd name="connsiteX7" fmla="*/ 123517 w 608415"/>
                  <a:gd name="connsiteY7" fmla="*/ 243643 h 465755"/>
                  <a:gd name="connsiteX8" fmla="*/ 123517 w 608415"/>
                  <a:gd name="connsiteY8" fmla="*/ 374935 h 465755"/>
                  <a:gd name="connsiteX9" fmla="*/ 304208 w 608415"/>
                  <a:gd name="connsiteY9" fmla="*/ 425645 h 465755"/>
                  <a:gd name="connsiteX10" fmla="*/ 484899 w 608415"/>
                  <a:gd name="connsiteY10" fmla="*/ 374935 h 465755"/>
                  <a:gd name="connsiteX11" fmla="*/ 484899 w 608415"/>
                  <a:gd name="connsiteY11" fmla="*/ 243643 h 465755"/>
                  <a:gd name="connsiteX12" fmla="*/ 313495 w 608415"/>
                  <a:gd name="connsiteY12" fmla="*/ 332536 h 465755"/>
                  <a:gd name="connsiteX13" fmla="*/ 304208 w 608415"/>
                  <a:gd name="connsiteY13" fmla="*/ 334704 h 465755"/>
                  <a:gd name="connsiteX14" fmla="*/ 294920 w 608415"/>
                  <a:gd name="connsiteY14" fmla="*/ 332536 h 465755"/>
                  <a:gd name="connsiteX15" fmla="*/ 304208 w 608415"/>
                  <a:gd name="connsiteY15" fmla="*/ 42730 h 465755"/>
                  <a:gd name="connsiteX16" fmla="*/ 63688 w 608415"/>
                  <a:gd name="connsiteY16" fmla="*/ 167397 h 465755"/>
                  <a:gd name="connsiteX17" fmla="*/ 304208 w 608415"/>
                  <a:gd name="connsiteY17" fmla="*/ 292064 h 465755"/>
                  <a:gd name="connsiteX18" fmla="*/ 544727 w 608415"/>
                  <a:gd name="connsiteY18" fmla="*/ 167397 h 465755"/>
                  <a:gd name="connsiteX19" fmla="*/ 294920 w 608415"/>
                  <a:gd name="connsiteY19" fmla="*/ 2258 h 465755"/>
                  <a:gd name="connsiteX20" fmla="*/ 313495 w 608415"/>
                  <a:gd name="connsiteY20" fmla="*/ 2258 h 465755"/>
                  <a:gd name="connsiteX21" fmla="*/ 597559 w 608415"/>
                  <a:gd name="connsiteY21" fmla="*/ 149570 h 465755"/>
                  <a:gd name="connsiteX22" fmla="*/ 608415 w 608415"/>
                  <a:gd name="connsiteY22" fmla="*/ 167397 h 465755"/>
                  <a:gd name="connsiteX23" fmla="*/ 597559 w 608415"/>
                  <a:gd name="connsiteY23" fmla="*/ 185224 h 465755"/>
                  <a:gd name="connsiteX24" fmla="*/ 525066 w 608415"/>
                  <a:gd name="connsiteY24" fmla="*/ 222804 h 465755"/>
                  <a:gd name="connsiteX25" fmla="*/ 525066 w 608415"/>
                  <a:gd name="connsiteY25" fmla="*/ 382644 h 465755"/>
                  <a:gd name="connsiteX26" fmla="*/ 521326 w 608415"/>
                  <a:gd name="connsiteY26" fmla="*/ 394328 h 465755"/>
                  <a:gd name="connsiteX27" fmla="*/ 304208 w 608415"/>
                  <a:gd name="connsiteY27" fmla="*/ 465755 h 465755"/>
                  <a:gd name="connsiteX28" fmla="*/ 87089 w 608415"/>
                  <a:gd name="connsiteY28" fmla="*/ 394328 h 465755"/>
                  <a:gd name="connsiteX29" fmla="*/ 83350 w 608415"/>
                  <a:gd name="connsiteY29" fmla="*/ 382644 h 465755"/>
                  <a:gd name="connsiteX30" fmla="*/ 83350 w 608415"/>
                  <a:gd name="connsiteY30" fmla="*/ 222804 h 465755"/>
                  <a:gd name="connsiteX31" fmla="*/ 40167 w 608415"/>
                  <a:gd name="connsiteY31" fmla="*/ 200400 h 465755"/>
                  <a:gd name="connsiteX32" fmla="*/ 40167 w 608415"/>
                  <a:gd name="connsiteY32" fmla="*/ 244245 h 465755"/>
                  <a:gd name="connsiteX33" fmla="*/ 20144 w 608415"/>
                  <a:gd name="connsiteY33" fmla="*/ 264360 h 465755"/>
                  <a:gd name="connsiteX34" fmla="*/ 0 w 608415"/>
                  <a:gd name="connsiteY34" fmla="*/ 244245 h 465755"/>
                  <a:gd name="connsiteX35" fmla="*/ 0 w 608415"/>
                  <a:gd name="connsiteY35" fmla="*/ 167397 h 465755"/>
                  <a:gd name="connsiteX36" fmla="*/ 10856 w 608415"/>
                  <a:gd name="connsiteY36" fmla="*/ 149570 h 46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608415" h="465755">
                    <a:moveTo>
                      <a:pt x="20136" y="282073"/>
                    </a:moveTo>
                    <a:cubicBezTo>
                      <a:pt x="31229" y="282073"/>
                      <a:pt x="40152" y="290985"/>
                      <a:pt x="40152" y="302063"/>
                    </a:cubicBezTo>
                    <a:lnTo>
                      <a:pt x="40152" y="326389"/>
                    </a:lnTo>
                    <a:cubicBezTo>
                      <a:pt x="40152" y="337468"/>
                      <a:pt x="31229" y="346499"/>
                      <a:pt x="20136" y="346499"/>
                    </a:cubicBezTo>
                    <a:cubicBezTo>
                      <a:pt x="9043" y="346499"/>
                      <a:pt x="0" y="337468"/>
                      <a:pt x="0" y="326389"/>
                    </a:cubicBezTo>
                    <a:lnTo>
                      <a:pt x="0" y="302063"/>
                    </a:lnTo>
                    <a:cubicBezTo>
                      <a:pt x="0" y="290985"/>
                      <a:pt x="9043" y="282073"/>
                      <a:pt x="20136" y="282073"/>
                    </a:cubicBezTo>
                    <a:close/>
                    <a:moveTo>
                      <a:pt x="123517" y="243643"/>
                    </a:moveTo>
                    <a:lnTo>
                      <a:pt x="123517" y="374935"/>
                    </a:lnTo>
                    <a:cubicBezTo>
                      <a:pt x="136906" y="387703"/>
                      <a:pt x="186360" y="425645"/>
                      <a:pt x="304208" y="425645"/>
                    </a:cubicBezTo>
                    <a:cubicBezTo>
                      <a:pt x="422055" y="425645"/>
                      <a:pt x="471510" y="387703"/>
                      <a:pt x="484899" y="374935"/>
                    </a:cubicBezTo>
                    <a:lnTo>
                      <a:pt x="484899" y="243643"/>
                    </a:lnTo>
                    <a:lnTo>
                      <a:pt x="313495" y="332536"/>
                    </a:lnTo>
                    <a:cubicBezTo>
                      <a:pt x="310601" y="333981"/>
                      <a:pt x="307344" y="334704"/>
                      <a:pt x="304208" y="334704"/>
                    </a:cubicBezTo>
                    <a:cubicBezTo>
                      <a:pt x="301071" y="334704"/>
                      <a:pt x="297815" y="333981"/>
                      <a:pt x="294920" y="332536"/>
                    </a:cubicBezTo>
                    <a:close/>
                    <a:moveTo>
                      <a:pt x="304208" y="42730"/>
                    </a:moveTo>
                    <a:lnTo>
                      <a:pt x="63688" y="167397"/>
                    </a:lnTo>
                    <a:lnTo>
                      <a:pt x="304208" y="292064"/>
                    </a:lnTo>
                    <a:lnTo>
                      <a:pt x="544727" y="167397"/>
                    </a:lnTo>
                    <a:close/>
                    <a:moveTo>
                      <a:pt x="294920" y="2258"/>
                    </a:moveTo>
                    <a:cubicBezTo>
                      <a:pt x="300710" y="-753"/>
                      <a:pt x="307706" y="-753"/>
                      <a:pt x="313495" y="2258"/>
                    </a:cubicBezTo>
                    <a:lnTo>
                      <a:pt x="597559" y="149570"/>
                    </a:lnTo>
                    <a:cubicBezTo>
                      <a:pt x="604193" y="153063"/>
                      <a:pt x="608415" y="159929"/>
                      <a:pt x="608415" y="167397"/>
                    </a:cubicBezTo>
                    <a:cubicBezTo>
                      <a:pt x="608415" y="174865"/>
                      <a:pt x="604193" y="181731"/>
                      <a:pt x="597559" y="185224"/>
                    </a:cubicBezTo>
                    <a:lnTo>
                      <a:pt x="525066" y="222804"/>
                    </a:lnTo>
                    <a:lnTo>
                      <a:pt x="525066" y="382644"/>
                    </a:lnTo>
                    <a:cubicBezTo>
                      <a:pt x="525066" y="386860"/>
                      <a:pt x="523859" y="390955"/>
                      <a:pt x="521326" y="394328"/>
                    </a:cubicBezTo>
                    <a:cubicBezTo>
                      <a:pt x="519276" y="397218"/>
                      <a:pt x="468253" y="465755"/>
                      <a:pt x="304208" y="465755"/>
                    </a:cubicBezTo>
                    <a:cubicBezTo>
                      <a:pt x="140162" y="465755"/>
                      <a:pt x="89139" y="397218"/>
                      <a:pt x="87089" y="394328"/>
                    </a:cubicBezTo>
                    <a:cubicBezTo>
                      <a:pt x="84556" y="390955"/>
                      <a:pt x="83350" y="386860"/>
                      <a:pt x="83350" y="382644"/>
                    </a:cubicBezTo>
                    <a:lnTo>
                      <a:pt x="83350" y="222804"/>
                    </a:lnTo>
                    <a:lnTo>
                      <a:pt x="40167" y="200400"/>
                    </a:lnTo>
                    <a:lnTo>
                      <a:pt x="40167" y="244245"/>
                    </a:lnTo>
                    <a:cubicBezTo>
                      <a:pt x="40167" y="255326"/>
                      <a:pt x="31241" y="264360"/>
                      <a:pt x="20144" y="264360"/>
                    </a:cubicBezTo>
                    <a:cubicBezTo>
                      <a:pt x="9047" y="264360"/>
                      <a:pt x="0" y="255326"/>
                      <a:pt x="0" y="244245"/>
                    </a:cubicBezTo>
                    <a:lnTo>
                      <a:pt x="0" y="167397"/>
                    </a:lnTo>
                    <a:cubicBezTo>
                      <a:pt x="0" y="159929"/>
                      <a:pt x="4222" y="153063"/>
                      <a:pt x="10856" y="1495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3073375" y="4634414"/>
              <a:ext cx="540000" cy="540000"/>
              <a:chOff x="4437200" y="5269978"/>
              <a:chExt cx="540000" cy="540000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4437200" y="5269978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8" name="任意多边形: 形状 7"/>
              <p:cNvSpPr>
                <a:spLocks noChangeAspect="1"/>
              </p:cNvSpPr>
              <p:nvPr/>
            </p:nvSpPr>
            <p:spPr>
              <a:xfrm>
                <a:off x="4593936" y="5426880"/>
                <a:ext cx="226528" cy="226197"/>
              </a:xfrm>
              <a:custGeom>
                <a:avLst/>
                <a:gdLst>
                  <a:gd name="connsiteX0" fmla="*/ 373273 h 605239"/>
                  <a:gd name="connsiteY0" fmla="*/ 373273 h 605239"/>
                  <a:gd name="connsiteX1" fmla="*/ 373273 h 605239"/>
                  <a:gd name="connsiteY1" fmla="*/ 373273 h 605239"/>
                  <a:gd name="connsiteX2" fmla="*/ 373273 h 605239"/>
                  <a:gd name="connsiteY2" fmla="*/ 373273 h 605239"/>
                  <a:gd name="connsiteX3" fmla="*/ 373273 h 605239"/>
                  <a:gd name="connsiteY3" fmla="*/ 373273 h 605239"/>
                  <a:gd name="connsiteX4" fmla="*/ 373273 h 605239"/>
                  <a:gd name="connsiteY4" fmla="*/ 373273 h 605239"/>
                  <a:gd name="connsiteX5" fmla="*/ 373273 h 605239"/>
                  <a:gd name="connsiteY5" fmla="*/ 373273 h 605239"/>
                  <a:gd name="connsiteX6" fmla="*/ 373273 h 605239"/>
                  <a:gd name="connsiteY6" fmla="*/ 373273 h 605239"/>
                  <a:gd name="connsiteX7" fmla="*/ 373273 h 605239"/>
                  <a:gd name="connsiteY7" fmla="*/ 373273 h 605239"/>
                  <a:gd name="connsiteX8" fmla="*/ 373273 h 605239"/>
                  <a:gd name="connsiteY8" fmla="*/ 373273 h 605239"/>
                  <a:gd name="connsiteX9" fmla="*/ 373273 h 605239"/>
                  <a:gd name="connsiteY9" fmla="*/ 373273 h 605239"/>
                  <a:gd name="connsiteX10" fmla="*/ 373273 h 605239"/>
                  <a:gd name="connsiteY10" fmla="*/ 373273 h 605239"/>
                  <a:gd name="connsiteX11" fmla="*/ 373273 h 605239"/>
                  <a:gd name="connsiteY11" fmla="*/ 373273 h 605239"/>
                  <a:gd name="connsiteX12" fmla="*/ 373273 h 605239"/>
                  <a:gd name="connsiteY12" fmla="*/ 373273 h 605239"/>
                  <a:gd name="connsiteX13" fmla="*/ 373273 h 605239"/>
                  <a:gd name="connsiteY13" fmla="*/ 373273 h 605239"/>
                  <a:gd name="connsiteX14" fmla="*/ 373273 h 605239"/>
                  <a:gd name="connsiteY14" fmla="*/ 373273 h 605239"/>
                  <a:gd name="connsiteX15" fmla="*/ 373273 h 605239"/>
                  <a:gd name="connsiteY15" fmla="*/ 373273 h 605239"/>
                  <a:gd name="connsiteX16" fmla="*/ 373273 h 605239"/>
                  <a:gd name="connsiteY16" fmla="*/ 373273 h 605239"/>
                  <a:gd name="connsiteX17" fmla="*/ 373273 h 605239"/>
                  <a:gd name="connsiteY17" fmla="*/ 373273 h 605239"/>
                  <a:gd name="connsiteX18" fmla="*/ 373273 h 605239"/>
                  <a:gd name="connsiteY18" fmla="*/ 373273 h 605239"/>
                  <a:gd name="connsiteX19" fmla="*/ 373273 h 605239"/>
                  <a:gd name="connsiteY19" fmla="*/ 373273 h 605239"/>
                  <a:gd name="connsiteX20" fmla="*/ 373273 h 605239"/>
                  <a:gd name="connsiteY20" fmla="*/ 373273 h 605239"/>
                  <a:gd name="connsiteX21" fmla="*/ 373273 h 605239"/>
                  <a:gd name="connsiteY21" fmla="*/ 373273 h 605239"/>
                  <a:gd name="connsiteX22" fmla="*/ 373273 h 605239"/>
                  <a:gd name="connsiteY22" fmla="*/ 373273 h 605239"/>
                  <a:gd name="connsiteX23" fmla="*/ 373273 h 605239"/>
                  <a:gd name="connsiteY23" fmla="*/ 373273 h 605239"/>
                  <a:gd name="connsiteX24" fmla="*/ 373273 h 605239"/>
                  <a:gd name="connsiteY24" fmla="*/ 373273 h 605239"/>
                  <a:gd name="connsiteX25" fmla="*/ 373273 h 605239"/>
                  <a:gd name="connsiteY25" fmla="*/ 373273 h 605239"/>
                  <a:gd name="connsiteX26" fmla="*/ 373273 h 605239"/>
                  <a:gd name="connsiteY26" fmla="*/ 373273 h 605239"/>
                  <a:gd name="connsiteX27" fmla="*/ 373273 h 605239"/>
                  <a:gd name="connsiteY27" fmla="*/ 373273 h 605239"/>
                  <a:gd name="connsiteX28" fmla="*/ 373273 h 605239"/>
                  <a:gd name="connsiteY28" fmla="*/ 373273 h 605239"/>
                  <a:gd name="connsiteX29" fmla="*/ 373273 h 605239"/>
                  <a:gd name="connsiteY29" fmla="*/ 373273 h 605239"/>
                  <a:gd name="connsiteX30" fmla="*/ 373273 h 605239"/>
                  <a:gd name="connsiteY30" fmla="*/ 373273 h 605239"/>
                  <a:gd name="connsiteX31" fmla="*/ 373273 h 605239"/>
                  <a:gd name="connsiteY31" fmla="*/ 373273 h 605239"/>
                  <a:gd name="connsiteX32" fmla="*/ 373273 h 605239"/>
                  <a:gd name="connsiteY32" fmla="*/ 373273 h 605239"/>
                  <a:gd name="connsiteX33" fmla="*/ 373273 h 605239"/>
                  <a:gd name="connsiteY33" fmla="*/ 373273 h 605239"/>
                  <a:gd name="connsiteX34" fmla="*/ 373273 h 605239"/>
                  <a:gd name="connsiteY34" fmla="*/ 373273 h 605239"/>
                  <a:gd name="connsiteX35" fmla="*/ 373273 h 605239"/>
                  <a:gd name="connsiteY35" fmla="*/ 373273 h 605239"/>
                  <a:gd name="connsiteX36" fmla="*/ 373273 h 605239"/>
                  <a:gd name="connsiteY36" fmla="*/ 373273 h 605239"/>
                  <a:gd name="connsiteX37" fmla="*/ 373273 h 605239"/>
                  <a:gd name="connsiteY37" fmla="*/ 373273 h 605239"/>
                  <a:gd name="connsiteX38" fmla="*/ 373273 h 605239"/>
                  <a:gd name="connsiteY38" fmla="*/ 373273 h 605239"/>
                  <a:gd name="connsiteX39" fmla="*/ 373273 h 605239"/>
                  <a:gd name="connsiteY39" fmla="*/ 373273 h 605239"/>
                  <a:gd name="connsiteX40" fmla="*/ 373273 h 605239"/>
                  <a:gd name="connsiteY40" fmla="*/ 373273 h 605239"/>
                  <a:gd name="connsiteX41" fmla="*/ 373273 h 605239"/>
                  <a:gd name="connsiteY41" fmla="*/ 373273 h 60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581459" h="580612">
                    <a:moveTo>
                      <a:pt x="283975" y="371116"/>
                    </a:moveTo>
                    <a:lnTo>
                      <a:pt x="263239" y="486746"/>
                    </a:lnTo>
                    <a:lnTo>
                      <a:pt x="291629" y="500700"/>
                    </a:lnTo>
                    <a:lnTo>
                      <a:pt x="318507" y="487013"/>
                    </a:lnTo>
                    <a:lnTo>
                      <a:pt x="297770" y="371116"/>
                    </a:lnTo>
                    <a:close/>
                    <a:moveTo>
                      <a:pt x="263595" y="322766"/>
                    </a:moveTo>
                    <a:lnTo>
                      <a:pt x="317973" y="322766"/>
                    </a:lnTo>
                    <a:cubicBezTo>
                      <a:pt x="329720" y="322766"/>
                      <a:pt x="339777" y="331121"/>
                      <a:pt x="341824" y="342675"/>
                    </a:cubicBezTo>
                    <a:lnTo>
                      <a:pt x="369235" y="496078"/>
                    </a:lnTo>
                    <a:cubicBezTo>
                      <a:pt x="371104" y="506655"/>
                      <a:pt x="365853" y="517054"/>
                      <a:pt x="356420" y="521942"/>
                    </a:cubicBezTo>
                    <a:lnTo>
                      <a:pt x="302754" y="549405"/>
                    </a:lnTo>
                    <a:cubicBezTo>
                      <a:pt x="294833" y="553938"/>
                      <a:pt x="289226" y="553494"/>
                      <a:pt x="280949" y="549583"/>
                    </a:cubicBezTo>
                    <a:lnTo>
                      <a:pt x="225237" y="522031"/>
                    </a:lnTo>
                    <a:cubicBezTo>
                      <a:pt x="215625" y="517320"/>
                      <a:pt x="210285" y="506655"/>
                      <a:pt x="212243" y="496078"/>
                    </a:cubicBezTo>
                    <a:lnTo>
                      <a:pt x="239744" y="342675"/>
                    </a:lnTo>
                    <a:cubicBezTo>
                      <a:pt x="241790" y="331121"/>
                      <a:pt x="251847" y="322766"/>
                      <a:pt x="263595" y="322766"/>
                    </a:cubicBezTo>
                    <a:close/>
                    <a:moveTo>
                      <a:pt x="175403" y="294638"/>
                    </a:moveTo>
                    <a:cubicBezTo>
                      <a:pt x="181311" y="296493"/>
                      <a:pt x="186518" y="300581"/>
                      <a:pt x="189588" y="306446"/>
                    </a:cubicBezTo>
                    <a:cubicBezTo>
                      <a:pt x="195819" y="318266"/>
                      <a:pt x="191279" y="332930"/>
                      <a:pt x="179441" y="339151"/>
                    </a:cubicBezTo>
                    <a:cubicBezTo>
                      <a:pt x="98621" y="381453"/>
                      <a:pt x="48420" y="464725"/>
                      <a:pt x="48420" y="556439"/>
                    </a:cubicBezTo>
                    <a:cubicBezTo>
                      <a:pt x="48420" y="569859"/>
                      <a:pt x="37561" y="580612"/>
                      <a:pt x="24210" y="580612"/>
                    </a:cubicBezTo>
                    <a:cubicBezTo>
                      <a:pt x="10770" y="580612"/>
                      <a:pt x="0" y="569859"/>
                      <a:pt x="0" y="556439"/>
                    </a:cubicBezTo>
                    <a:cubicBezTo>
                      <a:pt x="0" y="446595"/>
                      <a:pt x="60170" y="346971"/>
                      <a:pt x="157011" y="296226"/>
                    </a:cubicBezTo>
                    <a:cubicBezTo>
                      <a:pt x="162886" y="293160"/>
                      <a:pt x="169495" y="292782"/>
                      <a:pt x="175403" y="294638"/>
                    </a:cubicBezTo>
                    <a:close/>
                    <a:moveTo>
                      <a:pt x="403384" y="293390"/>
                    </a:moveTo>
                    <a:cubicBezTo>
                      <a:pt x="409291" y="291490"/>
                      <a:pt x="415922" y="291846"/>
                      <a:pt x="421885" y="294868"/>
                    </a:cubicBezTo>
                    <a:cubicBezTo>
                      <a:pt x="520228" y="344995"/>
                      <a:pt x="581459" y="445250"/>
                      <a:pt x="581459" y="556437"/>
                    </a:cubicBezTo>
                    <a:cubicBezTo>
                      <a:pt x="581459" y="569858"/>
                      <a:pt x="570690" y="580612"/>
                      <a:pt x="557252" y="580612"/>
                    </a:cubicBezTo>
                    <a:cubicBezTo>
                      <a:pt x="543813" y="580612"/>
                      <a:pt x="533044" y="569858"/>
                      <a:pt x="533044" y="556437"/>
                    </a:cubicBezTo>
                    <a:cubicBezTo>
                      <a:pt x="533044" y="463648"/>
                      <a:pt x="482048" y="379836"/>
                      <a:pt x="399813" y="338063"/>
                    </a:cubicBezTo>
                    <a:cubicBezTo>
                      <a:pt x="387887" y="331841"/>
                      <a:pt x="383170" y="317265"/>
                      <a:pt x="389222" y="305444"/>
                    </a:cubicBezTo>
                    <a:cubicBezTo>
                      <a:pt x="392293" y="299445"/>
                      <a:pt x="397477" y="295290"/>
                      <a:pt x="403384" y="293390"/>
                    </a:cubicBezTo>
                    <a:close/>
                    <a:moveTo>
                      <a:pt x="290694" y="48348"/>
                    </a:moveTo>
                    <a:cubicBezTo>
                      <a:pt x="233195" y="48348"/>
                      <a:pt x="186376" y="95629"/>
                      <a:pt x="186376" y="153753"/>
                    </a:cubicBezTo>
                    <a:cubicBezTo>
                      <a:pt x="186376" y="211966"/>
                      <a:pt x="233195" y="259247"/>
                      <a:pt x="290694" y="259247"/>
                    </a:cubicBezTo>
                    <a:cubicBezTo>
                      <a:pt x="348283" y="259247"/>
                      <a:pt x="395012" y="211966"/>
                      <a:pt x="395012" y="153753"/>
                    </a:cubicBezTo>
                    <a:cubicBezTo>
                      <a:pt x="395012" y="95629"/>
                      <a:pt x="348283" y="48348"/>
                      <a:pt x="290694" y="48348"/>
                    </a:cubicBezTo>
                    <a:close/>
                    <a:moveTo>
                      <a:pt x="290694" y="0"/>
                    </a:moveTo>
                    <a:cubicBezTo>
                      <a:pt x="374986" y="0"/>
                      <a:pt x="443433" y="68967"/>
                      <a:pt x="443433" y="153753"/>
                    </a:cubicBezTo>
                    <a:cubicBezTo>
                      <a:pt x="443433" y="238628"/>
                      <a:pt x="374986" y="307595"/>
                      <a:pt x="290694" y="307595"/>
                    </a:cubicBezTo>
                    <a:cubicBezTo>
                      <a:pt x="206491" y="307595"/>
                      <a:pt x="137955" y="238628"/>
                      <a:pt x="137955" y="153753"/>
                    </a:cubicBezTo>
                    <a:cubicBezTo>
                      <a:pt x="137955" y="68967"/>
                      <a:pt x="206491" y="0"/>
                      <a:pt x="2906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sp>
        <p:nvSpPr>
          <p:cNvPr id="5" name="标题 4"/>
          <p:cNvSpPr>
            <a:spLocks noGrp="1"/>
          </p:cNvSpPr>
          <p:nvPr>
            <p:ph type="ctrTitle" hasCustomPrompt="1"/>
          </p:nvPr>
        </p:nvSpPr>
        <p:spPr>
          <a:xfrm>
            <a:off x="1229651" y="1130300"/>
            <a:ext cx="9720000" cy="2232000"/>
          </a:xfrm>
          <a:prstGeom prst="rect">
            <a:avLst/>
          </a:prstGeom>
        </p:spPr>
        <p:txBody>
          <a:bodyPr wrap="square" anchor="b">
            <a:normAutofit/>
          </a:bodyPr>
          <a:lstStyle>
            <a:lvl1pPr algn="ctr">
              <a:lnSpc>
                <a:spcPct val="100000"/>
              </a:lnSpc>
              <a:defRPr sz="7200" b="1">
                <a:ln w="19050"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9" name="副标题 8"/>
          <p:cNvSpPr>
            <a:spLocks noGrp="1"/>
          </p:cNvSpPr>
          <p:nvPr>
            <p:ph type="subTitle" sz="quarter" idx="1" hasCustomPrompt="1"/>
          </p:nvPr>
        </p:nvSpPr>
        <p:spPr>
          <a:xfrm>
            <a:off x="1229650" y="3445908"/>
            <a:ext cx="9720000" cy="7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28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  <a:endParaRPr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 hasCustomPrompt="1"/>
          </p:nvPr>
        </p:nvSpPr>
        <p:spPr>
          <a:xfrm>
            <a:off x="3701079" y="4688414"/>
            <a:ext cx="2340000" cy="432000"/>
          </a:xfrm>
          <a:prstGeom prst="rect">
            <a:avLst/>
          </a:prstGeom>
        </p:spPr>
        <p:txBody>
          <a:bodyPr wrap="square" lIns="9000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</a:t>
            </a:r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7054692" y="4688414"/>
            <a:ext cx="2340000" cy="432000"/>
          </a:xfrm>
          <a:prstGeom prst="rect">
            <a:avLst/>
          </a:prstGeom>
        </p:spPr>
        <p:txBody>
          <a:bodyPr wrap="non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www.officeplus.cn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title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18" name="任意多边形: 形状 17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9" name="矩形: 圆角 18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: 形状 19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049649" y="1028700"/>
            <a:ext cx="9161013" cy="998523"/>
          </a:xfrm>
          <a:prstGeom prst="rect">
            <a:avLst/>
          </a:prstGeom>
          <a:noFill/>
        </p:spPr>
        <p:txBody>
          <a:bodyPr anchor="ctr" anchorCtr="0">
            <a:norm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Agenda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 hasCustomPrompt="1"/>
          </p:nvPr>
        </p:nvSpPr>
        <p:spPr>
          <a:xfrm>
            <a:off x="1049650" y="2278903"/>
            <a:ext cx="10080000" cy="3240000"/>
          </a:xfrm>
        </p:spPr>
        <p:txBody>
          <a:bodyPr numCol="2"/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/>
            </a:lvl1pPr>
            <a:lvl2pPr marL="800100" indent="-342900">
              <a:lnSpc>
                <a:spcPct val="100000"/>
              </a:lnSpc>
              <a:buFont typeface="+mj-ea"/>
              <a:buAutoNum type="circleNumDbPlain"/>
              <a:defRPr/>
            </a:lvl2pPr>
            <a:lvl3pPr marL="1257300" indent="-342900">
              <a:lnSpc>
                <a:spcPct val="100000"/>
              </a:lnSpc>
              <a:buFont typeface="+mj-lt"/>
              <a:buAutoNum type="alphaLcParenR"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 dirty="0"/>
          </a:p>
        </p:txBody>
      </p:sp>
      <p:cxnSp>
        <p:nvCxnSpPr>
          <p:cNvPr id="7" name="直接连接符 6"/>
          <p:cNvCxnSpPr/>
          <p:nvPr/>
        </p:nvCxnSpPr>
        <p:spPr>
          <a:xfrm>
            <a:off x="5337278" y="2368903"/>
            <a:ext cx="0" cy="3060000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任意多边形: 形状 7"/>
          <p:cNvSpPr>
            <a:spLocks noChangeAspect="1"/>
          </p:cNvSpPr>
          <p:nvPr/>
        </p:nvSpPr>
        <p:spPr bwMode="auto">
          <a:xfrm>
            <a:off x="10510427" y="1281055"/>
            <a:ext cx="619223" cy="651347"/>
          </a:xfrm>
          <a:custGeom>
            <a:avLst/>
            <a:gdLst>
              <a:gd name="T0" fmla="*/ 3353 w 5127"/>
              <a:gd name="T1" fmla="*/ 1728 h 5401"/>
              <a:gd name="T2" fmla="*/ 2183 w 5127"/>
              <a:gd name="T3" fmla="*/ 1608 h 5401"/>
              <a:gd name="T4" fmla="*/ 3353 w 5127"/>
              <a:gd name="T5" fmla="*/ 1488 h 5401"/>
              <a:gd name="T6" fmla="*/ 3103 w 5127"/>
              <a:gd name="T7" fmla="*/ 2231 h 5401"/>
              <a:gd name="T8" fmla="*/ 3103 w 5127"/>
              <a:gd name="T9" fmla="*/ 1991 h 5401"/>
              <a:gd name="T10" fmla="*/ 2432 w 5127"/>
              <a:gd name="T11" fmla="*/ 2111 h 5401"/>
              <a:gd name="T12" fmla="*/ 3103 w 5127"/>
              <a:gd name="T13" fmla="*/ 2231 h 5401"/>
              <a:gd name="T14" fmla="*/ 3353 w 5127"/>
              <a:gd name="T15" fmla="*/ 2648 h 5401"/>
              <a:gd name="T16" fmla="*/ 2183 w 5127"/>
              <a:gd name="T17" fmla="*/ 2768 h 5401"/>
              <a:gd name="T18" fmla="*/ 3353 w 5127"/>
              <a:gd name="T19" fmla="*/ 2888 h 5401"/>
              <a:gd name="T20" fmla="*/ 2552 w 5127"/>
              <a:gd name="T21" fmla="*/ 3151 h 5401"/>
              <a:gd name="T22" fmla="*/ 2552 w 5127"/>
              <a:gd name="T23" fmla="*/ 3391 h 5401"/>
              <a:gd name="T24" fmla="*/ 3223 w 5127"/>
              <a:gd name="T25" fmla="*/ 3271 h 5401"/>
              <a:gd name="T26" fmla="*/ 2552 w 5127"/>
              <a:gd name="T27" fmla="*/ 3151 h 5401"/>
              <a:gd name="T28" fmla="*/ 4448 w 5127"/>
              <a:gd name="T29" fmla="*/ 1442 h 5401"/>
              <a:gd name="T30" fmla="*/ 4688 w 5127"/>
              <a:gd name="T31" fmla="*/ 1442 h 5401"/>
              <a:gd name="T32" fmla="*/ 3988 w 5127"/>
              <a:gd name="T33" fmla="*/ 0 h 5401"/>
              <a:gd name="T34" fmla="*/ 0 w 5127"/>
              <a:gd name="T35" fmla="*/ 604 h 5401"/>
              <a:gd name="T36" fmla="*/ 120 w 5127"/>
              <a:gd name="T37" fmla="*/ 1792 h 5401"/>
              <a:gd name="T38" fmla="*/ 686 w 5127"/>
              <a:gd name="T39" fmla="*/ 1672 h 5401"/>
              <a:gd name="T40" fmla="*/ 240 w 5127"/>
              <a:gd name="T41" fmla="*/ 1552 h 5401"/>
              <a:gd name="T42" fmla="*/ 604 w 5127"/>
              <a:gd name="T43" fmla="*/ 240 h 5401"/>
              <a:gd name="T44" fmla="*/ 968 w 5127"/>
              <a:gd name="T45" fmla="*/ 4179 h 5401"/>
              <a:gd name="T46" fmla="*/ 3904 w 5127"/>
              <a:gd name="T47" fmla="*/ 4879 h 5401"/>
              <a:gd name="T48" fmla="*/ 3904 w 5127"/>
              <a:gd name="T49" fmla="*/ 4639 h 5401"/>
              <a:gd name="T50" fmla="*/ 1208 w 5127"/>
              <a:gd name="T51" fmla="*/ 4179 h 5401"/>
              <a:gd name="T52" fmla="*/ 1086 w 5127"/>
              <a:gd name="T53" fmla="*/ 240 h 5401"/>
              <a:gd name="T54" fmla="*/ 4448 w 5127"/>
              <a:gd name="T55" fmla="*/ 700 h 5401"/>
              <a:gd name="T56" fmla="*/ 4568 w 5127"/>
              <a:gd name="T57" fmla="*/ 2000 h 5401"/>
              <a:gd name="T58" fmla="*/ 4568 w 5127"/>
              <a:gd name="T59" fmla="*/ 2240 h 5401"/>
              <a:gd name="T60" fmla="*/ 4887 w 5127"/>
              <a:gd name="T61" fmla="*/ 2340 h 5401"/>
              <a:gd name="T62" fmla="*/ 5007 w 5127"/>
              <a:gd name="T63" fmla="*/ 3838 h 5401"/>
              <a:gd name="T64" fmla="*/ 5127 w 5127"/>
              <a:gd name="T65" fmla="*/ 2340 h 5401"/>
              <a:gd name="T66" fmla="*/ 4568 w 5127"/>
              <a:gd name="T67" fmla="*/ 5139 h 5401"/>
              <a:gd name="T68" fmla="*/ 4448 w 5127"/>
              <a:gd name="T69" fmla="*/ 5281 h 5401"/>
              <a:gd name="T70" fmla="*/ 4688 w 5127"/>
              <a:gd name="T71" fmla="*/ 5281 h 5401"/>
              <a:gd name="T72" fmla="*/ 4568 w 5127"/>
              <a:gd name="T73" fmla="*/ 5139 h 5401"/>
              <a:gd name="T74" fmla="*/ 4448 w 5127"/>
              <a:gd name="T75" fmla="*/ 2559 h 5401"/>
              <a:gd name="T76" fmla="*/ 4568 w 5127"/>
              <a:gd name="T77" fmla="*/ 4974 h 5401"/>
              <a:gd name="T78" fmla="*/ 4688 w 5127"/>
              <a:gd name="T79" fmla="*/ 2559 h 5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127" h="5401">
                <a:moveTo>
                  <a:pt x="3473" y="1608"/>
                </a:moveTo>
                <a:cubicBezTo>
                  <a:pt x="3473" y="1674"/>
                  <a:pt x="3419" y="1728"/>
                  <a:pt x="3353" y="1728"/>
                </a:cubicBezTo>
                <a:lnTo>
                  <a:pt x="2303" y="1728"/>
                </a:lnTo>
                <a:cubicBezTo>
                  <a:pt x="2236" y="1728"/>
                  <a:pt x="2183" y="1674"/>
                  <a:pt x="2183" y="1608"/>
                </a:cubicBezTo>
                <a:cubicBezTo>
                  <a:pt x="2183" y="1542"/>
                  <a:pt x="2236" y="1488"/>
                  <a:pt x="2303" y="1488"/>
                </a:cubicBezTo>
                <a:lnTo>
                  <a:pt x="3353" y="1488"/>
                </a:lnTo>
                <a:cubicBezTo>
                  <a:pt x="3419" y="1488"/>
                  <a:pt x="3473" y="1542"/>
                  <a:pt x="3473" y="1608"/>
                </a:cubicBezTo>
                <a:close/>
                <a:moveTo>
                  <a:pt x="3103" y="2231"/>
                </a:moveTo>
                <a:cubicBezTo>
                  <a:pt x="3170" y="2231"/>
                  <a:pt x="3223" y="2178"/>
                  <a:pt x="3223" y="2111"/>
                </a:cubicBezTo>
                <a:cubicBezTo>
                  <a:pt x="3223" y="2045"/>
                  <a:pt x="3170" y="1991"/>
                  <a:pt x="3103" y="1991"/>
                </a:cubicBezTo>
                <a:lnTo>
                  <a:pt x="2552" y="1991"/>
                </a:lnTo>
                <a:cubicBezTo>
                  <a:pt x="2486" y="1991"/>
                  <a:pt x="2432" y="2045"/>
                  <a:pt x="2432" y="2111"/>
                </a:cubicBezTo>
                <a:cubicBezTo>
                  <a:pt x="2432" y="2178"/>
                  <a:pt x="2486" y="2231"/>
                  <a:pt x="2552" y="2231"/>
                </a:cubicBezTo>
                <a:lnTo>
                  <a:pt x="3103" y="2231"/>
                </a:lnTo>
                <a:close/>
                <a:moveTo>
                  <a:pt x="3473" y="2768"/>
                </a:moveTo>
                <a:cubicBezTo>
                  <a:pt x="3473" y="2701"/>
                  <a:pt x="3419" y="2648"/>
                  <a:pt x="3353" y="2648"/>
                </a:cubicBezTo>
                <a:lnTo>
                  <a:pt x="2303" y="2648"/>
                </a:lnTo>
                <a:cubicBezTo>
                  <a:pt x="2236" y="2648"/>
                  <a:pt x="2183" y="2701"/>
                  <a:pt x="2183" y="2768"/>
                </a:cubicBezTo>
                <a:cubicBezTo>
                  <a:pt x="2183" y="2834"/>
                  <a:pt x="2236" y="2888"/>
                  <a:pt x="2303" y="2888"/>
                </a:cubicBezTo>
                <a:lnTo>
                  <a:pt x="3353" y="2888"/>
                </a:lnTo>
                <a:cubicBezTo>
                  <a:pt x="3419" y="2888"/>
                  <a:pt x="3473" y="2834"/>
                  <a:pt x="3473" y="2768"/>
                </a:cubicBezTo>
                <a:close/>
                <a:moveTo>
                  <a:pt x="2552" y="3151"/>
                </a:moveTo>
                <a:cubicBezTo>
                  <a:pt x="2486" y="3151"/>
                  <a:pt x="2432" y="3205"/>
                  <a:pt x="2432" y="3271"/>
                </a:cubicBezTo>
                <a:cubicBezTo>
                  <a:pt x="2432" y="3338"/>
                  <a:pt x="2486" y="3391"/>
                  <a:pt x="2552" y="3391"/>
                </a:cubicBezTo>
                <a:lnTo>
                  <a:pt x="3103" y="3391"/>
                </a:lnTo>
                <a:cubicBezTo>
                  <a:pt x="3170" y="3391"/>
                  <a:pt x="3223" y="3338"/>
                  <a:pt x="3223" y="3271"/>
                </a:cubicBezTo>
                <a:cubicBezTo>
                  <a:pt x="3223" y="3205"/>
                  <a:pt x="3170" y="3151"/>
                  <a:pt x="3103" y="3151"/>
                </a:cubicBezTo>
                <a:lnTo>
                  <a:pt x="2552" y="3151"/>
                </a:lnTo>
                <a:close/>
                <a:moveTo>
                  <a:pt x="4448" y="700"/>
                </a:moveTo>
                <a:lnTo>
                  <a:pt x="4448" y="1442"/>
                </a:lnTo>
                <a:cubicBezTo>
                  <a:pt x="4448" y="1509"/>
                  <a:pt x="4501" y="1562"/>
                  <a:pt x="4568" y="1562"/>
                </a:cubicBezTo>
                <a:cubicBezTo>
                  <a:pt x="4634" y="1562"/>
                  <a:pt x="4688" y="1509"/>
                  <a:pt x="4688" y="1442"/>
                </a:cubicBezTo>
                <a:lnTo>
                  <a:pt x="4688" y="700"/>
                </a:lnTo>
                <a:cubicBezTo>
                  <a:pt x="4688" y="314"/>
                  <a:pt x="4374" y="0"/>
                  <a:pt x="3988" y="0"/>
                </a:cubicBezTo>
                <a:lnTo>
                  <a:pt x="604" y="0"/>
                </a:lnTo>
                <a:cubicBezTo>
                  <a:pt x="271" y="0"/>
                  <a:pt x="0" y="271"/>
                  <a:pt x="0" y="604"/>
                </a:cubicBezTo>
                <a:lnTo>
                  <a:pt x="0" y="1672"/>
                </a:lnTo>
                <a:cubicBezTo>
                  <a:pt x="0" y="1738"/>
                  <a:pt x="53" y="1792"/>
                  <a:pt x="120" y="1792"/>
                </a:cubicBezTo>
                <a:lnTo>
                  <a:pt x="566" y="1792"/>
                </a:lnTo>
                <a:cubicBezTo>
                  <a:pt x="632" y="1792"/>
                  <a:pt x="686" y="1738"/>
                  <a:pt x="686" y="1672"/>
                </a:cubicBezTo>
                <a:cubicBezTo>
                  <a:pt x="686" y="1606"/>
                  <a:pt x="632" y="1552"/>
                  <a:pt x="566" y="1552"/>
                </a:cubicBezTo>
                <a:lnTo>
                  <a:pt x="240" y="1552"/>
                </a:lnTo>
                <a:lnTo>
                  <a:pt x="240" y="604"/>
                </a:lnTo>
                <a:cubicBezTo>
                  <a:pt x="240" y="403"/>
                  <a:pt x="403" y="240"/>
                  <a:pt x="604" y="240"/>
                </a:cubicBezTo>
                <a:cubicBezTo>
                  <a:pt x="805" y="240"/>
                  <a:pt x="968" y="403"/>
                  <a:pt x="968" y="604"/>
                </a:cubicBezTo>
                <a:lnTo>
                  <a:pt x="968" y="4179"/>
                </a:lnTo>
                <a:cubicBezTo>
                  <a:pt x="968" y="4565"/>
                  <a:pt x="1282" y="4879"/>
                  <a:pt x="1668" y="4879"/>
                </a:cubicBezTo>
                <a:lnTo>
                  <a:pt x="3904" y="4879"/>
                </a:lnTo>
                <a:cubicBezTo>
                  <a:pt x="3970" y="4879"/>
                  <a:pt x="4024" y="4825"/>
                  <a:pt x="4024" y="4759"/>
                </a:cubicBezTo>
                <a:cubicBezTo>
                  <a:pt x="4024" y="4693"/>
                  <a:pt x="3970" y="4639"/>
                  <a:pt x="3904" y="4639"/>
                </a:cubicBezTo>
                <a:lnTo>
                  <a:pt x="1668" y="4639"/>
                </a:lnTo>
                <a:cubicBezTo>
                  <a:pt x="1415" y="4639"/>
                  <a:pt x="1208" y="4433"/>
                  <a:pt x="1208" y="4179"/>
                </a:cubicBezTo>
                <a:lnTo>
                  <a:pt x="1208" y="604"/>
                </a:lnTo>
                <a:cubicBezTo>
                  <a:pt x="1208" y="468"/>
                  <a:pt x="1163" y="341"/>
                  <a:pt x="1086" y="240"/>
                </a:cubicBezTo>
                <a:lnTo>
                  <a:pt x="3988" y="240"/>
                </a:lnTo>
                <a:cubicBezTo>
                  <a:pt x="4241" y="240"/>
                  <a:pt x="4448" y="446"/>
                  <a:pt x="4448" y="700"/>
                </a:cubicBezTo>
                <a:close/>
                <a:moveTo>
                  <a:pt x="4787" y="2000"/>
                </a:moveTo>
                <a:lnTo>
                  <a:pt x="4568" y="2000"/>
                </a:lnTo>
                <a:cubicBezTo>
                  <a:pt x="4501" y="2000"/>
                  <a:pt x="4448" y="2054"/>
                  <a:pt x="4448" y="2120"/>
                </a:cubicBezTo>
                <a:cubicBezTo>
                  <a:pt x="4448" y="2187"/>
                  <a:pt x="4501" y="2240"/>
                  <a:pt x="4568" y="2240"/>
                </a:cubicBezTo>
                <a:lnTo>
                  <a:pt x="4787" y="2240"/>
                </a:lnTo>
                <a:cubicBezTo>
                  <a:pt x="4842" y="2240"/>
                  <a:pt x="4887" y="2285"/>
                  <a:pt x="4887" y="2340"/>
                </a:cubicBezTo>
                <a:lnTo>
                  <a:pt x="4887" y="3718"/>
                </a:lnTo>
                <a:cubicBezTo>
                  <a:pt x="4887" y="3785"/>
                  <a:pt x="4941" y="3838"/>
                  <a:pt x="5007" y="3838"/>
                </a:cubicBezTo>
                <a:cubicBezTo>
                  <a:pt x="5073" y="3838"/>
                  <a:pt x="5127" y="3785"/>
                  <a:pt x="5127" y="3718"/>
                </a:cubicBezTo>
                <a:lnTo>
                  <a:pt x="5127" y="2340"/>
                </a:lnTo>
                <a:cubicBezTo>
                  <a:pt x="5127" y="2153"/>
                  <a:pt x="4975" y="2000"/>
                  <a:pt x="4787" y="2000"/>
                </a:cubicBezTo>
                <a:close/>
                <a:moveTo>
                  <a:pt x="4568" y="5139"/>
                </a:moveTo>
                <a:cubicBezTo>
                  <a:pt x="4501" y="5139"/>
                  <a:pt x="4448" y="5193"/>
                  <a:pt x="4448" y="5259"/>
                </a:cubicBezTo>
                <a:lnTo>
                  <a:pt x="4448" y="5281"/>
                </a:lnTo>
                <a:cubicBezTo>
                  <a:pt x="4448" y="5347"/>
                  <a:pt x="4501" y="5401"/>
                  <a:pt x="4568" y="5401"/>
                </a:cubicBezTo>
                <a:cubicBezTo>
                  <a:pt x="4634" y="5401"/>
                  <a:pt x="4688" y="5347"/>
                  <a:pt x="4688" y="5281"/>
                </a:cubicBezTo>
                <a:lnTo>
                  <a:pt x="4688" y="5259"/>
                </a:lnTo>
                <a:cubicBezTo>
                  <a:pt x="4688" y="5193"/>
                  <a:pt x="4634" y="5139"/>
                  <a:pt x="4568" y="5139"/>
                </a:cubicBezTo>
                <a:close/>
                <a:moveTo>
                  <a:pt x="4568" y="2439"/>
                </a:moveTo>
                <a:cubicBezTo>
                  <a:pt x="4501" y="2439"/>
                  <a:pt x="4448" y="2492"/>
                  <a:pt x="4448" y="2559"/>
                </a:cubicBezTo>
                <a:lnTo>
                  <a:pt x="4448" y="4854"/>
                </a:lnTo>
                <a:cubicBezTo>
                  <a:pt x="4448" y="4920"/>
                  <a:pt x="4501" y="4974"/>
                  <a:pt x="4568" y="4974"/>
                </a:cubicBezTo>
                <a:cubicBezTo>
                  <a:pt x="4634" y="4974"/>
                  <a:pt x="4688" y="4920"/>
                  <a:pt x="4688" y="4854"/>
                </a:cubicBezTo>
                <a:lnTo>
                  <a:pt x="4688" y="2559"/>
                </a:lnTo>
                <a:cubicBezTo>
                  <a:pt x="4688" y="2492"/>
                  <a:pt x="4634" y="2439"/>
                  <a:pt x="4568" y="2439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1_Section Head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 flipH="1"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任意多边形: 形状 20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/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1589650" y="1628620"/>
            <a:ext cx="9000000" cy="216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5400" b="1"/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" hasCustomPrompt="1"/>
          </p:nvPr>
        </p:nvSpPr>
        <p:spPr>
          <a:xfrm>
            <a:off x="1589650" y="3904456"/>
            <a:ext cx="9000000" cy="110499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20000"/>
              </a:lnSpc>
              <a:buFont typeface="+mj-lt"/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OfficePLUS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title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4" Type="http://schemas.openxmlformats.org/officeDocument/2006/relationships/theme" Target="../theme/theme1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itchFamily="34" charset="-122"/>
              </a:rPr>
              <a:t>XX</a:t>
            </a:r>
            <a:endParaRPr lang="en-US" altLang="zh-CN" sz="2800" b="1" dirty="0">
              <a:solidFill>
                <a:srgbClr val="262626"/>
              </a:solidFill>
              <a:sym typeface="微软雅黑" pitchFamily="34" charset="-122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itchFamily="34" charset="-122"/>
              </a:rPr>
              <a:t>YY</a:t>
            </a:r>
            <a:endParaRPr lang="en-US" altLang="zh-CN" sz="2800" b="1" dirty="0">
              <a:solidFill>
                <a:srgbClr val="262626"/>
              </a:solidFill>
              <a:sym typeface="微软雅黑" pitchFamily="34" charset="-12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9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9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9.xml"/><Relationship Id="rId4" Type="http://schemas.openxmlformats.org/officeDocument/2006/relationships/image" Target="../media/image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860884" y="2269567"/>
            <a:ext cx="8470232" cy="964245"/>
            <a:chOff x="995045" y="1856477"/>
            <a:chExt cx="7153910" cy="964245"/>
          </a:xfrm>
        </p:grpSpPr>
        <p:sp>
          <p:nvSpPr>
            <p:cNvPr id="4" name="矩形: 圆角 4"/>
            <p:cNvSpPr/>
            <p:nvPr/>
          </p:nvSpPr>
          <p:spPr>
            <a:xfrm>
              <a:off x="995045" y="2184933"/>
              <a:ext cx="7153910" cy="307339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CC"/>
                </a:buClr>
                <a:buSzTx/>
                <a:buFontTx/>
                <a:buNone/>
                <a:defRPr/>
              </a:pPr>
              <a:endParaRPr lang="en-US" altLang="zh-CN" sz="2000" b="1" kern="0" spc="600" dirty="0">
                <a:ln>
                  <a:prstDash val="solid"/>
                </a:ln>
                <a:solidFill>
                  <a:schemeClr val="tx1"/>
                </a:solidFill>
                <a:uFillTx/>
                <a:cs typeface="+mn-ea"/>
                <a:sym typeface="+mn-lt"/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995045" y="1856477"/>
              <a:ext cx="7153910" cy="964245"/>
              <a:chOff x="631309" y="1723634"/>
              <a:chExt cx="7153910" cy="964245"/>
            </a:xfrm>
          </p:grpSpPr>
          <p:cxnSp>
            <p:nvCxnSpPr>
              <p:cNvPr id="7" name="直接连接符 6"/>
              <p:cNvCxnSpPr/>
              <p:nvPr/>
            </p:nvCxnSpPr>
            <p:spPr>
              <a:xfrm>
                <a:off x="631309" y="1723634"/>
                <a:ext cx="7153910" cy="0"/>
              </a:xfrm>
              <a:prstGeom prst="line">
                <a:avLst/>
              </a:prstGeom>
              <a:gradFill>
                <a:gsLst>
                  <a:gs pos="88000">
                    <a:srgbClr val="FFFFFF">
                      <a:alpha val="0"/>
                    </a:srgbClr>
                  </a:gs>
                  <a:gs pos="69000">
                    <a:schemeClr val="bg1"/>
                  </a:gs>
                </a:gsLst>
                <a:lin ang="1800000" scaled="0"/>
              </a:gradFill>
              <a:ln w="25400">
                <a:gradFill flip="none" rotWithShape="1">
                  <a:gsLst>
                    <a:gs pos="100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/>
                    </a:gs>
                  </a:gsLst>
                  <a:lin ang="180000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>
                <a:off x="631309" y="2687879"/>
                <a:ext cx="7153910" cy="0"/>
              </a:xfrm>
              <a:prstGeom prst="line">
                <a:avLst/>
              </a:prstGeom>
              <a:gradFill>
                <a:gsLst>
                  <a:gs pos="88000">
                    <a:srgbClr val="FFFFFF">
                      <a:alpha val="0"/>
                    </a:srgbClr>
                  </a:gs>
                  <a:gs pos="69000">
                    <a:schemeClr val="bg1"/>
                  </a:gs>
                </a:gsLst>
                <a:lin ang="1800000" scaled="0"/>
              </a:gradFill>
              <a:ln w="25400">
                <a:gradFill flip="none" rotWithShape="1">
                  <a:gsLst>
                    <a:gs pos="100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/>
                    </a:gs>
                  </a:gsLst>
                  <a:lin ang="180000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grpSp>
        <p:nvGrpSpPr>
          <p:cNvPr id="9" name="组合 8"/>
          <p:cNvGrpSpPr/>
          <p:nvPr/>
        </p:nvGrpSpPr>
        <p:grpSpPr>
          <a:xfrm>
            <a:off x="4466856" y="3680682"/>
            <a:ext cx="2953487" cy="617743"/>
            <a:chOff x="1091964" y="3852036"/>
            <a:chExt cx="2521322" cy="380486"/>
          </a:xfrm>
        </p:grpSpPr>
        <p:sp>
          <p:nvSpPr>
            <p:cNvPr id="10" name="矩形: 圆角 14"/>
            <p:cNvSpPr/>
            <p:nvPr/>
          </p:nvSpPr>
          <p:spPr>
            <a:xfrm>
              <a:off x="1404205" y="3852036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zh-CN" altLang="en-US" sz="2400" b="1" dirty="0">
                  <a:cs typeface="+mn-ea"/>
                  <a:sym typeface="+mn-lt"/>
                </a:rPr>
                <a:t>夏金杰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1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cxnSp>
        <p:nvCxnSpPr>
          <p:cNvPr id="15" name="直接连接符 14"/>
          <p:cNvCxnSpPr/>
          <p:nvPr/>
        </p:nvCxnSpPr>
        <p:spPr bwMode="auto">
          <a:xfrm flipV="1">
            <a:off x="1860883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文本框 15"/>
          <p:cNvSpPr txBox="1"/>
          <p:nvPr/>
        </p:nvSpPr>
        <p:spPr>
          <a:xfrm flipH="1">
            <a:off x="4466855" y="5312547"/>
            <a:ext cx="2953485" cy="27686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en-US" altLang="zh-CN">
                <a:cs typeface="+mn-ea"/>
                <a:sym typeface="+mn-lt"/>
              </a:rPr>
              <a:t>2026</a:t>
            </a:r>
            <a:r>
              <a:rPr lang="zh-CN" altLang="en-US">
                <a:cs typeface="+mn-ea"/>
                <a:sym typeface="+mn-lt"/>
              </a:rPr>
              <a:t>年</a:t>
            </a:r>
            <a:r>
              <a:rPr lang="en-US" altLang="zh-CN">
                <a:cs typeface="+mn-ea"/>
                <a:sym typeface="+mn-lt"/>
              </a:rPr>
              <a:t>5</a:t>
            </a:r>
            <a:r>
              <a:rPr lang="zh-CN" altLang="en-US">
                <a:cs typeface="+mn-ea"/>
                <a:sym typeface="+mn-lt"/>
              </a:rPr>
              <a:t>月</a:t>
            </a:r>
            <a:r>
              <a:rPr lang="en-US" altLang="zh-CN">
                <a:cs typeface="+mn-ea"/>
                <a:sym typeface="+mn-lt"/>
              </a:rPr>
              <a:t>13</a:t>
            </a:r>
            <a:r>
              <a:rPr lang="zh-CN" altLang="en-US">
                <a:cs typeface="+mn-ea"/>
                <a:sym typeface="+mn-lt"/>
              </a:rPr>
              <a:t>日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9" name="网络方向"/>
          <p:cNvSpPr txBox="1">
            <a:spLocks noChangeArrowheads="1"/>
          </p:cNvSpPr>
          <p:nvPr/>
        </p:nvSpPr>
        <p:spPr bwMode="auto">
          <a:xfrm>
            <a:off x="493393" y="401412"/>
            <a:ext cx="3239999" cy="13639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lang="en-US" altLang="zh-CN" sz="2200">
                <a:latin typeface="Arial" panose="020B0604020202090204" pitchFamily="34" charset="0"/>
                <a:cs typeface="Arial" panose="020B0604020202090204" pitchFamily="34" charset="0"/>
                <a:sym typeface="+mn-ea"/>
              </a:rPr>
              <a:t>ICML’2026</a:t>
            </a:r>
            <a:endParaRPr lang="en-US" altLang="zh-CN" sz="2200" b="1">
              <a:latin typeface="Arial" panose="020B0604020202090204" pitchFamily="34" charset="0"/>
              <a:cs typeface="Arial" panose="020B0604020202090204" pitchFamily="34" charset="0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endParaRPr lang="en-US" altLang="zh-CN" sz="2800" kern="2400" dirty="0">
              <a:latin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360295" y="2428875"/>
            <a:ext cx="73393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Arial" panose="020B0604020202090204" pitchFamily="34" charset="0"/>
                <a:cs typeface="Arial" panose="020B0604020202090204" pitchFamily="34" charset="0"/>
              </a:rPr>
              <a:t>From what to why: A multi-agent system for evidence-based chemical reaction condition reasoning[ICML2026]</a:t>
            </a:r>
            <a:endParaRPr lang="en-US" altLang="zh-CN" b="1">
              <a:latin typeface="Arial" panose="020B0604020202090204" pitchFamily="34" charset="0"/>
              <a:cs typeface="Arial" panose="020B060402020209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t>背景与</a:t>
            </a:r>
            <a:r>
              <a:t>动机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/>
        <p:txBody>
          <a:bodyPr/>
          <a:p>
            <a:r>
              <a:rPr lang="zh-CN" altLang="en-US"/>
              <a:t>研究背景</a:t>
            </a:r>
            <a:endParaRPr lang="zh-CN" altLang="en-US"/>
          </a:p>
          <a:p>
            <a:pPr lvl="1"/>
            <a:r>
              <a:rPr lang="zh-CN" altLang="en-US" sz="1800"/>
              <a:t>在化学合成中，选择合适的反应条件（如溶剂、温度、催化剂和试剂比例）是传统科学研究的核心任务，直接关系到化学反应的成功率、选择性和可扩展性</a:t>
            </a:r>
            <a:r>
              <a:rPr lang="en-US" altLang="zh-CN" sz="1800"/>
              <a:t>。</a:t>
            </a:r>
            <a:endParaRPr lang="en-US" altLang="zh-CN" sz="1800"/>
          </a:p>
          <a:p>
            <a:pPr lvl="1"/>
            <a:r>
              <a:rPr sz="1800"/>
              <a:t>随着</a:t>
            </a:r>
            <a:r>
              <a:rPr lang="en-US" altLang="zh-CN" sz="1800"/>
              <a:t>LLM</a:t>
            </a:r>
            <a:r>
              <a:rPr sz="1800"/>
              <a:t>的发展</a:t>
            </a:r>
            <a:r>
              <a:rPr lang="en-US" altLang="zh-CN" sz="1800"/>
              <a:t>，</a:t>
            </a:r>
            <a:r>
              <a:rPr sz="1800"/>
              <a:t>业界开始利用它自动化反应条件推荐</a:t>
            </a:r>
            <a:r>
              <a:rPr lang="en-US" altLang="zh-CN" sz="1800"/>
              <a:t>，</a:t>
            </a:r>
            <a:r>
              <a:rPr lang="zh-CN" altLang="en-US" sz="1800"/>
              <a:t>例如通过模型检索外部数据库或直接基于分子结构推理</a:t>
            </a:r>
            <a:r>
              <a:rPr lang="en-US" altLang="zh-CN" sz="1800"/>
              <a:t>。</a:t>
            </a:r>
            <a:endParaRPr lang="zh-CN" altLang="en-US" sz="1800"/>
          </a:p>
          <a:p>
            <a:r>
              <a:rPr lang="zh-CN" altLang="en-US"/>
              <a:t>动机</a:t>
            </a:r>
            <a:endParaRPr lang="zh-CN" altLang="en-US"/>
          </a:p>
          <a:p>
            <a:pPr lvl="1"/>
            <a:r>
              <a:rPr lang="zh-CN" altLang="en-US" sz="1800"/>
              <a:t>现有的方法很少解释为何预测合理</a:t>
            </a:r>
            <a:r>
              <a:rPr lang="en-US" altLang="zh-CN" sz="1800"/>
              <a:t>；</a:t>
            </a:r>
            <a:r>
              <a:rPr sz="1800"/>
              <a:t>在科学发现中</a:t>
            </a:r>
            <a:r>
              <a:rPr lang="en-US" altLang="zh-CN" sz="1800"/>
              <a:t>，</a:t>
            </a:r>
            <a:r>
              <a:rPr sz="1800"/>
              <a:t>为什么往往比是什么更重要</a:t>
            </a:r>
            <a:r>
              <a:rPr lang="en-US" altLang="zh-CN" sz="1800"/>
              <a:t>；</a:t>
            </a:r>
            <a:r>
              <a:rPr sz="1800"/>
              <a:t>在高风险工作流中</a:t>
            </a:r>
            <a:r>
              <a:rPr lang="en-US" altLang="zh-CN" sz="1800"/>
              <a:t>，</a:t>
            </a:r>
            <a:r>
              <a:rPr sz="1800"/>
              <a:t>黑盒特点限制了</a:t>
            </a:r>
            <a:r>
              <a:rPr lang="en-US" altLang="zh-CN" sz="1800"/>
              <a:t>AI</a:t>
            </a:r>
            <a:r>
              <a:rPr sz="1800"/>
              <a:t>的实用性</a:t>
            </a:r>
            <a:r>
              <a:rPr lang="en-US" altLang="zh-CN" sz="1800"/>
              <a:t>。</a:t>
            </a:r>
            <a:endParaRPr lang="zh-CN" altLang="en-US" sz="1800"/>
          </a:p>
          <a:p>
            <a:r>
              <a:rPr lang="zh-CN" altLang="en-US"/>
              <a:t>解决</a:t>
            </a:r>
            <a:r>
              <a:rPr lang="zh-CN" altLang="en-US"/>
              <a:t>痛点</a:t>
            </a:r>
            <a:endParaRPr lang="zh-CN" altLang="en-US"/>
          </a:p>
          <a:p>
            <a:pPr lvl="1"/>
            <a:r>
              <a:rPr lang="zh-CN" altLang="en-US" sz="1800"/>
              <a:t>提出</a:t>
            </a:r>
            <a:r>
              <a:rPr lang="en-US" altLang="zh-CN" sz="1800"/>
              <a:t>ChemMAS</a:t>
            </a:r>
            <a:r>
              <a:rPr lang="zh-CN" altLang="en-US" sz="1800"/>
              <a:t>将反应条件推荐的范式从单纯的“条件预测”重塑为“基于证据的推理任务”</a:t>
            </a:r>
            <a:r>
              <a:rPr lang="en-US" altLang="zh-CN" sz="1800"/>
              <a:t>。</a:t>
            </a:r>
            <a:endParaRPr lang="en-US" altLang="zh-CN" sz="1800"/>
          </a:p>
        </p:txBody>
      </p:sp>
      <p:pic>
        <p:nvPicPr>
          <p:cNvPr id="4" name="图片 3" descr="截屏2026-05-12 20.23.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4495" y="5321300"/>
            <a:ext cx="6207125" cy="12230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en-US" altLang="zh-CN"/>
              <a:t>ChemMAS</a:t>
            </a:r>
            <a:r>
              <a:t>框架</a:t>
            </a:r>
            <a:r>
              <a:t>设计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/>
        <p:txBody>
          <a:bodyPr/>
          <a:p>
            <a:pPr lvl="1"/>
            <a:r>
              <a:rPr lang="en-US" altLang="zh-CN" sz="1800"/>
              <a:t>General Chemist</a:t>
            </a:r>
            <a:r>
              <a:rPr sz="1800"/>
              <a:t>通过工具调用</a:t>
            </a:r>
            <a:r>
              <a:rPr lang="en-US" altLang="zh-CN" sz="1800"/>
              <a:t>，</a:t>
            </a:r>
            <a:r>
              <a:rPr sz="1800"/>
              <a:t>分析输入反应物和产物</a:t>
            </a:r>
            <a:r>
              <a:rPr lang="en-US" altLang="zh-CN" sz="1800"/>
              <a:t>，</a:t>
            </a:r>
            <a:r>
              <a:rPr lang="zh-CN" altLang="en-US" sz="1800"/>
              <a:t>提取主官能团、推断化学计量平衡及副产物、检索可能的反应类型候选</a:t>
            </a:r>
            <a:r>
              <a:rPr lang="en-US" altLang="zh-CN" sz="1800"/>
              <a:t>；</a:t>
            </a:r>
            <a:r>
              <a:rPr sz="1800"/>
              <a:t>最后输出格式化报告</a:t>
            </a:r>
            <a:r>
              <a:rPr lang="en-US" altLang="zh-CN" sz="1800"/>
              <a:t>，</a:t>
            </a:r>
            <a:r>
              <a:rPr sz="1800"/>
              <a:t>存入共享内存</a:t>
            </a:r>
            <a:r>
              <a:rPr lang="en-US" altLang="zh-CN" sz="1800"/>
              <a:t>。</a:t>
            </a:r>
            <a:endParaRPr lang="en-US" altLang="zh-CN" sz="1800"/>
          </a:p>
          <a:p>
            <a:pPr lvl="1"/>
            <a:r>
              <a:rPr sz="1800"/>
              <a:t>根据报告</a:t>
            </a:r>
            <a:r>
              <a:rPr lang="en-US" altLang="zh-CN" sz="1800"/>
              <a:t>，</a:t>
            </a:r>
            <a:r>
              <a:rPr sz="1800"/>
              <a:t>在</a:t>
            </a:r>
            <a:r>
              <a:rPr lang="zh-CN" altLang="en-US" sz="1800"/>
              <a:t>反应数据库中进行反应物</a:t>
            </a:r>
            <a:r>
              <a:rPr lang="en-US" altLang="zh-CN" sz="1800"/>
              <a:t>，</a:t>
            </a:r>
            <a:r>
              <a:rPr sz="1800"/>
              <a:t>产物</a:t>
            </a:r>
            <a:r>
              <a:rPr lang="en-US" altLang="zh-CN" sz="1800"/>
              <a:t>，</a:t>
            </a:r>
            <a:r>
              <a:rPr sz="1800"/>
              <a:t>反应类型精确匹配</a:t>
            </a:r>
            <a:r>
              <a:rPr lang="en-US" altLang="zh-CN" sz="1800"/>
              <a:t>，</a:t>
            </a:r>
            <a:r>
              <a:rPr sz="1800"/>
              <a:t>对结果取并集</a:t>
            </a:r>
            <a:r>
              <a:rPr lang="en-US" altLang="zh-CN" sz="1800"/>
              <a:t>；</a:t>
            </a:r>
            <a:r>
              <a:rPr sz="1800"/>
              <a:t>为了提高多样性</a:t>
            </a:r>
            <a:r>
              <a:rPr lang="en-US" altLang="zh-CN" sz="1800"/>
              <a:t>，</a:t>
            </a:r>
            <a:r>
              <a:rPr sz="1800"/>
              <a:t>对匹配记录按元素重组</a:t>
            </a:r>
            <a:r>
              <a:rPr lang="en-US" altLang="zh-CN" sz="1800"/>
              <a:t>，</a:t>
            </a:r>
            <a:r>
              <a:rPr lang="zh-CN" altLang="en-US" sz="1800"/>
              <a:t>剔除不可行或近似</a:t>
            </a:r>
            <a:r>
              <a:rPr lang="en-US" altLang="zh-CN" sz="1800"/>
              <a:t>，</a:t>
            </a:r>
            <a:r>
              <a:rPr sz="1800"/>
              <a:t>得到相似结果集</a:t>
            </a:r>
            <a:r>
              <a:rPr lang="en-US" altLang="zh-CN" sz="1800"/>
              <a:t>，</a:t>
            </a:r>
            <a:r>
              <a:rPr sz="1800"/>
              <a:t>二者取并</a:t>
            </a:r>
            <a:r>
              <a:rPr lang="en-US" altLang="zh-CN" sz="1800"/>
              <a:t>，</a:t>
            </a:r>
            <a:r>
              <a:rPr sz="1800"/>
              <a:t>截取前</a:t>
            </a:r>
            <a:r>
              <a:rPr lang="en-US" altLang="zh-CN" sz="1800"/>
              <a:t>5000</a:t>
            </a:r>
            <a:r>
              <a:rPr sz="1800"/>
              <a:t>个</a:t>
            </a:r>
            <a:r>
              <a:rPr lang="en-US" altLang="zh-CN" sz="1800"/>
              <a:t>。</a:t>
            </a:r>
            <a:endParaRPr lang="en-US" altLang="zh-CN" sz="1800"/>
          </a:p>
          <a:p>
            <a:pPr lvl="1"/>
            <a:r>
              <a:rPr sz="1800"/>
              <a:t>对候选集元素两两配对</a:t>
            </a:r>
            <a:r>
              <a:rPr lang="en-US" altLang="zh-CN" sz="1800"/>
              <a:t>，</a:t>
            </a:r>
            <a:r>
              <a:rPr sz="1800"/>
              <a:t>每对元素让</a:t>
            </a:r>
            <a:r>
              <a:rPr lang="en-US" altLang="zh-CN" sz="1800"/>
              <a:t>agents</a:t>
            </a:r>
            <a:r>
              <a:rPr sz="1800"/>
              <a:t>选择更优者</a:t>
            </a:r>
            <a:r>
              <a:rPr lang="en-US" altLang="zh-CN" sz="1800"/>
              <a:t>，</a:t>
            </a:r>
            <a:r>
              <a:rPr sz="1800"/>
              <a:t>多数票得胜，败者淘汰</a:t>
            </a:r>
            <a:r>
              <a:rPr lang="en-US" altLang="zh-CN" sz="1800"/>
              <a:t>；</a:t>
            </a:r>
            <a:r>
              <a:rPr sz="1800"/>
              <a:t>迭代出最优的</a:t>
            </a:r>
            <a:r>
              <a:rPr lang="en-US" altLang="zh-CN" sz="1800"/>
              <a:t>50</a:t>
            </a:r>
            <a:r>
              <a:rPr sz="1800"/>
              <a:t>个</a:t>
            </a:r>
            <a:r>
              <a:rPr lang="en-US" altLang="zh-CN" sz="1800"/>
              <a:t>。</a:t>
            </a:r>
            <a:endParaRPr sz="1800"/>
          </a:p>
          <a:p>
            <a:pPr lvl="1"/>
            <a:r>
              <a:rPr lang="zh-CN" altLang="en-US" sz="1800"/>
              <a:t>具体竞赛方法</a:t>
            </a:r>
            <a:r>
              <a:rPr lang="en-US" altLang="zh-CN" sz="1800"/>
              <a:t>，</a:t>
            </a:r>
            <a:r>
              <a:rPr sz="1800"/>
              <a:t>先执行</a:t>
            </a:r>
            <a:r>
              <a:rPr lang="zh-CN" altLang="en-US" sz="1800"/>
              <a:t>多步推理</a:t>
            </a:r>
            <a:r>
              <a:rPr lang="en-US" altLang="zh-CN" sz="1800"/>
              <a:t>，</a:t>
            </a:r>
            <a:r>
              <a:rPr sz="1800"/>
              <a:t>产出投票</a:t>
            </a:r>
            <a:r>
              <a:rPr lang="en-US" altLang="zh-CN" sz="1800"/>
              <a:t>：</a:t>
            </a:r>
            <a:endParaRPr lang="en-US" altLang="zh-CN" sz="1800"/>
          </a:p>
          <a:p>
            <a:pPr lvl="1"/>
            <a:endParaRPr lang="zh-CN" altLang="en-US" sz="1800"/>
          </a:p>
          <a:p>
            <a:pPr lvl="1"/>
            <a:endParaRPr lang="zh-CN" altLang="en-US" sz="1800"/>
          </a:p>
          <a:p>
            <a:pPr lvl="1"/>
            <a:r>
              <a:rPr sz="1800">
                <a:sym typeface="+mn-ea"/>
              </a:rPr>
              <a:t>指定</a:t>
            </a:r>
            <a:r>
              <a:rPr lang="en-US" altLang="zh-CN" sz="1800">
                <a:sym typeface="+mn-ea"/>
              </a:rPr>
              <a:t>facilitator</a:t>
            </a:r>
            <a:r>
              <a:rPr sz="1800">
                <a:sym typeface="+mn-ea"/>
              </a:rPr>
              <a:t>，强制</a:t>
            </a:r>
            <a:r>
              <a:rPr lang="en-US" altLang="zh-CN" sz="1800">
                <a:sym typeface="+mn-ea"/>
              </a:rPr>
              <a:t>agents</a:t>
            </a:r>
            <a:r>
              <a:rPr sz="1800">
                <a:sym typeface="+mn-ea"/>
              </a:rPr>
              <a:t>执行轮流</a:t>
            </a:r>
            <a:r>
              <a:rPr sz="1800">
                <a:sym typeface="+mn-ea"/>
              </a:rPr>
              <a:t>总结发言一次</a:t>
            </a:r>
            <a:r>
              <a:rPr lang="en-US" altLang="zh-CN" sz="1800">
                <a:sym typeface="+mn-ea"/>
              </a:rPr>
              <a:t>；</a:t>
            </a:r>
            <a:endParaRPr sz="1800">
              <a:sym typeface="+mn-ea"/>
            </a:endParaRPr>
          </a:p>
          <a:p>
            <a:pPr lvl="1"/>
            <a:r>
              <a:rPr sz="1800">
                <a:sym typeface="+mn-ea"/>
              </a:rPr>
              <a:t>辩论结束后，</a:t>
            </a:r>
            <a:r>
              <a:rPr sz="1800">
                <a:sym typeface="+mn-ea"/>
              </a:rPr>
              <a:t>再采用</a:t>
            </a:r>
            <a:r>
              <a:rPr lang="en-US" altLang="zh-CN" sz="1800">
                <a:sym typeface="+mn-ea"/>
              </a:rPr>
              <a:t>majority voting</a:t>
            </a:r>
            <a:r>
              <a:rPr sz="1800">
                <a:sym typeface="+mn-ea"/>
              </a:rPr>
              <a:t>来决定胜者</a:t>
            </a:r>
            <a:endParaRPr lang="zh-CN" altLang="en-US" sz="1800"/>
          </a:p>
          <a:p>
            <a:pPr lvl="1"/>
            <a:endParaRPr lang="zh-CN" altLang="en-US" sz="1800"/>
          </a:p>
          <a:p>
            <a:pPr lvl="1"/>
            <a:endParaRPr lang="en-US" altLang="zh-CN" sz="180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pic>
        <p:nvPicPr>
          <p:cNvPr id="9" name="图片 8" descr="ChatGPT Image 2026年5月12日 20_48_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7835" y="3003550"/>
            <a:ext cx="4239260" cy="3352800"/>
          </a:xfrm>
          <a:prstGeom prst="rect">
            <a:avLst/>
          </a:prstGeom>
        </p:spPr>
      </p:pic>
      <p:pic>
        <p:nvPicPr>
          <p:cNvPr id="11" name="图片 10" descr="截屏2026-05-12 22.00.57"/>
          <p:cNvPicPr>
            <a:picLocks noChangeAspect="1"/>
          </p:cNvPicPr>
          <p:nvPr/>
        </p:nvPicPr>
        <p:blipFill>
          <a:blip r:embed="rId2"/>
          <a:srcRect t="28125" r="34266"/>
          <a:stretch>
            <a:fillRect/>
          </a:stretch>
        </p:blipFill>
        <p:spPr>
          <a:xfrm>
            <a:off x="557530" y="3429000"/>
            <a:ext cx="4491355" cy="365125"/>
          </a:xfrm>
          <a:prstGeom prst="rect">
            <a:avLst/>
          </a:prstGeom>
        </p:spPr>
      </p:pic>
      <p:pic>
        <p:nvPicPr>
          <p:cNvPr id="10" name="图片 9" descr="截屏2026-05-12 22.01.14"/>
          <p:cNvPicPr>
            <a:picLocks noChangeAspect="1"/>
          </p:cNvPicPr>
          <p:nvPr/>
        </p:nvPicPr>
        <p:blipFill>
          <a:blip r:embed="rId3"/>
          <a:srcRect t="-14625" r="34534" b="-22530"/>
          <a:stretch>
            <a:fillRect/>
          </a:stretch>
        </p:blipFill>
        <p:spPr>
          <a:xfrm>
            <a:off x="716915" y="3794125"/>
            <a:ext cx="4491355" cy="4406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t>二阶段</a:t>
            </a:r>
            <a:r>
              <a:t>训练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/>
        <p:txBody>
          <a:bodyPr/>
          <a:p>
            <a:pPr lvl="1"/>
            <a:r>
              <a:rPr lang="en-US" altLang="zh-CN" sz="1800"/>
              <a:t>Qwen3-8B-Instruct</a:t>
            </a:r>
            <a:r>
              <a:rPr sz="1800"/>
              <a:t>为底座模型</a:t>
            </a:r>
            <a:r>
              <a:rPr lang="en-US" altLang="zh-CN" sz="1800"/>
              <a:t>。</a:t>
            </a:r>
            <a:endParaRPr sz="1800"/>
          </a:p>
          <a:p>
            <a:pPr lvl="1"/>
            <a:r>
              <a:rPr sz="1800"/>
              <a:t>先冷启动</a:t>
            </a:r>
            <a:r>
              <a:rPr lang="en-US" altLang="zh-CN" sz="1800"/>
              <a:t>SFT，</a:t>
            </a:r>
            <a:r>
              <a:rPr sz="1800"/>
              <a:t>再采用</a:t>
            </a:r>
            <a:r>
              <a:rPr lang="zh-CN" altLang="en-US" sz="1800"/>
              <a:t>群体相对策略优化</a:t>
            </a:r>
            <a:r>
              <a:rPr lang="en-US" altLang="zh-CN" sz="1800"/>
              <a:t>（GRPO）</a:t>
            </a:r>
            <a:r>
              <a:rPr sz="1800"/>
              <a:t>算法</a:t>
            </a:r>
            <a:r>
              <a:rPr lang="en-US" altLang="zh-CN" sz="1800"/>
              <a:t>，</a:t>
            </a:r>
            <a:r>
              <a:rPr sz="1800"/>
              <a:t>提升模型的指令遵循和工具调用能力</a:t>
            </a:r>
            <a:r>
              <a:rPr lang="en-US" altLang="zh-CN" sz="1800"/>
              <a:t>。</a:t>
            </a:r>
            <a:endParaRPr lang="en-US" altLang="zh-CN" sz="180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pic>
        <p:nvPicPr>
          <p:cNvPr id="6" name="图片 5" descr="截屏2026-05-13 16.23.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1585" y="1884045"/>
            <a:ext cx="9118600" cy="1028700"/>
          </a:xfrm>
          <a:prstGeom prst="rect">
            <a:avLst/>
          </a:prstGeom>
        </p:spPr>
      </p:pic>
      <p:pic>
        <p:nvPicPr>
          <p:cNvPr id="8" name="图片 7" descr="截屏2026-05-13 17.27.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912745"/>
            <a:ext cx="5801360" cy="2152015"/>
          </a:xfrm>
          <a:prstGeom prst="rect">
            <a:avLst/>
          </a:prstGeom>
        </p:spPr>
      </p:pic>
      <p:pic>
        <p:nvPicPr>
          <p:cNvPr id="7" name="图片 6" descr="chemical_teaching_tool_incentivization_4x_300dp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925" y="3660140"/>
            <a:ext cx="6050915" cy="24999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截屏2026-05-13 17.44.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8470" y="1741805"/>
            <a:ext cx="3987800" cy="723900"/>
          </a:xfrm>
          <a:prstGeom prst="rect">
            <a:avLst/>
          </a:prstGeom>
        </p:spPr>
      </p:pic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zh-CN" altLang="en-US"/>
              <a:t>评估指标</a:t>
            </a:r>
            <a:r>
              <a:rPr lang="zh-CN" altLang="en-US"/>
              <a:t>介绍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/>
        <p:txBody>
          <a:bodyPr/>
          <a:p>
            <a:r>
              <a:rPr lang="zh-CN" altLang="en-US"/>
              <a:t>采用</a:t>
            </a:r>
            <a:r>
              <a:rPr lang="en-US" altLang="zh-CN"/>
              <a:t>top-k</a:t>
            </a:r>
            <a:r>
              <a:t>相似度指标</a:t>
            </a:r>
            <a:r>
              <a:rPr lang="en-US" altLang="zh-CN"/>
              <a:t>，</a:t>
            </a:r>
            <a:r>
              <a:t>对于单个标签的每个元素都</a:t>
            </a:r>
            <a:r>
              <a:t>计算一遍</a:t>
            </a:r>
          </a:p>
          <a:p>
            <a:pPr lvl="1"/>
            <a:r>
              <a:rPr lang="zh-CN" altLang="en-US" sz="1800"/>
              <a:t>采用三种互补的分子指纹表示来捕捉分子结构的不同方面</a:t>
            </a:r>
            <a:r>
              <a:rPr lang="en-US" altLang="zh-CN" sz="1800"/>
              <a:t>。</a:t>
            </a:r>
            <a:endParaRPr lang="en-US" altLang="zh-CN" sz="1800"/>
          </a:p>
          <a:p>
            <a:pPr lvl="1"/>
            <a:r>
              <a:rPr lang="zh-CN" altLang="en-US" sz="1800"/>
              <a:t>所有基于指纹的相似性计算均采用</a:t>
            </a:r>
            <a:r>
              <a:rPr lang="en-US" altLang="zh-CN" sz="1800"/>
              <a:t>Tanimoto</a:t>
            </a:r>
            <a:r>
              <a:rPr lang="zh-CN" altLang="en-US" sz="1800"/>
              <a:t>系数</a:t>
            </a:r>
            <a:r>
              <a:rPr lang="en-US" altLang="zh-CN" sz="1800"/>
              <a:t>：</a:t>
            </a:r>
            <a:endParaRPr lang="en-US" altLang="zh-CN" sz="1800"/>
          </a:p>
          <a:p>
            <a:pPr lvl="1"/>
            <a:r>
              <a:rPr sz="1800"/>
              <a:t>最后的相似度为</a:t>
            </a:r>
            <a:r>
              <a:rPr lang="en-US" altLang="zh-CN" sz="1800"/>
              <a:t>3</a:t>
            </a:r>
            <a:r>
              <a:rPr sz="1800"/>
              <a:t>个分子指纹</a:t>
            </a:r>
            <a:r>
              <a:rPr lang="en-US" altLang="zh-CN" sz="1800">
                <a:sym typeface="+mn-ea"/>
              </a:rPr>
              <a:t>Tanimoto</a:t>
            </a:r>
            <a:r>
              <a:rPr sz="1800">
                <a:sym typeface="+mn-ea"/>
              </a:rPr>
              <a:t>系数均值</a:t>
            </a:r>
            <a:r>
              <a:rPr lang="en-US" altLang="zh-CN" sz="1800">
                <a:sym typeface="+mn-ea"/>
              </a:rPr>
              <a:t>：</a:t>
            </a:r>
            <a:endParaRPr lang="en-US" altLang="zh-CN" sz="1800">
              <a:sym typeface="+mn-ea"/>
            </a:endParaRPr>
          </a:p>
          <a:p>
            <a:pPr lvl="1"/>
            <a:r>
              <a:rPr sz="1800">
                <a:sym typeface="+mn-ea"/>
              </a:rPr>
              <a:t>整个数据集</a:t>
            </a:r>
            <a:r>
              <a:rPr lang="en-US" altLang="zh-CN" sz="1800">
                <a:sym typeface="+mn-ea"/>
              </a:rPr>
              <a:t>top-k</a:t>
            </a:r>
            <a:r>
              <a:rPr sz="1800">
                <a:sym typeface="+mn-ea"/>
              </a:rPr>
              <a:t>相似度为每个元素的分数均值</a:t>
            </a:r>
            <a:endParaRPr sz="1800"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pic>
        <p:nvPicPr>
          <p:cNvPr id="7" name="图片 6" descr="截屏2026-05-13 17.44.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1920" y="2465705"/>
            <a:ext cx="3987800" cy="723900"/>
          </a:xfrm>
          <a:prstGeom prst="rect">
            <a:avLst/>
          </a:prstGeom>
        </p:spPr>
      </p:pic>
      <p:pic>
        <p:nvPicPr>
          <p:cNvPr id="8" name="图片 7" descr="截屏2026-05-13 17.45.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980" y="3313430"/>
            <a:ext cx="4533900" cy="838200"/>
          </a:xfrm>
          <a:prstGeom prst="rect">
            <a:avLst/>
          </a:prstGeom>
        </p:spPr>
      </p:pic>
      <p:pic>
        <p:nvPicPr>
          <p:cNvPr id="9" name="图片 8" descr="截屏2026-05-12 20.23.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5175" y="4812030"/>
            <a:ext cx="6207125" cy="12230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zh-CN" altLang="en-US"/>
              <a:t>测试集与泛化能力</a:t>
            </a:r>
            <a:r>
              <a:rPr lang="zh-CN" altLang="en-US"/>
              <a:t>评估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/>
        <p:txBody>
          <a:bodyPr/>
          <a:p>
            <a:r>
              <a:rPr lang="zh-CN" altLang="en-US"/>
              <a:t>训练数据</a:t>
            </a:r>
            <a:r>
              <a:rPr lang="zh-CN" altLang="en-US"/>
              <a:t>测试集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公共</a:t>
            </a:r>
            <a:r>
              <a:rPr lang="zh-CN" altLang="en-US"/>
              <a:t>数据集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pic>
        <p:nvPicPr>
          <p:cNvPr id="6" name="图片 5" descr="截屏2026-05-12 22.11.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49320" y="914400"/>
            <a:ext cx="6539865" cy="2886710"/>
          </a:xfrm>
          <a:prstGeom prst="rect">
            <a:avLst/>
          </a:prstGeom>
        </p:spPr>
      </p:pic>
      <p:pic>
        <p:nvPicPr>
          <p:cNvPr id="7" name="图片 6" descr="截屏2026-05-12 22.12.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400" y="3872230"/>
            <a:ext cx="4826000" cy="28867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zh-CN" altLang="en-US"/>
              <a:t>消融实验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1"/>
          </p:nvPr>
        </p:nvSpPr>
        <p:spPr/>
        <p:txBody>
          <a:bodyPr/>
          <a:p>
            <a:r>
              <a:rPr lang="zh-CN" altLang="en-US"/>
              <a:t>各个模块</a:t>
            </a:r>
            <a:r>
              <a:rPr lang="zh-CN" altLang="en-US"/>
              <a:t>消融实验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两阶段训练</a:t>
            </a:r>
            <a:r>
              <a:rPr lang="zh-CN" altLang="en-US"/>
              <a:t>消融实验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pic>
        <p:nvPicPr>
          <p:cNvPr id="8" name="图片 7" descr="截屏2026-05-12 22.13.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37965" y="914400"/>
            <a:ext cx="7486015" cy="2896870"/>
          </a:xfrm>
          <a:prstGeom prst="rect">
            <a:avLst/>
          </a:prstGeom>
        </p:spPr>
      </p:pic>
      <p:pic>
        <p:nvPicPr>
          <p:cNvPr id="12" name="图片 11" descr="截屏2026-05-13 17.32.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315" y="3981450"/>
            <a:ext cx="7292975" cy="22282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p>
            <a:r>
              <a:rPr lang="zh-CN" altLang="en-US"/>
              <a:t>智能体消融</a:t>
            </a:r>
            <a:r>
              <a:rPr lang="zh-CN" altLang="en-US"/>
              <a:t>实验</a:t>
            </a:r>
            <a:endParaRPr lang="zh-CN" altLang="en-US"/>
          </a:p>
        </p:txBody>
      </p:sp>
      <p:pic>
        <p:nvPicPr>
          <p:cNvPr id="6" name="内容占位符 5" descr="截屏2026-05-13 17.33.35"/>
          <p:cNvPicPr>
            <a:picLocks noChangeAspect="1"/>
          </p:cNvPicPr>
          <p:nvPr>
            <p:ph sz="quarter" idx="11"/>
          </p:nvPr>
        </p:nvPicPr>
        <p:blipFill>
          <a:blip r:embed="rId1"/>
          <a:stretch>
            <a:fillRect/>
          </a:stretch>
        </p:blipFill>
        <p:spPr>
          <a:xfrm>
            <a:off x="437515" y="936625"/>
            <a:ext cx="11568430" cy="451929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/>
        <p:txBody>
          <a:bodyPr/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主题3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主题3</Template>
  <TotalTime>0</TotalTime>
  <Words>1023</Words>
  <Application>WPS 演示</Application>
  <PresentationFormat>宽屏</PresentationFormat>
  <Paragraphs>94</Paragraphs>
  <Slides>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5" baseType="lpstr">
      <vt:lpstr>Arial</vt:lpstr>
      <vt:lpstr>宋体</vt:lpstr>
      <vt:lpstr>Wingdings</vt:lpstr>
      <vt:lpstr>微软雅黑</vt:lpstr>
      <vt:lpstr>汉仪旗黑</vt:lpstr>
      <vt:lpstr>Tahoma</vt:lpstr>
      <vt:lpstr>汉仪书宋二KW</vt:lpstr>
      <vt:lpstr>Times New Roman</vt:lpstr>
      <vt:lpstr>宋体</vt:lpstr>
      <vt:lpstr>Arial Unicode MS</vt:lpstr>
      <vt:lpstr>等线</vt:lpstr>
      <vt:lpstr>汉仪中等线KW</vt:lpstr>
      <vt:lpstr>Calibri</vt:lpstr>
      <vt:lpstr>Helvetica Neue</vt:lpstr>
      <vt:lpstr>Wingdings</vt:lpstr>
      <vt:lpstr>微软雅黑</vt:lpstr>
      <vt:lpstr>主题3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张昱</dc:creator>
  <cp:lastModifiedBy>XJJ</cp:lastModifiedBy>
  <cp:revision>103</cp:revision>
  <dcterms:created xsi:type="dcterms:W3CDTF">2026-05-27T07:09:33Z</dcterms:created>
  <dcterms:modified xsi:type="dcterms:W3CDTF">2026-05-27T07:09:33Z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2052-12.1.25895.25895</vt:lpwstr>
  </property>
  <property fmtid="{D5CDD505-2E9C-101B-9397-08002B2CF9AE}" pid="3" name="ICV">
    <vt:lpwstr>8AA4E3613429670E9F18036A2D205BAA_43</vt:lpwstr>
  </property>
</Properties>
</file>