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18"/>
  </p:handoutMasterIdLst>
  <p:sldIdLst>
    <p:sldId id="1927" r:id="rId3"/>
    <p:sldId id="1939" r:id="rId5"/>
    <p:sldId id="1899" r:id="rId6"/>
    <p:sldId id="1970" r:id="rId7"/>
    <p:sldId id="1971" r:id="rId8"/>
    <p:sldId id="258" r:id="rId9"/>
    <p:sldId id="1951" r:id="rId10"/>
    <p:sldId id="1973" r:id="rId11"/>
    <p:sldId id="1977" r:id="rId12"/>
    <p:sldId id="1975" r:id="rId13"/>
    <p:sldId id="1974" r:id="rId14"/>
    <p:sldId id="1976" r:id="rId15"/>
    <p:sldId id="1964" r:id="rId16"/>
    <p:sldId id="1940" r:id="rId17"/>
  </p:sldIdLst>
  <p:sldSz cx="12192000" cy="6858000"/>
  <p:notesSz cx="6858000" cy="9144000"/>
  <p:custDataLst>
    <p:tags r:id="rId23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李清伟" initials="李清伟" lastIdx="1" clrIdx="0"/>
  <p:cmAuthor id="2" name="金宝 陈" initials="金宝" lastIdx="0" clrIdx="1"/>
  <p:cmAuthor id="3" name="伯尧" initials="伯尧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0000FF"/>
    <a:srgbClr val="4472C4"/>
    <a:srgbClr val="FF9933"/>
    <a:srgbClr val="CC3300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87" autoAdjust="0"/>
    <p:restoredTop sz="91360" autoAdjust="0"/>
  </p:normalViewPr>
  <p:slideViewPr>
    <p:cSldViewPr snapToGrid="0">
      <p:cViewPr varScale="1">
        <p:scale>
          <a:sx n="111" d="100"/>
          <a:sy n="111" d="100"/>
        </p:scale>
        <p:origin x="878" y="8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4" d="100"/>
          <a:sy n="94" d="100"/>
        </p:scale>
        <p:origin x="4080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3" Type="http://schemas.openxmlformats.org/officeDocument/2006/relationships/tags" Target="tags/tag1.xml"/><Relationship Id="rId22" Type="http://schemas.openxmlformats.org/officeDocument/2006/relationships/commentAuthors" Target="commentAuthors.xml"/><Relationship Id="rId21" Type="http://schemas.openxmlformats.org/officeDocument/2006/relationships/tableStyles" Target="tableStyles.xml"/><Relationship Id="rId20" Type="http://schemas.openxmlformats.org/officeDocument/2006/relationships/viewProps" Target="viewProps.xml"/><Relationship Id="rId2" Type="http://schemas.openxmlformats.org/officeDocument/2006/relationships/theme" Target="theme/theme1.xml"/><Relationship Id="rId19" Type="http://schemas.openxmlformats.org/officeDocument/2006/relationships/presProps" Target="presProps.xml"/><Relationship Id="rId18" Type="http://schemas.openxmlformats.org/officeDocument/2006/relationships/handoutMaster" Target="handoutMasters/handoutMaster1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1B2568-D8A3-4FF4-BAA2-A310E3EDA64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66460B-A568-42EF-A9F3-45FAAC6AA7C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71A84-A18C-41AE-AACC-0B3972D6D193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146516" y="941696"/>
            <a:ext cx="11901001" cy="5360408"/>
          </a:xfrm>
          <a:prstGeom prst="rect">
            <a:avLst/>
          </a:prstGeom>
        </p:spPr>
        <p:txBody>
          <a:bodyPr/>
          <a:lstStyle>
            <a:lvl1pPr marL="273050" indent="-273050">
              <a:lnSpc>
                <a:spcPct val="120000"/>
              </a:lnSpc>
              <a:spcBef>
                <a:spcPts val="600"/>
              </a:spcBef>
              <a:buSzPct val="80000"/>
              <a:buFontTx/>
              <a:buBlip>
                <a:blip r:embed="rId2"/>
              </a:buBlip>
              <a:defRPr lang="zh-CN" altLang="en-US" sz="2800" b="1" kern="1200" dirty="0">
                <a:solidFill>
                  <a:schemeClr val="tx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627380" indent="-316230">
              <a:lnSpc>
                <a:spcPct val="120000"/>
              </a:lnSpc>
              <a:spcBef>
                <a:spcPts val="600"/>
              </a:spcBef>
              <a:buSzPct val="80000"/>
              <a:buFont typeface="Wingdings" panose="05000000000000000000" pitchFamily="2" charset="2"/>
              <a:buChar char="n"/>
              <a:defRPr kumimoji="1" lang="en-US" altLang="zh-CN" sz="2400" b="1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2pPr>
            <a:lvl3pPr marL="900430" indent="-228600">
              <a:lnSpc>
                <a:spcPct val="120000"/>
              </a:lnSpc>
              <a:spcBef>
                <a:spcPts val="600"/>
              </a:spcBef>
              <a:buSzPct val="80000"/>
              <a:buFontTx/>
              <a:buBlip>
                <a:blip r:embed="rId3"/>
              </a:buBlip>
              <a:defRPr b="1">
                <a:solidFill>
                  <a:schemeClr val="tx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 marL="1160780" indent="-228600">
              <a:lnSpc>
                <a:spcPct val="120000"/>
              </a:lnSpc>
              <a:spcBef>
                <a:spcPts val="600"/>
              </a:spcBef>
              <a:buSzPct val="80000"/>
              <a:buFont typeface="Wingdings" panose="05000000000000000000" pitchFamily="2" charset="2"/>
              <a:buChar char="ü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 marL="1403985" indent="-228600"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Ø"/>
              <a:defRPr sz="2000">
                <a:solidFill>
                  <a:schemeClr val="tx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</a:lstStyle>
          <a:p>
            <a:r>
              <a:rPr kumimoji="1" lang="zh-CN" altLang="en-US" dirty="0"/>
              <a:t>编辑母版文本样式</a:t>
            </a:r>
            <a:endParaRPr kumimoji="1" lang="en-US" altLang="zh-CN" dirty="0"/>
          </a:p>
          <a:p>
            <a:pPr lvl="1"/>
            <a:r>
              <a:rPr kumimoji="1" lang="zh-CN" altLang="en-US" dirty="0"/>
              <a:t>第二级</a:t>
            </a:r>
            <a:endParaRPr kumimoji="1" lang="en-US" altLang="zh-CN" dirty="0"/>
          </a:p>
          <a:p>
            <a:pPr lvl="2"/>
            <a:r>
              <a:rPr kumimoji="1" lang="zh-CN" altLang="en-US" dirty="0"/>
              <a:t>第三级</a:t>
            </a:r>
            <a:endParaRPr kumimoji="1" lang="en-US" altLang="zh-CN" dirty="0"/>
          </a:p>
          <a:p>
            <a:pPr lvl="3"/>
            <a:r>
              <a:rPr kumimoji="1" lang="zh-CN" altLang="en-US" dirty="0"/>
              <a:t>第四级 </a:t>
            </a:r>
            <a:endParaRPr kumimoji="1" lang="en-US" altLang="zh-CN" dirty="0"/>
          </a:p>
          <a:p>
            <a:pPr lvl="4"/>
            <a:r>
              <a:rPr kumimoji="1" lang="zh-CN" altLang="en-US" dirty="0"/>
              <a:t>第五级</a:t>
            </a:r>
            <a:endParaRPr kumimoji="1" lang="zh-CN" altLang="en-US" dirty="0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95066" y="136525"/>
            <a:ext cx="9672834" cy="614913"/>
          </a:xfrm>
        </p:spPr>
        <p:txBody>
          <a:bodyPr/>
          <a:lstStyle>
            <a:lvl1pPr>
              <a:defRPr sz="3600"/>
            </a:lvl1pPr>
          </a:lstStyle>
          <a:p>
            <a:r>
              <a:rPr kumimoji="1" lang="zh-CN" altLang="en-US" dirty="0"/>
              <a:t>单击此处编辑母版标题样式</a:t>
            </a:r>
            <a:endParaRPr kumimoji="1" lang="zh-CN" altLang="en-US" dirty="0"/>
          </a:p>
        </p:txBody>
      </p:sp>
      <p:sp>
        <p:nvSpPr>
          <p:cNvPr id="4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endParaRPr kumimoji="1" lang="zh-CN" altLang="en-US"/>
          </a:p>
        </p:txBody>
      </p:sp>
      <p:sp>
        <p:nvSpPr>
          <p:cNvPr id="5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zh-CN" altLang="en-US" dirty="0"/>
              <a:t>姓名：</a:t>
            </a:r>
            <a:r>
              <a:rPr lang="en-US" altLang="zh-CN" dirty="0"/>
              <a:t>XXX</a:t>
            </a:r>
            <a:endParaRPr lang="zh-CN" altLang="en-US" dirty="0"/>
          </a:p>
        </p:txBody>
      </p:sp>
      <p:sp>
        <p:nvSpPr>
          <p:cNvPr id="7" name="矩形: 圆角 22"/>
          <p:cNvSpPr/>
          <p:nvPr userDrawn="1"/>
        </p:nvSpPr>
        <p:spPr>
          <a:xfrm>
            <a:off x="11556957" y="6292872"/>
            <a:ext cx="455007" cy="455007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fld id="{2587977E-2C10-420F-BE86-C0F891FE5212}" type="slidenum">
              <a:rPr lang="zh-CN" altLang="en-US" sz="1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</a:fld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平行四边形 9"/>
          <p:cNvSpPr/>
          <p:nvPr userDrawn="1"/>
        </p:nvSpPr>
        <p:spPr>
          <a:xfrm>
            <a:off x="8056339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平行四边形 10"/>
          <p:cNvSpPr/>
          <p:nvPr userDrawn="1"/>
        </p:nvSpPr>
        <p:spPr>
          <a:xfrm>
            <a:off x="4068223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4"/>
          <p:cNvSpPr/>
          <p:nvPr/>
        </p:nvSpPr>
        <p:spPr>
          <a:xfrm>
            <a:off x="575734" y="134952"/>
            <a:ext cx="11040533" cy="550848"/>
          </a:xfrm>
          <a:prstGeom prst="roundRect">
            <a:avLst>
              <a:gd name="adj" fmla="val 16673"/>
            </a:avLst>
          </a:prstGeom>
          <a:gradFill flip="none" rotWithShape="1">
            <a:gsLst>
              <a:gs pos="5600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1"/>
            <a:tileRect/>
          </a:gradFill>
          <a:ln w="38100">
            <a:noFill/>
          </a:ln>
          <a:effectLst>
            <a:outerShdw blurRad="381000" dist="63500" dir="5400000" sx="90000" sy="90000" algn="t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lvl="0" algn="ctr"/>
            <a:endParaRPr lang="zh-CN" altLang="en-US" sz="2800" kern="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0" y="83920"/>
            <a:ext cx="479291" cy="648455"/>
            <a:chOff x="0" y="7719"/>
            <a:chExt cx="359468" cy="648455"/>
          </a:xfrm>
        </p:grpSpPr>
        <p:sp>
          <p:nvSpPr>
            <p:cNvPr id="11" name="任意多边形: 形状 10"/>
            <p:cNvSpPr/>
            <p:nvPr/>
          </p:nvSpPr>
          <p:spPr bwMode="auto">
            <a:xfrm>
              <a:off x="0" y="7719"/>
              <a:ext cx="359468" cy="648455"/>
            </a:xfrm>
            <a:custGeom>
              <a:avLst/>
              <a:gdLst>
                <a:gd name="connsiteX0" fmla="*/ 0 w 359468"/>
                <a:gd name="connsiteY0" fmla="*/ 0 h 648455"/>
                <a:gd name="connsiteX1" fmla="*/ 8446 w 359468"/>
                <a:gd name="connsiteY1" fmla="*/ 41836 h 648455"/>
                <a:gd name="connsiteX2" fmla="*/ 107502 w 359468"/>
                <a:gd name="connsiteY2" fmla="*/ 107494 h 648455"/>
                <a:gd name="connsiteX3" fmla="*/ 144455 w 359468"/>
                <a:gd name="connsiteY3" fmla="*/ 107494 h 648455"/>
                <a:gd name="connsiteX4" fmla="*/ 359468 w 359468"/>
                <a:gd name="connsiteY4" fmla="*/ 322938 h 648455"/>
                <a:gd name="connsiteX5" fmla="*/ 144455 w 359468"/>
                <a:gd name="connsiteY5" fmla="*/ 538382 h 648455"/>
                <a:gd name="connsiteX6" fmla="*/ 94727 w 359468"/>
                <a:gd name="connsiteY6" fmla="*/ 538382 h 648455"/>
                <a:gd name="connsiteX7" fmla="*/ 107502 w 359468"/>
                <a:gd name="connsiteY7" fmla="*/ 540961 h 648455"/>
                <a:gd name="connsiteX8" fmla="*/ 8446 w 359468"/>
                <a:gd name="connsiteY8" fmla="*/ 606620 h 648455"/>
                <a:gd name="connsiteX9" fmla="*/ 0 w 359468"/>
                <a:gd name="connsiteY9" fmla="*/ 648455 h 648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468" h="648455">
                  <a:moveTo>
                    <a:pt x="0" y="0"/>
                  </a:moveTo>
                  <a:lnTo>
                    <a:pt x="8446" y="41836"/>
                  </a:lnTo>
                  <a:cubicBezTo>
                    <a:pt x="24766" y="80420"/>
                    <a:pt x="62972" y="107494"/>
                    <a:pt x="107502" y="107494"/>
                  </a:cubicBezTo>
                  <a:lnTo>
                    <a:pt x="144455" y="107494"/>
                  </a:lnTo>
                  <a:cubicBezTo>
                    <a:pt x="263203" y="107494"/>
                    <a:pt x="359468" y="203952"/>
                    <a:pt x="359468" y="322938"/>
                  </a:cubicBezTo>
                  <a:cubicBezTo>
                    <a:pt x="359468" y="441924"/>
                    <a:pt x="263203" y="538382"/>
                    <a:pt x="144455" y="538382"/>
                  </a:cubicBezTo>
                  <a:lnTo>
                    <a:pt x="94727" y="538382"/>
                  </a:lnTo>
                  <a:lnTo>
                    <a:pt x="107502" y="540961"/>
                  </a:lnTo>
                  <a:cubicBezTo>
                    <a:pt x="62972" y="540961"/>
                    <a:pt x="24766" y="568035"/>
                    <a:pt x="8446" y="606620"/>
                  </a:cubicBezTo>
                  <a:lnTo>
                    <a:pt x="0" y="648455"/>
                  </a:lnTo>
                  <a:close/>
                </a:path>
              </a:pathLst>
            </a:custGeom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1"/>
            </a:gra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" name="等腰三角形 11"/>
            <p:cNvSpPr/>
            <p:nvPr/>
          </p:nvSpPr>
          <p:spPr bwMode="auto">
            <a:xfrm rot="5400000">
              <a:off x="138848" y="295601"/>
              <a:ext cx="81328" cy="70110"/>
            </a:xfrm>
            <a:prstGeom prst="triangle">
              <a:avLst/>
            </a:prstGeom>
            <a:solidFill>
              <a:schemeClr val="bg1"/>
            </a:soli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7" name="内容占位符 6"/>
          <p:cNvSpPr>
            <a:spLocks noGrp="1"/>
          </p:cNvSpPr>
          <p:nvPr>
            <p:ph sz="quarter" idx="11"/>
          </p:nvPr>
        </p:nvSpPr>
        <p:spPr>
          <a:xfrm>
            <a:off x="479291" y="914400"/>
            <a:ext cx="11136976" cy="5441953"/>
          </a:xfr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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defTabSz="914400" rtl="0" eaLnBrk="1" latinLnBrk="0" hangingPunct="1">
              <a:lnSpc>
                <a:spcPct val="120000"/>
              </a:lnSpc>
              <a:buClr>
                <a:schemeClr val="accent1">
                  <a:lumMod val="60000"/>
                  <a:lumOff val="40000"/>
                </a:schemeClr>
              </a:buClr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4572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defRPr lang="zh-CN" alt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9" name="灯片编号占位符 15"/>
          <p:cNvSpPr>
            <a:spLocks noGrp="1"/>
          </p:cNvSpPr>
          <p:nvPr>
            <p:ph type="sldNum" sz="quarter" idx="13"/>
          </p:nvPr>
        </p:nvSpPr>
        <p:spPr>
          <a:xfrm>
            <a:off x="11616267" y="6515100"/>
            <a:ext cx="325205" cy="243904"/>
          </a:xfrm>
          <a:prstGeom prst="round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lvl1pPr algn="ctr">
              <a:defRPr lang="zh-CN" altLang="en-US" sz="100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zh-CN" altLang="en-US"/>
              <a:t>张昱：项目结题验收汇报概述</a:t>
            </a:r>
            <a:endParaRPr lang="zh-CN" altLang="en-US" dirty="0"/>
          </a:p>
        </p:txBody>
      </p:sp>
      <p:sp>
        <p:nvSpPr>
          <p:cNvPr id="15" name="Footer Placeholder 4"/>
          <p:cNvSpPr txBox="1"/>
          <p:nvPr userDrawn="1"/>
        </p:nvSpPr>
        <p:spPr>
          <a:xfrm>
            <a:off x="192609" y="6356351"/>
            <a:ext cx="16703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S4Plus-USTC</a:t>
            </a:r>
            <a:r>
              <a:rPr lang="zh-CN" altLang="en-US" dirty="0"/>
              <a:t>研究组</a:t>
            </a:r>
            <a:endParaRPr lang="zh-CN" altLang="en-US" dirty="0"/>
          </a:p>
        </p:txBody>
      </p:sp>
      <p:sp>
        <p:nvSpPr>
          <p:cNvPr id="16" name="平行四边形 15"/>
          <p:cNvSpPr/>
          <p:nvPr userDrawn="1"/>
        </p:nvSpPr>
        <p:spPr>
          <a:xfrm>
            <a:off x="8056339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平行四边形 16"/>
          <p:cNvSpPr/>
          <p:nvPr userDrawn="1"/>
        </p:nvSpPr>
        <p:spPr>
          <a:xfrm>
            <a:off x="4068223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75733" y="134952"/>
            <a:ext cx="10515600" cy="550848"/>
          </a:xfrm>
        </p:spPr>
        <p:txBody>
          <a:bodyPr>
            <a:noAutofit/>
          </a:bodyPr>
          <a:lstStyle>
            <a:lvl1pPr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4"/>
          <p:cNvSpPr/>
          <p:nvPr/>
        </p:nvSpPr>
        <p:spPr>
          <a:xfrm>
            <a:off x="331894" y="236669"/>
            <a:ext cx="11528213" cy="6384662"/>
          </a:xfrm>
          <a:prstGeom prst="roundRect">
            <a:avLst>
              <a:gd name="adj" fmla="val 2387"/>
            </a:avLst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79000">
                <a:schemeClr val="bg1"/>
              </a:gs>
            </a:gsLst>
            <a:lin ang="5400000" scaled="0"/>
            <a:tileRect/>
          </a:gradFill>
          <a:ln>
            <a:noFill/>
          </a:ln>
          <a:effectLst>
            <a:outerShdw blurRad="254000" dist="63500" sx="102000" sy="102000" algn="ctr" rotWithShape="0">
              <a:schemeClr val="bg1">
                <a:lumMod val="7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2">
            <a:alphaModFix amt="20000"/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-14426" t="-1960" r="-14426" b="81369"/>
          <a:stretch>
            <a:fillRect/>
          </a:stretch>
        </p:blipFill>
        <p:spPr>
          <a:xfrm>
            <a:off x="-2727118" y="4114800"/>
            <a:ext cx="17736548" cy="274320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9909" y="515462"/>
            <a:ext cx="3506728" cy="587376"/>
          </a:xfrm>
          <a:prstGeom prst="rect">
            <a:avLst/>
          </a:prstGeom>
        </p:spPr>
      </p:pic>
      <p:sp>
        <p:nvSpPr>
          <p:cNvPr id="7" name="网络方向"/>
          <p:cNvSpPr txBox="1">
            <a:spLocks noChangeArrowheads="1"/>
          </p:cNvSpPr>
          <p:nvPr userDrawn="1"/>
        </p:nvSpPr>
        <p:spPr bwMode="auto">
          <a:xfrm>
            <a:off x="761363" y="417287"/>
            <a:ext cx="3239999" cy="89768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>
            <a:lvl1pPr marL="342900" indent="-342900" eaLnBrk="0" hangingPunct="0"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spcBef>
                <a:spcPts val="1000"/>
              </a:spcBef>
              <a:spcAft>
                <a:spcPct val="0"/>
              </a:spcAft>
              <a:buClr>
                <a:srgbClr val="0000FF"/>
              </a:buClr>
              <a:buSzPct val="110000"/>
              <a:buFont typeface="Wingdings" panose="05000000000000000000" pitchFamily="2" charset="2"/>
              <a:buNone/>
              <a:defRPr/>
            </a:pPr>
            <a:r>
              <a:rPr kumimoji="1" lang="en-US" altLang="zh-CN" sz="2200" i="0" u="none" strike="noStrike" kern="1200" cap="none" normalizeH="0" baseline="0" noProof="0" dirty="0">
                <a:ln>
                  <a:noFill/>
                </a:ln>
                <a:uLnTx/>
                <a:uFillTx/>
                <a:latin typeface="+mn-lt"/>
                <a:ea typeface="+mn-ea"/>
                <a:cs typeface="+mn-ea"/>
                <a:sym typeface="+mn-lt"/>
              </a:rPr>
              <a:t>XX</a:t>
            </a:r>
            <a:r>
              <a:rPr kumimoji="1" lang="zh-CN" altLang="en-US" sz="2200" i="0" u="none" strike="noStrike" kern="1200" cap="none" normalizeH="0" baseline="0" noProof="0" dirty="0">
                <a:ln>
                  <a:noFill/>
                </a:ln>
                <a:uLnTx/>
                <a:uFillTx/>
                <a:latin typeface="+mn-lt"/>
                <a:ea typeface="+mn-ea"/>
                <a:cs typeface="+mn-ea"/>
                <a:sym typeface="+mn-lt"/>
              </a:rPr>
              <a:t>课题</a:t>
            </a:r>
            <a:endParaRPr kumimoji="1" lang="en-US" altLang="zh-CN" sz="2200" i="0" u="none" strike="noStrike" kern="1200" cap="none" normalizeH="0" baseline="0" noProof="0" dirty="0">
              <a:ln>
                <a:noFill/>
              </a:ln>
              <a:uLnTx/>
              <a:uFillTx/>
              <a:latin typeface="+mn-lt"/>
              <a:ea typeface="+mn-ea"/>
              <a:cs typeface="+mn-ea"/>
              <a:sym typeface="+mn-lt"/>
            </a:endParaRPr>
          </a:p>
          <a:p>
            <a:pPr marL="0" marR="0" lvl="0" indent="0" algn="ctr" defTabSz="914400" rtl="0" eaLnBrk="1" fontAlgn="base" latinLnBrk="0" hangingPunct="1">
              <a:spcBef>
                <a:spcPts val="1000"/>
              </a:spcBef>
              <a:spcAft>
                <a:spcPct val="0"/>
              </a:spcAft>
              <a:buClr>
                <a:srgbClr val="0000FF"/>
              </a:buClr>
              <a:buSzPct val="110000"/>
              <a:buFont typeface="Wingdings" panose="05000000000000000000" pitchFamily="2" charset="2"/>
              <a:buNone/>
              <a:defRPr/>
            </a:pPr>
            <a:r>
              <a:rPr kumimoji="1" lang="en-US" altLang="zh-CN" sz="2800" kern="2400" dirty="0">
                <a:latin typeface="+mn-lt"/>
                <a:ea typeface="+mn-ea"/>
                <a:cs typeface="+mn-ea"/>
                <a:sym typeface="+mn-lt"/>
              </a:rPr>
              <a:t>XX</a:t>
            </a:r>
            <a:r>
              <a:rPr kumimoji="1" lang="zh-CN" altLang="en-US" sz="2800" kern="2400" dirty="0">
                <a:latin typeface="+mn-lt"/>
                <a:ea typeface="+mn-ea"/>
                <a:cs typeface="+mn-ea"/>
                <a:sym typeface="+mn-lt"/>
              </a:rPr>
              <a:t>汇报</a:t>
            </a:r>
            <a:endParaRPr lang="en-US" altLang="zh-CN" sz="2800" kern="2400" dirty="0">
              <a:latin typeface="+mn-ea"/>
            </a:endParaRPr>
          </a:p>
        </p:txBody>
      </p:sp>
      <p:cxnSp>
        <p:nvCxnSpPr>
          <p:cNvPr id="8" name="直接连接符 7"/>
          <p:cNvCxnSpPr/>
          <p:nvPr userDrawn="1"/>
        </p:nvCxnSpPr>
        <p:spPr bwMode="auto">
          <a:xfrm>
            <a:off x="761362" y="808731"/>
            <a:ext cx="3240000" cy="0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11" name="组合 10"/>
          <p:cNvGrpSpPr/>
          <p:nvPr/>
        </p:nvGrpSpPr>
        <p:grpSpPr>
          <a:xfrm>
            <a:off x="1860884" y="2269567"/>
            <a:ext cx="8470232" cy="964245"/>
            <a:chOff x="631309" y="1723634"/>
            <a:chExt cx="7153910" cy="964245"/>
          </a:xfrm>
        </p:grpSpPr>
        <p:cxnSp>
          <p:nvCxnSpPr>
            <p:cNvPr id="12" name="直接连接符 11"/>
            <p:cNvCxnSpPr/>
            <p:nvPr/>
          </p:nvCxnSpPr>
          <p:spPr>
            <a:xfrm>
              <a:off x="631309" y="1723634"/>
              <a:ext cx="7153910" cy="0"/>
            </a:xfrm>
            <a:prstGeom prst="line">
              <a:avLst/>
            </a:prstGeom>
            <a:gradFill>
              <a:gsLst>
                <a:gs pos="88000">
                  <a:srgbClr val="FFFFFF">
                    <a:alpha val="0"/>
                  </a:srgbClr>
                </a:gs>
                <a:gs pos="69000">
                  <a:schemeClr val="bg1"/>
                </a:gs>
              </a:gsLst>
              <a:lin ang="1800000" scaled="0"/>
            </a:gradFill>
            <a:ln w="25400">
              <a:gradFill flip="none" rotWithShape="1">
                <a:gsLst>
                  <a:gs pos="100000">
                    <a:schemeClr val="tx2">
                      <a:lumMod val="60000"/>
                      <a:lumOff val="40000"/>
                    </a:schemeClr>
                  </a:gs>
                  <a:gs pos="0">
                    <a:schemeClr val="tx2"/>
                  </a:gs>
                </a:gsLst>
                <a:lin ang="1800000" scaled="0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3" name="直接连接符 12"/>
            <p:cNvCxnSpPr/>
            <p:nvPr/>
          </p:nvCxnSpPr>
          <p:spPr>
            <a:xfrm>
              <a:off x="631309" y="2687879"/>
              <a:ext cx="7153910" cy="0"/>
            </a:xfrm>
            <a:prstGeom prst="line">
              <a:avLst/>
            </a:prstGeom>
            <a:gradFill>
              <a:gsLst>
                <a:gs pos="88000">
                  <a:srgbClr val="FFFFFF">
                    <a:alpha val="0"/>
                  </a:srgbClr>
                </a:gs>
                <a:gs pos="69000">
                  <a:schemeClr val="bg1"/>
                </a:gs>
              </a:gsLst>
              <a:lin ang="1800000" scaled="0"/>
            </a:gradFill>
            <a:ln w="25400">
              <a:gradFill flip="none" rotWithShape="1">
                <a:gsLst>
                  <a:gs pos="100000">
                    <a:schemeClr val="tx2">
                      <a:lumMod val="60000"/>
                      <a:lumOff val="40000"/>
                    </a:schemeClr>
                  </a:gs>
                  <a:gs pos="0">
                    <a:schemeClr val="tx2"/>
                  </a:gs>
                </a:gsLst>
                <a:lin ang="1800000" scaled="0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2285223" y="2449758"/>
            <a:ext cx="7621554" cy="603864"/>
          </a:xfrm>
        </p:spPr>
        <p:txBody>
          <a:bodyPr>
            <a:noAutofit/>
          </a:bodyPr>
          <a:lstStyle>
            <a:lvl1pPr algn="ctr">
              <a:defRPr sz="4800" b="1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grpSp>
        <p:nvGrpSpPr>
          <p:cNvPr id="14" name="组合 13"/>
          <p:cNvGrpSpPr/>
          <p:nvPr userDrawn="1"/>
        </p:nvGrpSpPr>
        <p:grpSpPr>
          <a:xfrm>
            <a:off x="4466857" y="3680679"/>
            <a:ext cx="2953486" cy="617746"/>
            <a:chOff x="1091964" y="3852036"/>
            <a:chExt cx="2521321" cy="380488"/>
          </a:xfrm>
        </p:grpSpPr>
        <p:sp>
          <p:nvSpPr>
            <p:cNvPr id="15" name="矩形: 圆角 14"/>
            <p:cNvSpPr/>
            <p:nvPr/>
          </p:nvSpPr>
          <p:spPr>
            <a:xfrm>
              <a:off x="1404205" y="3852038"/>
              <a:ext cx="2209080" cy="380486"/>
            </a:xfrm>
            <a:prstGeom prst="roundRect">
              <a:avLst>
                <a:gd name="adj" fmla="val 18829"/>
              </a:avLst>
            </a:prstGeom>
            <a:solidFill>
              <a:schemeClr val="bg1"/>
            </a:solidFill>
            <a:ln w="3175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0" dist="63500" dir="5400000" algn="t" rotWithShape="0">
                <a:schemeClr val="tx1">
                  <a:alpha val="5000"/>
                </a:schemeClr>
              </a:outerShdw>
            </a:effectLst>
          </p:spPr>
          <p:txBody>
            <a:bodyPr rot="0" spcFirstLastPara="0" vertOverflow="overflow" horzOverflow="overflow" vert="horz" wrap="square" lIns="972000" tIns="0" rIns="0" bIns="0" numCol="1" spcCol="0" rtlCol="0" fromWordArt="0" anchor="ctr" anchorCtr="0" forceAA="0" compatLnSpc="1">
              <a:noAutofit/>
            </a:bodyPr>
            <a:lstStyle/>
            <a:p>
              <a:pPr algn="ctr">
                <a:spcBef>
                  <a:spcPts val="0"/>
                </a:spcBef>
                <a:buClr>
                  <a:srgbClr val="FFCC00"/>
                </a:buClr>
                <a:buSzPct val="80000"/>
              </a:pPr>
              <a:r>
                <a:rPr lang="en-US" altLang="zh-CN" sz="2400" b="1" dirty="0">
                  <a:cs typeface="+mn-ea"/>
                  <a:sym typeface="+mn-lt"/>
                </a:rPr>
                <a:t>XX</a:t>
              </a:r>
              <a:endParaRPr lang="zh-CN" altLang="en-US" sz="2400" b="1" dirty="0">
                <a:cs typeface="+mn-ea"/>
                <a:sym typeface="+mn-lt"/>
              </a:endParaRPr>
            </a:p>
          </p:txBody>
        </p:sp>
        <p:sp>
          <p:nvSpPr>
            <p:cNvPr id="16" name="矩形: 圆角 13"/>
            <p:cNvSpPr/>
            <p:nvPr/>
          </p:nvSpPr>
          <p:spPr>
            <a:xfrm>
              <a:off x="1091964" y="3852036"/>
              <a:ext cx="1171175" cy="380486"/>
            </a:xfrm>
            <a:prstGeom prst="roundRect">
              <a:avLst>
                <a:gd name="adj" fmla="val 24497"/>
              </a:avLst>
            </a:prstGeom>
            <a:gradFill flip="none" rotWithShape="1">
              <a:gsLst>
                <a:gs pos="41000">
                  <a:schemeClr val="tx2"/>
                </a:gs>
                <a:gs pos="100000">
                  <a:schemeClr val="accent1">
                    <a:lumMod val="60000"/>
                    <a:lumOff val="40000"/>
                  </a:schemeClr>
                </a:gs>
              </a:gsLst>
              <a:lin ang="0" scaled="1"/>
              <a:tileRect/>
            </a:gradFill>
            <a:ln w="38100">
              <a:noFill/>
            </a:ln>
            <a:effectLst>
              <a:outerShdw blurRad="254000" dist="190500" dir="5400000" sx="80000" sy="80000" algn="t" rotWithShape="0">
                <a:schemeClr val="tx2">
                  <a:alpha val="1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algn="ctr"/>
              <a:r>
                <a:rPr lang="zh-CN" altLang="en-US" sz="2400" kern="0" dirty="0">
                  <a:solidFill>
                    <a:schemeClr val="bg1"/>
                  </a:solidFill>
                  <a:cs typeface="+mn-ea"/>
                  <a:sym typeface="+mn-lt"/>
                </a:rPr>
                <a:t>报告人</a:t>
              </a:r>
              <a:endParaRPr lang="en-US" sz="2400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17" name="组合 16"/>
          <p:cNvGrpSpPr/>
          <p:nvPr userDrawn="1"/>
        </p:nvGrpSpPr>
        <p:grpSpPr>
          <a:xfrm>
            <a:off x="3500680" y="4497624"/>
            <a:ext cx="5190641" cy="553998"/>
            <a:chOff x="2765844" y="4334928"/>
            <a:chExt cx="1391877" cy="907136"/>
          </a:xfrm>
        </p:grpSpPr>
        <p:sp>
          <p:nvSpPr>
            <p:cNvPr id="18" name="文本框 17"/>
            <p:cNvSpPr txBox="1"/>
            <p:nvPr/>
          </p:nvSpPr>
          <p:spPr>
            <a:xfrm flipH="1">
              <a:off x="4157656" y="4607328"/>
              <a:ext cx="65" cy="276999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defTabSz="914400" eaLnBrk="1" fontAlgn="auto" hangingPunct="1">
                <a:spcBef>
                  <a:spcPts val="0"/>
                </a:spcBef>
                <a:spcAft>
                  <a:spcPts val="600"/>
                </a:spcAft>
              </a:pPr>
              <a:endParaRPr lang="zh-CN" altLang="en-US" b="1" dirty="0">
                <a:solidFill>
                  <a:schemeClr val="tx2"/>
                </a:solidFill>
                <a:cs typeface="+mn-ea"/>
                <a:sym typeface="+mn-lt"/>
              </a:endParaRPr>
            </a:p>
          </p:txBody>
        </p:sp>
        <p:sp>
          <p:nvSpPr>
            <p:cNvPr id="19" name="文本框 18"/>
            <p:cNvSpPr txBox="1"/>
            <p:nvPr/>
          </p:nvSpPr>
          <p:spPr>
            <a:xfrm flipH="1">
              <a:off x="2765844" y="4334928"/>
              <a:ext cx="1355039" cy="907136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zh-CN" altLang="en-US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张昱课题组</a:t>
              </a:r>
              <a:r>
                <a:rPr lang="en-US" altLang="zh-CN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(yuzhang@ustc.edu.cn)</a:t>
              </a:r>
              <a:endParaRPr lang="en-US" altLang="zh-CN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 defTabSz="914400">
                <a:spcAft>
                  <a:spcPts val="600"/>
                </a:spcAft>
              </a:pPr>
              <a:r>
                <a:rPr lang="zh-CN" altLang="en-US" dirty="0"/>
                <a:t>中国科学技术大学  计算机科学与技术学院</a:t>
              </a:r>
              <a:endParaRPr lang="en-US" altLang="zh-CN" dirty="0"/>
            </a:p>
          </p:txBody>
        </p:sp>
      </p:grpSp>
      <p:cxnSp>
        <p:nvCxnSpPr>
          <p:cNvPr id="20" name="直接连接符 19"/>
          <p:cNvCxnSpPr/>
          <p:nvPr userDrawn="1"/>
        </p:nvCxnSpPr>
        <p:spPr bwMode="auto">
          <a:xfrm flipV="1">
            <a:off x="1860884" y="5152873"/>
            <a:ext cx="8380800" cy="36748"/>
          </a:xfrm>
          <a:prstGeom prst="line">
            <a:avLst/>
          </a:prstGeom>
          <a:noFill/>
          <a:ln w="952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4" name="Date Placeholder 3"/>
          <p:cNvSpPr>
            <a:spLocks noGrp="1"/>
          </p:cNvSpPr>
          <p:nvPr>
            <p:ph type="dt" sz="half" idx="10"/>
          </p:nvPr>
        </p:nvSpPr>
        <p:spPr>
          <a:xfrm>
            <a:off x="4655711" y="5258614"/>
            <a:ext cx="2743200" cy="365125"/>
          </a:xfrm>
        </p:spPr>
        <p:txBody>
          <a:bodyPr/>
          <a:lstStyle>
            <a:lvl1pPr algn="ctr">
              <a:defRPr sz="1600"/>
            </a:lvl1pPr>
          </a:lstStyle>
          <a:p>
            <a:fld id="{578D130A-B43A-4C76-A801-F16EA0958A3D}" type="datetime2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  <p:hf sldNum="0"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4"/>
          <p:cNvSpPr/>
          <p:nvPr/>
        </p:nvSpPr>
        <p:spPr>
          <a:xfrm>
            <a:off x="331894" y="236669"/>
            <a:ext cx="11528213" cy="6384662"/>
          </a:xfrm>
          <a:prstGeom prst="roundRect">
            <a:avLst>
              <a:gd name="adj" fmla="val 2387"/>
            </a:avLst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79000">
                <a:schemeClr val="bg1"/>
              </a:gs>
            </a:gsLst>
            <a:lin ang="5400000" scaled="0"/>
            <a:tileRect/>
          </a:gradFill>
          <a:ln>
            <a:noFill/>
          </a:ln>
          <a:effectLst>
            <a:outerShdw blurRad="254000" dist="63500" sx="102000" sy="102000" algn="ctr" rotWithShape="0">
              <a:schemeClr val="bg1">
                <a:lumMod val="7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2">
            <a:alphaModFix amt="20000"/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-14426" t="-1960" r="-14426" b="81369"/>
          <a:stretch>
            <a:fillRect/>
          </a:stretch>
        </p:blipFill>
        <p:spPr>
          <a:xfrm>
            <a:off x="-2727118" y="4114800"/>
            <a:ext cx="17736548" cy="274320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9909" y="515462"/>
            <a:ext cx="3506728" cy="587376"/>
          </a:xfrm>
          <a:prstGeom prst="rect">
            <a:avLst/>
          </a:prstGeom>
        </p:spPr>
      </p:pic>
      <p:sp>
        <p:nvSpPr>
          <p:cNvPr id="7" name="网络方向"/>
          <p:cNvSpPr txBox="1">
            <a:spLocks noChangeArrowheads="1"/>
          </p:cNvSpPr>
          <p:nvPr userDrawn="1"/>
        </p:nvSpPr>
        <p:spPr bwMode="auto">
          <a:xfrm>
            <a:off x="761363" y="417287"/>
            <a:ext cx="3239999" cy="89768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>
            <a:lvl1pPr marL="342900" indent="-342900" eaLnBrk="0" hangingPunct="0"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spcBef>
                <a:spcPts val="1000"/>
              </a:spcBef>
              <a:spcAft>
                <a:spcPct val="0"/>
              </a:spcAft>
              <a:buClr>
                <a:srgbClr val="0000FF"/>
              </a:buClr>
              <a:buSzPct val="110000"/>
              <a:buFont typeface="Wingdings" panose="05000000000000000000" pitchFamily="2" charset="2"/>
              <a:buNone/>
              <a:defRPr/>
            </a:pPr>
            <a:r>
              <a:rPr kumimoji="1" lang="en-US" altLang="zh-CN" sz="2200" i="0" u="none" strike="noStrike" kern="1200" cap="none" normalizeH="0" baseline="0" noProof="0" dirty="0">
                <a:ln>
                  <a:noFill/>
                </a:ln>
                <a:uLnTx/>
                <a:uFillTx/>
                <a:latin typeface="+mn-lt"/>
                <a:ea typeface="+mn-ea"/>
                <a:cs typeface="+mn-ea"/>
                <a:sym typeface="+mn-lt"/>
              </a:rPr>
              <a:t>XX</a:t>
            </a:r>
            <a:r>
              <a:rPr kumimoji="1" lang="zh-CN" altLang="en-US" sz="2200" i="0" u="none" strike="noStrike" kern="1200" cap="none" normalizeH="0" baseline="0" noProof="0" dirty="0">
                <a:ln>
                  <a:noFill/>
                </a:ln>
                <a:uLnTx/>
                <a:uFillTx/>
                <a:latin typeface="+mn-lt"/>
                <a:ea typeface="+mn-ea"/>
                <a:cs typeface="+mn-ea"/>
                <a:sym typeface="+mn-lt"/>
              </a:rPr>
              <a:t>课题</a:t>
            </a:r>
            <a:endParaRPr kumimoji="1" lang="en-US" altLang="zh-CN" sz="2200" i="0" u="none" strike="noStrike" kern="1200" cap="none" normalizeH="0" baseline="0" noProof="0" dirty="0">
              <a:ln>
                <a:noFill/>
              </a:ln>
              <a:uLnTx/>
              <a:uFillTx/>
              <a:latin typeface="+mn-lt"/>
              <a:ea typeface="+mn-ea"/>
              <a:cs typeface="+mn-ea"/>
              <a:sym typeface="+mn-lt"/>
            </a:endParaRPr>
          </a:p>
          <a:p>
            <a:pPr marL="0" marR="0" lvl="0" indent="0" algn="ctr" defTabSz="914400" rtl="0" eaLnBrk="1" fontAlgn="base" latinLnBrk="0" hangingPunct="1">
              <a:spcBef>
                <a:spcPts val="1000"/>
              </a:spcBef>
              <a:spcAft>
                <a:spcPct val="0"/>
              </a:spcAft>
              <a:buClr>
                <a:srgbClr val="0000FF"/>
              </a:buClr>
              <a:buSzPct val="110000"/>
              <a:buFont typeface="Wingdings" panose="05000000000000000000" pitchFamily="2" charset="2"/>
              <a:buNone/>
              <a:defRPr/>
            </a:pPr>
            <a:r>
              <a:rPr kumimoji="1" lang="en-US" altLang="zh-CN" sz="2800" kern="2400" dirty="0">
                <a:latin typeface="+mn-lt"/>
                <a:ea typeface="+mn-ea"/>
                <a:cs typeface="+mn-ea"/>
                <a:sym typeface="+mn-lt"/>
              </a:rPr>
              <a:t>XX</a:t>
            </a:r>
            <a:r>
              <a:rPr kumimoji="1" lang="zh-CN" altLang="en-US" sz="2800" kern="2400" dirty="0">
                <a:latin typeface="+mn-lt"/>
                <a:ea typeface="+mn-ea"/>
                <a:cs typeface="+mn-ea"/>
                <a:sym typeface="+mn-lt"/>
              </a:rPr>
              <a:t>汇报</a:t>
            </a:r>
            <a:endParaRPr lang="en-US" altLang="zh-CN" sz="2800" kern="2400" dirty="0">
              <a:latin typeface="+mn-ea"/>
            </a:endParaRPr>
          </a:p>
        </p:txBody>
      </p:sp>
      <p:cxnSp>
        <p:nvCxnSpPr>
          <p:cNvPr id="8" name="直接连接符 7"/>
          <p:cNvCxnSpPr/>
          <p:nvPr userDrawn="1"/>
        </p:nvCxnSpPr>
        <p:spPr bwMode="auto">
          <a:xfrm>
            <a:off x="761362" y="808731"/>
            <a:ext cx="3240000" cy="0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4"/>
          <p:cNvSpPr/>
          <p:nvPr/>
        </p:nvSpPr>
        <p:spPr>
          <a:xfrm>
            <a:off x="331894" y="236669"/>
            <a:ext cx="11528213" cy="6384662"/>
          </a:xfrm>
          <a:prstGeom prst="roundRect">
            <a:avLst>
              <a:gd name="adj" fmla="val 2387"/>
            </a:avLst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79000">
                <a:schemeClr val="bg1"/>
              </a:gs>
            </a:gsLst>
            <a:lin ang="5400000" scaled="0"/>
            <a:tileRect/>
          </a:gradFill>
          <a:ln>
            <a:noFill/>
          </a:ln>
          <a:effectLst>
            <a:outerShdw blurRad="254000" dist="63500" sx="102000" sy="102000" algn="ctr" rotWithShape="0">
              <a:schemeClr val="bg1">
                <a:lumMod val="7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2">
            <a:alphaModFix amt="20000"/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-14426" t="-1960" r="-14426" b="81369"/>
          <a:stretch>
            <a:fillRect/>
          </a:stretch>
        </p:blipFill>
        <p:spPr>
          <a:xfrm>
            <a:off x="-2727118" y="4114800"/>
            <a:ext cx="17736548" cy="274320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4"/>
          <p:cNvSpPr/>
          <p:nvPr/>
        </p:nvSpPr>
        <p:spPr>
          <a:xfrm>
            <a:off x="331894" y="236669"/>
            <a:ext cx="11528213" cy="6384662"/>
          </a:xfrm>
          <a:prstGeom prst="roundRect">
            <a:avLst>
              <a:gd name="adj" fmla="val 2387"/>
            </a:avLst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79000">
                <a:schemeClr val="bg1"/>
              </a:gs>
            </a:gsLst>
            <a:lin ang="5400000" scaled="0"/>
            <a:tileRect/>
          </a:gradFill>
          <a:ln>
            <a:noFill/>
          </a:ln>
          <a:effectLst>
            <a:outerShdw blurRad="254000" dist="63500" sx="102000" sy="102000" algn="ctr" rotWithShape="0">
              <a:schemeClr val="bg1">
                <a:lumMod val="7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2">
            <a:alphaModFix amt="20000"/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-14426" t="-1960" r="-14426" b="81369"/>
          <a:stretch>
            <a:fillRect/>
          </a:stretch>
        </p:blipFill>
        <p:spPr>
          <a:xfrm>
            <a:off x="-2727118" y="4114800"/>
            <a:ext cx="17736548" cy="2743201"/>
          </a:xfrm>
          <a:prstGeom prst="rect">
            <a:avLst/>
          </a:prstGeom>
        </p:spPr>
      </p:pic>
      <p:sp>
        <p:nvSpPr>
          <p:cNvPr id="7" name="标题 3"/>
          <p:cNvSpPr txBox="1"/>
          <p:nvPr/>
        </p:nvSpPr>
        <p:spPr>
          <a:xfrm>
            <a:off x="436099" y="259484"/>
            <a:ext cx="11329222" cy="2244565"/>
          </a:xfrm>
          <a:prstGeom prst="rect">
            <a:avLst/>
          </a:prstGeom>
          <a:solidFill>
            <a:srgbClr val="005AD2"/>
          </a:solidFill>
          <a:ln>
            <a:noFill/>
          </a:ln>
          <a:effectLst/>
        </p:spPr>
        <p:txBody>
          <a:bodyPr tIns="0" bIns="0" anchor="ctr"/>
          <a:lstStyle/>
          <a:p>
            <a:pPr algn="ctr">
              <a:spcBef>
                <a:spcPct val="0"/>
              </a:spcBef>
              <a:defRPr/>
            </a:pPr>
            <a:endParaRPr lang="zh-CN" altLang="en-US" sz="4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072" y="393122"/>
            <a:ext cx="2301507" cy="38550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4"/>
          <p:cNvSpPr/>
          <p:nvPr/>
        </p:nvSpPr>
        <p:spPr>
          <a:xfrm>
            <a:off x="331894" y="236669"/>
            <a:ext cx="11528213" cy="6384662"/>
          </a:xfrm>
          <a:prstGeom prst="roundRect">
            <a:avLst>
              <a:gd name="adj" fmla="val 2387"/>
            </a:avLst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79000">
                <a:schemeClr val="bg1"/>
              </a:gs>
            </a:gsLst>
            <a:lin ang="5400000" scaled="0"/>
            <a:tileRect/>
          </a:gradFill>
          <a:ln>
            <a:noFill/>
          </a:ln>
          <a:effectLst>
            <a:outerShdw blurRad="254000" dist="63500" sx="102000" sy="102000" algn="ctr" rotWithShape="0">
              <a:schemeClr val="bg1">
                <a:lumMod val="7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2">
            <a:alphaModFix amt="20000"/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-14426" t="-1960" r="-14426" b="81369"/>
          <a:stretch>
            <a:fillRect/>
          </a:stretch>
        </p:blipFill>
        <p:spPr>
          <a:xfrm>
            <a:off x="-2727118" y="4114800"/>
            <a:ext cx="17736548" cy="2743201"/>
          </a:xfrm>
          <a:prstGeom prst="rect">
            <a:avLst/>
          </a:prstGeom>
        </p:spPr>
      </p:pic>
      <p:sp>
        <p:nvSpPr>
          <p:cNvPr id="7" name="标题 3"/>
          <p:cNvSpPr txBox="1"/>
          <p:nvPr/>
        </p:nvSpPr>
        <p:spPr>
          <a:xfrm>
            <a:off x="436100" y="259484"/>
            <a:ext cx="3151162" cy="6361847"/>
          </a:xfrm>
          <a:prstGeom prst="rect">
            <a:avLst/>
          </a:prstGeom>
          <a:solidFill>
            <a:srgbClr val="005AD2"/>
          </a:solidFill>
          <a:ln>
            <a:noFill/>
          </a:ln>
          <a:effectLst/>
        </p:spPr>
        <p:txBody>
          <a:bodyPr tIns="0" bIns="0" anchor="ctr"/>
          <a:lstStyle/>
          <a:p>
            <a:pPr algn="ctr">
              <a:spcBef>
                <a:spcPct val="0"/>
              </a:spcBef>
              <a:defRPr/>
            </a:pPr>
            <a:endParaRPr lang="zh-CN" altLang="en-US" sz="4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072" y="393122"/>
            <a:ext cx="2301507" cy="38550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alphaModFix amt="50000"/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1007118" flipH="1">
            <a:off x="-4762466" y="-38208"/>
            <a:ext cx="10459919" cy="10624352"/>
          </a:xfrm>
          <a:prstGeom prst="rect">
            <a:avLst/>
          </a:prstGeom>
        </p:spPr>
      </p:pic>
      <p:grpSp>
        <p:nvGrpSpPr>
          <p:cNvPr id="17" name="组合 16"/>
          <p:cNvGrpSpPr/>
          <p:nvPr/>
        </p:nvGrpSpPr>
        <p:grpSpPr>
          <a:xfrm>
            <a:off x="2324028" y="2391132"/>
            <a:ext cx="1980000" cy="2160000"/>
            <a:chOff x="806121" y="2244419"/>
            <a:chExt cx="2095094" cy="2369160"/>
          </a:xfrm>
        </p:grpSpPr>
        <p:sp>
          <p:nvSpPr>
            <p:cNvPr id="18" name="图形 11"/>
            <p:cNvSpPr>
              <a:spLocks noChangeAspect="1"/>
            </p:cNvSpPr>
            <p:nvPr/>
          </p:nvSpPr>
          <p:spPr>
            <a:xfrm>
              <a:off x="806121" y="2244419"/>
              <a:ext cx="2095094" cy="2369160"/>
            </a:xfrm>
            <a:custGeom>
              <a:avLst/>
              <a:gdLst>
                <a:gd name="connsiteX0" fmla="*/ 0 w 1638300"/>
                <a:gd name="connsiteY0" fmla="*/ 526733 h 1852612"/>
                <a:gd name="connsiteX1" fmla="*/ 0 w 1638300"/>
                <a:gd name="connsiteY1" fmla="*/ 1325880 h 1852612"/>
                <a:gd name="connsiteX2" fmla="*/ 63818 w 1638300"/>
                <a:gd name="connsiteY2" fmla="*/ 1436370 h 1852612"/>
                <a:gd name="connsiteX3" fmla="*/ 755333 w 1638300"/>
                <a:gd name="connsiteY3" fmla="*/ 1835468 h 1852612"/>
                <a:gd name="connsiteX4" fmla="*/ 882968 w 1638300"/>
                <a:gd name="connsiteY4" fmla="*/ 1835468 h 1852612"/>
                <a:gd name="connsiteX5" fmla="*/ 1574483 w 1638300"/>
                <a:gd name="connsiteY5" fmla="*/ 1436370 h 1852612"/>
                <a:gd name="connsiteX6" fmla="*/ 1638300 w 1638300"/>
                <a:gd name="connsiteY6" fmla="*/ 1325880 h 1852612"/>
                <a:gd name="connsiteX7" fmla="*/ 1638300 w 1638300"/>
                <a:gd name="connsiteY7" fmla="*/ 526733 h 1852612"/>
                <a:gd name="connsiteX8" fmla="*/ 1574483 w 1638300"/>
                <a:gd name="connsiteY8" fmla="*/ 416243 h 1852612"/>
                <a:gd name="connsiteX9" fmla="*/ 882968 w 1638300"/>
                <a:gd name="connsiteY9" fmla="*/ 17145 h 1852612"/>
                <a:gd name="connsiteX10" fmla="*/ 755333 w 1638300"/>
                <a:gd name="connsiteY10" fmla="*/ 17145 h 1852612"/>
                <a:gd name="connsiteX11" fmla="*/ 63818 w 1638300"/>
                <a:gd name="connsiteY11" fmla="*/ 416243 h 1852612"/>
                <a:gd name="connsiteX12" fmla="*/ 0 w 1638300"/>
                <a:gd name="connsiteY12" fmla="*/ 526733 h 185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38300" h="1852612">
                  <a:moveTo>
                    <a:pt x="0" y="526733"/>
                  </a:moveTo>
                  <a:lnTo>
                    <a:pt x="0" y="1325880"/>
                  </a:lnTo>
                  <a:cubicBezTo>
                    <a:pt x="0" y="1371600"/>
                    <a:pt x="23813" y="1413510"/>
                    <a:pt x="63818" y="1436370"/>
                  </a:cubicBezTo>
                  <a:lnTo>
                    <a:pt x="755333" y="1835468"/>
                  </a:lnTo>
                  <a:cubicBezTo>
                    <a:pt x="794385" y="1858328"/>
                    <a:pt x="842963" y="1858328"/>
                    <a:pt x="882968" y="1835468"/>
                  </a:cubicBezTo>
                  <a:lnTo>
                    <a:pt x="1574483" y="1436370"/>
                  </a:lnTo>
                  <a:cubicBezTo>
                    <a:pt x="1613535" y="1413510"/>
                    <a:pt x="1638300" y="1371600"/>
                    <a:pt x="1638300" y="1325880"/>
                  </a:cubicBezTo>
                  <a:lnTo>
                    <a:pt x="1638300" y="526733"/>
                  </a:lnTo>
                  <a:cubicBezTo>
                    <a:pt x="1638300" y="481013"/>
                    <a:pt x="1614488" y="439103"/>
                    <a:pt x="1574483" y="416243"/>
                  </a:cubicBezTo>
                  <a:lnTo>
                    <a:pt x="882968" y="17145"/>
                  </a:lnTo>
                  <a:cubicBezTo>
                    <a:pt x="843915" y="-5715"/>
                    <a:pt x="795338" y="-5715"/>
                    <a:pt x="755333" y="17145"/>
                  </a:cubicBezTo>
                  <a:lnTo>
                    <a:pt x="63818" y="416243"/>
                  </a:lnTo>
                  <a:cubicBezTo>
                    <a:pt x="23813" y="439103"/>
                    <a:pt x="0" y="481013"/>
                    <a:pt x="0" y="526733"/>
                  </a:cubicBezTo>
                  <a:close/>
                </a:path>
              </a:pathLst>
            </a:custGeom>
            <a:gradFill>
              <a:gsLst>
                <a:gs pos="0">
                  <a:schemeClr val="bg2">
                    <a:alpha val="80000"/>
                  </a:schemeClr>
                </a:gs>
                <a:gs pos="100000">
                  <a:schemeClr val="tx2">
                    <a:alpha val="70000"/>
                  </a:schemeClr>
                </a:gs>
              </a:gsLst>
              <a:lin ang="16200000" scaled="1"/>
            </a:gradFill>
            <a:ln w="38100">
              <a:noFill/>
            </a:ln>
            <a:effectLst>
              <a:outerShdw blurRad="381000" dist="508000" dir="5400000" sx="80000" sy="80000" algn="t" rotWithShape="0">
                <a:schemeClr val="accent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zh-CN" alt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grpSp>
          <p:nvGrpSpPr>
            <p:cNvPr id="19" name="组合 18"/>
            <p:cNvGrpSpPr/>
            <p:nvPr/>
          </p:nvGrpSpPr>
          <p:grpSpPr>
            <a:xfrm>
              <a:off x="1386392" y="2856393"/>
              <a:ext cx="934550" cy="1217733"/>
              <a:chOff x="2246666" y="3479316"/>
              <a:chExt cx="934550" cy="1217733"/>
            </a:xfrm>
          </p:grpSpPr>
          <p:sp>
            <p:nvSpPr>
              <p:cNvPr id="20" name="文本框 19"/>
              <p:cNvSpPr txBox="1"/>
              <p:nvPr/>
            </p:nvSpPr>
            <p:spPr>
              <a:xfrm>
                <a:off x="2384262" y="3479316"/>
                <a:ext cx="659361" cy="98523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algn="ctr">
                  <a:spcAft>
                    <a:spcPts val="400"/>
                  </a:spcAft>
                  <a:buClr>
                    <a:schemeClr val="accent1"/>
                  </a:buClr>
                  <a:buSzPct val="70000"/>
                </a:pPr>
                <a:r>
                  <a:rPr kumimoji="1" lang="zh-CN" altLang="en-US" sz="2600" b="1" kern="1000" baseline="0" dirty="0">
                    <a:solidFill>
                      <a:schemeClr val="bg1"/>
                    </a:solidFill>
                    <a:latin typeface="+mn-lt"/>
                    <a:ea typeface="+mn-ea"/>
                    <a:cs typeface="+mn-ea"/>
                    <a:sym typeface="+mn-lt"/>
                  </a:rPr>
                  <a:t>汇 报</a:t>
                </a:r>
                <a:endParaRPr kumimoji="1" lang="en-US" altLang="zh-CN" sz="2600" b="1" kern="1000" baseline="0" dirty="0">
                  <a:solidFill>
                    <a:schemeClr val="bg1"/>
                  </a:solidFill>
                  <a:latin typeface="+mn-lt"/>
                  <a:ea typeface="+mn-ea"/>
                  <a:cs typeface="+mn-ea"/>
                  <a:sym typeface="+mn-lt"/>
                </a:endParaRPr>
              </a:p>
              <a:p>
                <a:pPr algn="ctr">
                  <a:spcAft>
                    <a:spcPts val="400"/>
                  </a:spcAft>
                  <a:buClr>
                    <a:schemeClr val="accent1"/>
                  </a:buClr>
                  <a:buSzPct val="70000"/>
                </a:pPr>
                <a:r>
                  <a:rPr kumimoji="1" lang="zh-CN" altLang="en-US" sz="2600" b="1" kern="1000" baseline="0" dirty="0">
                    <a:solidFill>
                      <a:schemeClr val="bg1"/>
                    </a:solidFill>
                    <a:latin typeface="+mn-lt"/>
                    <a:ea typeface="+mn-ea"/>
                    <a:cs typeface="+mn-ea"/>
                    <a:sym typeface="+mn-lt"/>
                  </a:rPr>
                  <a:t>提 纲</a:t>
                </a:r>
                <a:endParaRPr kumimoji="1" lang="en-US" sz="2600" b="1" kern="1000" baseline="0" dirty="0">
                  <a:solidFill>
                    <a:schemeClr val="bg1"/>
                  </a:solidFill>
                  <a:latin typeface="+mn-lt"/>
                  <a:ea typeface="+mn-ea"/>
                  <a:cs typeface="+mn-ea"/>
                  <a:sym typeface="+mn-lt"/>
                </a:endParaRPr>
              </a:p>
            </p:txBody>
          </p:sp>
          <p:sp>
            <p:nvSpPr>
              <p:cNvPr id="21" name="文本框 20"/>
              <p:cNvSpPr txBox="1"/>
              <p:nvPr/>
            </p:nvSpPr>
            <p:spPr>
              <a:xfrm>
                <a:off x="2246666" y="4481605"/>
                <a:ext cx="934550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noAutofit/>
              </a:bodyPr>
              <a:lstStyle/>
              <a:p>
                <a:pPr algn="ctr">
                  <a:spcAft>
                    <a:spcPts val="600"/>
                  </a:spcAft>
                  <a:buClr>
                    <a:schemeClr val="accent1"/>
                  </a:buClr>
                  <a:buSzPct val="70000"/>
                </a:pPr>
                <a:r>
                  <a:rPr kumimoji="1" lang="en-US" altLang="zh-CN" sz="1100" b="0" dirty="0">
                    <a:solidFill>
                      <a:schemeClr val="bg1"/>
                    </a:solidFill>
                    <a:latin typeface="+mn-lt"/>
                    <a:ea typeface="+mn-ea"/>
                    <a:cs typeface="+mn-ea"/>
                    <a:sym typeface="+mn-lt"/>
                  </a:rPr>
                  <a:t>CONTENTS</a:t>
                </a:r>
                <a:endParaRPr kumimoji="1" lang="en-US" sz="1100" b="0" dirty="0">
                  <a:solidFill>
                    <a:schemeClr val="bg1"/>
                  </a:solidFill>
                  <a:latin typeface="+mn-lt"/>
                  <a:ea typeface="+mn-ea"/>
                  <a:cs typeface="+mn-ea"/>
                  <a:sym typeface="+mn-lt"/>
                </a:endParaRPr>
              </a:p>
            </p:txBody>
          </p:sp>
        </p:grpSp>
      </p:grpSp>
      <p:sp>
        <p:nvSpPr>
          <p:cNvPr id="9" name="矩形: 圆角 15"/>
          <p:cNvSpPr/>
          <p:nvPr/>
        </p:nvSpPr>
        <p:spPr>
          <a:xfrm rot="2700000">
            <a:off x="11913636" y="6152955"/>
            <a:ext cx="890287" cy="890287"/>
          </a:xfrm>
          <a:prstGeom prst="roundRect">
            <a:avLst>
              <a:gd name="adj" fmla="val 20000"/>
            </a:avLst>
          </a:prstGeom>
          <a:gradFill flip="none" rotWithShape="1">
            <a:gsLst>
              <a:gs pos="0">
                <a:schemeClr val="tx2">
                  <a:alpha val="60000"/>
                </a:schemeClr>
              </a:gs>
              <a:gs pos="100000">
                <a:schemeClr val="tx2">
                  <a:lumMod val="60000"/>
                  <a:lumOff val="40000"/>
                </a:schemeClr>
              </a:gs>
            </a:gsLst>
            <a:lin ang="8100000" scaled="1"/>
            <a:tileRect/>
          </a:gradFill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algn="ctr"/>
            <a:endParaRPr lang="en-US" sz="2000" b="1" kern="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4"/>
          <p:cNvSpPr/>
          <p:nvPr/>
        </p:nvSpPr>
        <p:spPr>
          <a:xfrm>
            <a:off x="575734" y="134952"/>
            <a:ext cx="11040533" cy="550848"/>
          </a:xfrm>
          <a:prstGeom prst="roundRect">
            <a:avLst>
              <a:gd name="adj" fmla="val 16673"/>
            </a:avLst>
          </a:prstGeom>
          <a:gradFill flip="none" rotWithShape="1">
            <a:gsLst>
              <a:gs pos="5600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1"/>
            <a:tileRect/>
          </a:gradFill>
          <a:ln w="38100">
            <a:noFill/>
          </a:ln>
          <a:effectLst>
            <a:outerShdw blurRad="381000" dist="63500" dir="5400000" sx="90000" sy="90000" algn="t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lvl="0" algn="ctr"/>
            <a:endParaRPr lang="zh-CN" altLang="en-US" sz="2800" kern="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0" y="83920"/>
            <a:ext cx="479291" cy="648455"/>
            <a:chOff x="0" y="7719"/>
            <a:chExt cx="359468" cy="648455"/>
          </a:xfrm>
        </p:grpSpPr>
        <p:sp>
          <p:nvSpPr>
            <p:cNvPr id="11" name="任意多边形: 形状 10"/>
            <p:cNvSpPr/>
            <p:nvPr/>
          </p:nvSpPr>
          <p:spPr bwMode="auto">
            <a:xfrm>
              <a:off x="0" y="7719"/>
              <a:ext cx="359468" cy="648455"/>
            </a:xfrm>
            <a:custGeom>
              <a:avLst/>
              <a:gdLst>
                <a:gd name="connsiteX0" fmla="*/ 0 w 359468"/>
                <a:gd name="connsiteY0" fmla="*/ 0 h 648455"/>
                <a:gd name="connsiteX1" fmla="*/ 8446 w 359468"/>
                <a:gd name="connsiteY1" fmla="*/ 41836 h 648455"/>
                <a:gd name="connsiteX2" fmla="*/ 107502 w 359468"/>
                <a:gd name="connsiteY2" fmla="*/ 107494 h 648455"/>
                <a:gd name="connsiteX3" fmla="*/ 144455 w 359468"/>
                <a:gd name="connsiteY3" fmla="*/ 107494 h 648455"/>
                <a:gd name="connsiteX4" fmla="*/ 359468 w 359468"/>
                <a:gd name="connsiteY4" fmla="*/ 322938 h 648455"/>
                <a:gd name="connsiteX5" fmla="*/ 144455 w 359468"/>
                <a:gd name="connsiteY5" fmla="*/ 538382 h 648455"/>
                <a:gd name="connsiteX6" fmla="*/ 94727 w 359468"/>
                <a:gd name="connsiteY6" fmla="*/ 538382 h 648455"/>
                <a:gd name="connsiteX7" fmla="*/ 107502 w 359468"/>
                <a:gd name="connsiteY7" fmla="*/ 540961 h 648455"/>
                <a:gd name="connsiteX8" fmla="*/ 8446 w 359468"/>
                <a:gd name="connsiteY8" fmla="*/ 606620 h 648455"/>
                <a:gd name="connsiteX9" fmla="*/ 0 w 359468"/>
                <a:gd name="connsiteY9" fmla="*/ 648455 h 648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468" h="648455">
                  <a:moveTo>
                    <a:pt x="0" y="0"/>
                  </a:moveTo>
                  <a:lnTo>
                    <a:pt x="8446" y="41836"/>
                  </a:lnTo>
                  <a:cubicBezTo>
                    <a:pt x="24766" y="80420"/>
                    <a:pt x="62972" y="107494"/>
                    <a:pt x="107502" y="107494"/>
                  </a:cubicBezTo>
                  <a:lnTo>
                    <a:pt x="144455" y="107494"/>
                  </a:lnTo>
                  <a:cubicBezTo>
                    <a:pt x="263203" y="107494"/>
                    <a:pt x="359468" y="203952"/>
                    <a:pt x="359468" y="322938"/>
                  </a:cubicBezTo>
                  <a:cubicBezTo>
                    <a:pt x="359468" y="441924"/>
                    <a:pt x="263203" y="538382"/>
                    <a:pt x="144455" y="538382"/>
                  </a:cubicBezTo>
                  <a:lnTo>
                    <a:pt x="94727" y="538382"/>
                  </a:lnTo>
                  <a:lnTo>
                    <a:pt x="107502" y="540961"/>
                  </a:lnTo>
                  <a:cubicBezTo>
                    <a:pt x="62972" y="540961"/>
                    <a:pt x="24766" y="568035"/>
                    <a:pt x="8446" y="606620"/>
                  </a:cubicBezTo>
                  <a:lnTo>
                    <a:pt x="0" y="648455"/>
                  </a:lnTo>
                  <a:close/>
                </a:path>
              </a:pathLst>
            </a:custGeom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1"/>
            </a:gra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" name="等腰三角形 11"/>
            <p:cNvSpPr/>
            <p:nvPr/>
          </p:nvSpPr>
          <p:spPr bwMode="auto">
            <a:xfrm rot="5400000">
              <a:off x="138848" y="295601"/>
              <a:ext cx="81328" cy="70110"/>
            </a:xfrm>
            <a:prstGeom prst="triangle">
              <a:avLst/>
            </a:prstGeom>
            <a:solidFill>
              <a:schemeClr val="bg1"/>
            </a:soli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7" name="内容占位符 6"/>
          <p:cNvSpPr>
            <a:spLocks noGrp="1"/>
          </p:cNvSpPr>
          <p:nvPr>
            <p:ph sz="quarter" idx="11"/>
          </p:nvPr>
        </p:nvSpPr>
        <p:spPr>
          <a:xfrm>
            <a:off x="479291" y="914400"/>
            <a:ext cx="11136976" cy="5441953"/>
          </a:xfr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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defTabSz="914400" rtl="0" eaLnBrk="1" latinLnBrk="0" hangingPunct="1">
              <a:lnSpc>
                <a:spcPct val="120000"/>
              </a:lnSpc>
              <a:buClr>
                <a:schemeClr val="accent1">
                  <a:lumMod val="60000"/>
                  <a:lumOff val="40000"/>
                </a:schemeClr>
              </a:buClr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4572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defRPr lang="zh-CN" alt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9" name="灯片编号占位符 15"/>
          <p:cNvSpPr>
            <a:spLocks noGrp="1"/>
          </p:cNvSpPr>
          <p:nvPr>
            <p:ph type="sldNum" sz="quarter" idx="13"/>
          </p:nvPr>
        </p:nvSpPr>
        <p:spPr>
          <a:xfrm>
            <a:off x="11616267" y="6428329"/>
            <a:ext cx="325205" cy="243904"/>
          </a:xfrm>
          <a:prstGeom prst="round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lvl1pPr algn="ctr">
              <a:defRPr lang="zh-CN" altLang="en-US" sz="100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</a:fld>
            <a:endParaRPr lang="en-US" dirty="0"/>
          </a:p>
        </p:txBody>
      </p:sp>
      <p:sp>
        <p:nvSpPr>
          <p:cNvPr id="15" name="Footer Placeholder 4"/>
          <p:cNvSpPr txBox="1"/>
          <p:nvPr userDrawn="1"/>
        </p:nvSpPr>
        <p:spPr>
          <a:xfrm>
            <a:off x="5212592" y="6367720"/>
            <a:ext cx="16703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/>
              <a:t>姓名：标题</a:t>
            </a:r>
            <a:endParaRPr lang="zh-CN" altLang="en-US" dirty="0"/>
          </a:p>
        </p:txBody>
      </p:sp>
      <p:sp>
        <p:nvSpPr>
          <p:cNvPr id="16" name="平行四边形 15"/>
          <p:cNvSpPr/>
          <p:nvPr userDrawn="1"/>
        </p:nvSpPr>
        <p:spPr>
          <a:xfrm>
            <a:off x="8056339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平行四边形 16"/>
          <p:cNvSpPr/>
          <p:nvPr userDrawn="1"/>
        </p:nvSpPr>
        <p:spPr>
          <a:xfrm>
            <a:off x="4068223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标题 1"/>
          <p:cNvSpPr>
            <a:spLocks noGrp="1"/>
          </p:cNvSpPr>
          <p:nvPr>
            <p:ph type="title"/>
          </p:nvPr>
        </p:nvSpPr>
        <p:spPr>
          <a:xfrm>
            <a:off x="575733" y="203162"/>
            <a:ext cx="9672834" cy="407389"/>
          </a:xfrm>
        </p:spPr>
        <p:txBody>
          <a:bodyPr>
            <a:normAutofit/>
          </a:bodyPr>
          <a:lstStyle>
            <a:lvl1pPr>
              <a:defRPr sz="2800" b="1">
                <a:solidFill>
                  <a:schemeClr val="bg1"/>
                </a:solidFill>
              </a:defRPr>
            </a:lvl1pPr>
          </a:lstStyle>
          <a:p>
            <a:r>
              <a:rPr kumimoji="1" lang="zh-CN" altLang="en-US" dirty="0"/>
              <a:t>单击此处编辑母版标题样式</a:t>
            </a:r>
            <a:endParaRPr kumimoji="1" lang="zh-CN" altLang="en-US" dirty="0"/>
          </a:p>
        </p:txBody>
      </p:sp>
      <p:sp>
        <p:nvSpPr>
          <p:cNvPr id="19" name="Footer Placeholder 4"/>
          <p:cNvSpPr txBox="1"/>
          <p:nvPr userDrawn="1"/>
        </p:nvSpPr>
        <p:spPr>
          <a:xfrm>
            <a:off x="286089" y="6367719"/>
            <a:ext cx="16703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S4Plus-USTC</a:t>
            </a:r>
            <a:r>
              <a:rPr lang="zh-CN" altLang="en-US" dirty="0"/>
              <a:t>研究组</a:t>
            </a:r>
            <a:endParaRPr lang="zh-CN" altLang="en-US" dirty="0"/>
          </a:p>
        </p:txBody>
      </p:sp>
    </p:spTree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-9596" y="0"/>
            <a:ext cx="12211189" cy="6858000"/>
          </a:xfrm>
          <a:prstGeom prst="rect">
            <a:avLst/>
          </a:prstGeom>
          <a:gradFill>
            <a:gsLst>
              <a:gs pos="54000">
                <a:srgbClr val="D7EFF5"/>
              </a:gs>
              <a:gs pos="100000">
                <a:schemeClr val="accent1">
                  <a:alpha val="54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zh-CN" altLang="en-US" sz="1800">
              <a:solidFill>
                <a:prstClr val="white"/>
              </a:solidFill>
              <a:cs typeface="+mn-ea"/>
              <a:sym typeface="+mn-lt"/>
            </a:endParaRPr>
          </a:p>
        </p:txBody>
      </p:sp>
      <p:sp>
        <p:nvSpPr>
          <p:cNvPr id="5" name="矩形: 圆角 4"/>
          <p:cNvSpPr/>
          <p:nvPr userDrawn="1"/>
        </p:nvSpPr>
        <p:spPr>
          <a:xfrm>
            <a:off x="575734" y="134952"/>
            <a:ext cx="11040533" cy="550848"/>
          </a:xfrm>
          <a:prstGeom prst="roundRect">
            <a:avLst>
              <a:gd name="adj" fmla="val 16673"/>
            </a:avLst>
          </a:prstGeom>
          <a:gradFill flip="none" rotWithShape="1">
            <a:gsLst>
              <a:gs pos="5600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1"/>
            <a:tileRect/>
          </a:gradFill>
          <a:ln w="38100">
            <a:noFill/>
          </a:ln>
          <a:effectLst>
            <a:outerShdw blurRad="381000" dist="63500" dir="5400000" sx="90000" sy="90000" algn="t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lvl="0" algn="ctr"/>
            <a:endParaRPr lang="zh-CN" altLang="en-US" sz="2000" kern="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0" y="83920"/>
            <a:ext cx="479291" cy="648455"/>
            <a:chOff x="0" y="7719"/>
            <a:chExt cx="359468" cy="648455"/>
          </a:xfrm>
        </p:grpSpPr>
        <p:sp>
          <p:nvSpPr>
            <p:cNvPr id="11" name="任意多边形: 形状 10"/>
            <p:cNvSpPr/>
            <p:nvPr/>
          </p:nvSpPr>
          <p:spPr bwMode="auto">
            <a:xfrm>
              <a:off x="0" y="7719"/>
              <a:ext cx="359468" cy="648455"/>
            </a:xfrm>
            <a:custGeom>
              <a:avLst/>
              <a:gdLst>
                <a:gd name="connsiteX0" fmla="*/ 0 w 359468"/>
                <a:gd name="connsiteY0" fmla="*/ 0 h 648455"/>
                <a:gd name="connsiteX1" fmla="*/ 8446 w 359468"/>
                <a:gd name="connsiteY1" fmla="*/ 41836 h 648455"/>
                <a:gd name="connsiteX2" fmla="*/ 107502 w 359468"/>
                <a:gd name="connsiteY2" fmla="*/ 107494 h 648455"/>
                <a:gd name="connsiteX3" fmla="*/ 144455 w 359468"/>
                <a:gd name="connsiteY3" fmla="*/ 107494 h 648455"/>
                <a:gd name="connsiteX4" fmla="*/ 359468 w 359468"/>
                <a:gd name="connsiteY4" fmla="*/ 322938 h 648455"/>
                <a:gd name="connsiteX5" fmla="*/ 144455 w 359468"/>
                <a:gd name="connsiteY5" fmla="*/ 538382 h 648455"/>
                <a:gd name="connsiteX6" fmla="*/ 94727 w 359468"/>
                <a:gd name="connsiteY6" fmla="*/ 538382 h 648455"/>
                <a:gd name="connsiteX7" fmla="*/ 107502 w 359468"/>
                <a:gd name="connsiteY7" fmla="*/ 540961 h 648455"/>
                <a:gd name="connsiteX8" fmla="*/ 8446 w 359468"/>
                <a:gd name="connsiteY8" fmla="*/ 606620 h 648455"/>
                <a:gd name="connsiteX9" fmla="*/ 0 w 359468"/>
                <a:gd name="connsiteY9" fmla="*/ 648455 h 648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468" h="648455">
                  <a:moveTo>
                    <a:pt x="0" y="0"/>
                  </a:moveTo>
                  <a:lnTo>
                    <a:pt x="8446" y="41836"/>
                  </a:lnTo>
                  <a:cubicBezTo>
                    <a:pt x="24766" y="80420"/>
                    <a:pt x="62972" y="107494"/>
                    <a:pt x="107502" y="107494"/>
                  </a:cubicBezTo>
                  <a:lnTo>
                    <a:pt x="144455" y="107494"/>
                  </a:lnTo>
                  <a:cubicBezTo>
                    <a:pt x="263203" y="107494"/>
                    <a:pt x="359468" y="203952"/>
                    <a:pt x="359468" y="322938"/>
                  </a:cubicBezTo>
                  <a:cubicBezTo>
                    <a:pt x="359468" y="441924"/>
                    <a:pt x="263203" y="538382"/>
                    <a:pt x="144455" y="538382"/>
                  </a:cubicBezTo>
                  <a:lnTo>
                    <a:pt x="94727" y="538382"/>
                  </a:lnTo>
                  <a:lnTo>
                    <a:pt x="107502" y="540961"/>
                  </a:lnTo>
                  <a:cubicBezTo>
                    <a:pt x="62972" y="540961"/>
                    <a:pt x="24766" y="568035"/>
                    <a:pt x="8446" y="606620"/>
                  </a:cubicBezTo>
                  <a:lnTo>
                    <a:pt x="0" y="648455"/>
                  </a:lnTo>
                  <a:close/>
                </a:path>
              </a:pathLst>
            </a:custGeom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1"/>
            </a:gra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" name="等腰三角形 11"/>
            <p:cNvSpPr/>
            <p:nvPr/>
          </p:nvSpPr>
          <p:spPr bwMode="auto">
            <a:xfrm rot="5400000">
              <a:off x="138848" y="295601"/>
              <a:ext cx="81328" cy="70110"/>
            </a:xfrm>
            <a:prstGeom prst="triangle">
              <a:avLst/>
            </a:prstGeom>
            <a:solidFill>
              <a:schemeClr val="bg1"/>
            </a:soli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6" name="灯片编号占位符 15"/>
          <p:cNvSpPr>
            <a:spLocks noGrp="1"/>
          </p:cNvSpPr>
          <p:nvPr>
            <p:ph type="sldNum" sz="quarter" idx="13"/>
          </p:nvPr>
        </p:nvSpPr>
        <p:spPr>
          <a:xfrm>
            <a:off x="11616267" y="6515100"/>
            <a:ext cx="325205" cy="243904"/>
          </a:xfrm>
          <a:prstGeom prst="round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lvl1pPr algn="ctr">
              <a:defRPr lang="zh-CN" altLang="en-US" sz="100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</a:fld>
            <a:endParaRPr lang="en-US" dirty="0"/>
          </a:p>
        </p:txBody>
      </p:sp>
      <p:sp>
        <p:nvSpPr>
          <p:cNvPr id="14" name="标题 1"/>
          <p:cNvSpPr>
            <a:spLocks noGrp="1"/>
          </p:cNvSpPr>
          <p:nvPr>
            <p:ph type="title"/>
          </p:nvPr>
        </p:nvSpPr>
        <p:spPr>
          <a:xfrm>
            <a:off x="575733" y="203162"/>
            <a:ext cx="9672834" cy="407389"/>
          </a:xfrm>
        </p:spPr>
        <p:txBody>
          <a:bodyPr>
            <a:normAutofit/>
          </a:bodyPr>
          <a:lstStyle>
            <a:lvl1pPr>
              <a:defRPr sz="2800" b="1">
                <a:solidFill>
                  <a:schemeClr val="bg1"/>
                </a:solidFill>
              </a:defRPr>
            </a:lvl1pPr>
          </a:lstStyle>
          <a:p>
            <a:r>
              <a:rPr kumimoji="1" lang="zh-CN" altLang="en-US" dirty="0"/>
              <a:t>单击此处编辑母版标题样式</a:t>
            </a:r>
            <a:endParaRPr kumimoji="1" lang="zh-CN" alt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8"/>
            <a:ext cx="10515600" cy="6038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132764"/>
            <a:ext cx="10515600" cy="50441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005AD2"/>
              </a:buClr>
              <a:buSzPct val="80000"/>
              <a:buFont typeface="Wingdings" panose="05000000000000000000" pitchFamily="2" charset="2"/>
              <a:buChar char="q"/>
            </a:pPr>
            <a:r>
              <a:rPr lang="zh-CN" altLang="en-US" sz="2800" dirty="0"/>
              <a:t>出版</a:t>
            </a:r>
            <a:endParaRPr lang="en-US" altLang="zh-CN" sz="2800" dirty="0"/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005AD2"/>
              </a:buClr>
              <a:buSzPct val="80000"/>
              <a:buFont typeface="Wingdings" panose="05000000000000000000" pitchFamily="2" charset="2"/>
              <a:buChar char="q"/>
            </a:pPr>
            <a:r>
              <a:rPr lang="en-US" altLang="zh-CN" sz="2800" b="1" dirty="0">
                <a:solidFill>
                  <a:srgbClr val="262626"/>
                </a:solidFill>
                <a:sym typeface="微软雅黑" panose="020B0503020204020204" pitchFamily="34" charset="-122"/>
              </a:rPr>
              <a:t>XX</a:t>
            </a:r>
            <a:endParaRPr lang="en-US" altLang="zh-CN" sz="2800" b="1" dirty="0">
              <a:solidFill>
                <a:srgbClr val="262626"/>
              </a:solidFill>
              <a:sym typeface="微软雅黑" panose="020B0503020204020204" pitchFamily="34" charset="-122"/>
            </a:endParaRP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005AD2"/>
              </a:buClr>
              <a:buSzPct val="80000"/>
              <a:buFont typeface="Wingdings" panose="05000000000000000000" pitchFamily="2" charset="2"/>
              <a:buChar char="q"/>
            </a:pPr>
            <a:r>
              <a:rPr lang="en-US" altLang="zh-CN" sz="2800" b="1" dirty="0">
                <a:solidFill>
                  <a:srgbClr val="262626"/>
                </a:solidFill>
                <a:sym typeface="微软雅黑" panose="020B0503020204020204" pitchFamily="34" charset="-122"/>
              </a:rPr>
              <a:t>YY</a:t>
            </a:r>
            <a:endParaRPr lang="en-US" altLang="zh-CN" sz="2800" b="1" dirty="0">
              <a:solidFill>
                <a:srgbClr val="262626"/>
              </a:solidFill>
              <a:sym typeface="微软雅黑" panose="020B0503020204020204" pitchFamily="34" charset="-122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zh-CN" altLang="en-US"/>
              <a:t>张昱：项目结题验收汇报概述</a:t>
            </a: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471A84-A18C-41AE-AACC-0B3972D6D19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971550" indent="-51435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n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1.xml"/><Relationship Id="rId1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1.xml"/><Relationship Id="rId1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1.xml"/><Relationship Id="rId1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1.xml"/><Relationship Id="rId1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1.xml"/><Relationship Id="rId1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1.xml"/><Relationship Id="rId1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1BA11-E42E-411D-8B9C-8D8EA8ED66A1}" type="datetime2">
              <a:rPr lang="zh-CN" altLang="en-US" smtClean="0"/>
            </a:fld>
            <a:endParaRPr lang="zh-CN" altLang="en-US" dirty="0"/>
          </a:p>
        </p:txBody>
      </p:sp>
      <p:sp>
        <p:nvSpPr>
          <p:cNvPr id="5" name="圆角矩形 4"/>
          <p:cNvSpPr/>
          <p:nvPr/>
        </p:nvSpPr>
        <p:spPr>
          <a:xfrm>
            <a:off x="594995" y="302260"/>
            <a:ext cx="3622040" cy="114808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圆角矩形 5"/>
          <p:cNvSpPr/>
          <p:nvPr/>
        </p:nvSpPr>
        <p:spPr>
          <a:xfrm>
            <a:off x="6152515" y="3761105"/>
            <a:ext cx="949960" cy="42545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6024880" y="3760470"/>
            <a:ext cx="1271905" cy="42608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/>
            <a:r>
              <a:rPr lang="zh-CN" altLang="en-US" sz="2000"/>
              <a:t>茹祥</a:t>
            </a:r>
            <a:r>
              <a:rPr lang="zh-CN" altLang="en-US" sz="2000"/>
              <a:t>程</a:t>
            </a:r>
            <a:endParaRPr lang="zh-CN" altLang="en-US" sz="2000"/>
          </a:p>
        </p:txBody>
      </p:sp>
      <p:sp>
        <p:nvSpPr>
          <p:cNvPr id="10" name="圆角矩形 9"/>
          <p:cNvSpPr/>
          <p:nvPr/>
        </p:nvSpPr>
        <p:spPr>
          <a:xfrm>
            <a:off x="1352550" y="2030095"/>
            <a:ext cx="9333865" cy="142303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cxnSp>
        <p:nvCxnSpPr>
          <p:cNvPr id="11" name="直接连接符 10"/>
          <p:cNvCxnSpPr/>
          <p:nvPr/>
        </p:nvCxnSpPr>
        <p:spPr>
          <a:xfrm>
            <a:off x="1802765" y="1740535"/>
            <a:ext cx="8655050" cy="0"/>
          </a:xfrm>
          <a:prstGeom prst="line">
            <a:avLst/>
          </a:prstGeom>
          <a:ln w="28575" cmpd="sng">
            <a:solidFill>
              <a:schemeClr val="tx2">
                <a:lumMod val="75000"/>
              </a:schemeClr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/>
        </p:nvCxnSpPr>
        <p:spPr>
          <a:xfrm>
            <a:off x="1802765" y="3307715"/>
            <a:ext cx="8655050" cy="0"/>
          </a:xfrm>
          <a:prstGeom prst="line">
            <a:avLst/>
          </a:prstGeom>
          <a:ln w="28575" cmpd="sng">
            <a:solidFill>
              <a:schemeClr val="accent1">
                <a:shade val="50000"/>
              </a:schemeClr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4" name="文本框 13"/>
          <p:cNvSpPr txBox="1"/>
          <p:nvPr/>
        </p:nvSpPr>
        <p:spPr>
          <a:xfrm>
            <a:off x="5358130" y="126619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zh-CN" altLang="en-US"/>
          </a:p>
        </p:txBody>
      </p:sp>
      <p:sp>
        <p:nvSpPr>
          <p:cNvPr id="16" name="文本框 15"/>
          <p:cNvSpPr txBox="1"/>
          <p:nvPr/>
        </p:nvSpPr>
        <p:spPr>
          <a:xfrm>
            <a:off x="1969770" y="2136140"/>
            <a:ext cx="8591550" cy="12280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/>
            <a:r>
              <a:rPr lang="en-US" altLang="zh-CN" sz="4800" b="1" baseline="30000">
                <a:solidFill>
                  <a:schemeClr val="accent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GoFree: Reducing Garbage Collection via</a:t>
            </a:r>
            <a:endParaRPr lang="en-US" altLang="zh-CN" sz="4800" b="1" baseline="30000">
              <a:solidFill>
                <a:schemeClr val="accent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en-US" altLang="zh-CN" sz="4800" b="1" baseline="30000">
                <a:solidFill>
                  <a:schemeClr val="accent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Compiler-Inserted Freeing</a:t>
            </a:r>
            <a:endParaRPr lang="en-US" altLang="zh-CN" sz="4800" b="1" baseline="30000">
              <a:solidFill>
                <a:schemeClr val="accent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1"/>
          </p:nvPr>
        </p:nvSpPr>
        <p:spPr>
          <a:xfrm>
            <a:off x="575945" y="810260"/>
            <a:ext cx="10619105" cy="5245735"/>
          </a:xfrm>
        </p:spPr>
        <p:txBody>
          <a:bodyPr>
            <a:normAutofit/>
          </a:bodyPr>
          <a:lstStyle/>
          <a:p>
            <a:pPr marL="228600" lvl="0" indent="-228600" algn="l">
              <a:buFont typeface="Wingdings" panose="05000000000000000000" charset="0"/>
              <a:buChar char=""/>
            </a:pPr>
            <a:r>
              <a:rPr lang="zh-CN" altLang="en-US" sz="2000" b="1">
                <a:solidFill>
                  <a:schemeClr val="tx1"/>
                </a:solidFill>
              </a:rPr>
              <a:t>原</a:t>
            </a:r>
            <a:r>
              <a:rPr lang="en-US" altLang="zh-CN" sz="2000" b="1">
                <a:solidFill>
                  <a:schemeClr val="tx1"/>
                </a:solidFill>
              </a:rPr>
              <a:t> Go </a:t>
            </a:r>
            <a:r>
              <a:rPr lang="zh-CN" altLang="en-US" sz="2000" b="1">
                <a:solidFill>
                  <a:schemeClr val="tx1"/>
                </a:solidFill>
              </a:rPr>
              <a:t>参数标签的局限</a:t>
            </a:r>
            <a:r>
              <a:rPr lang="zh-CN" altLang="en-US" sz="2000">
                <a:solidFill>
                  <a:schemeClr val="tx1"/>
                </a:solidFill>
              </a:rPr>
              <a:t>：</a:t>
            </a:r>
            <a:endParaRPr lang="zh-CN" altLang="en-US" sz="2000">
              <a:solidFill>
                <a:schemeClr val="tx1"/>
              </a:solidFill>
            </a:endParaRPr>
          </a:p>
          <a:p>
            <a:pPr marL="685800" lvl="1" indent="-228600" algn="l">
              <a:buFont typeface="Wingdings" panose="05000000000000000000" charset="0"/>
              <a:buChar char=""/>
            </a:pPr>
            <a:r>
              <a:rPr lang="zh-CN" altLang="en-US" sz="1700">
                <a:solidFill>
                  <a:schemeClr val="tx1"/>
                </a:solidFill>
              </a:rPr>
              <a:t>只记录参数与返回值之间的数据流。</a:t>
            </a:r>
            <a:endParaRPr lang="en-US" altLang="zh-CN" sz="1700">
              <a:solidFill>
                <a:schemeClr val="tx1"/>
              </a:solidFill>
            </a:endParaRPr>
          </a:p>
          <a:p>
            <a:pPr marL="685800" lvl="1" indent="-228600" algn="l">
              <a:buSzTx/>
              <a:buFont typeface="Wingdings" panose="05000000000000000000" charset="0"/>
              <a:buChar char=""/>
            </a:pPr>
            <a:r>
              <a:rPr lang="zh-CN" altLang="en-US" sz="1700">
                <a:solidFill>
                  <a:schemeClr val="tx1"/>
                </a:solidFill>
              </a:rPr>
              <a:t>丢失了函数内部新分配对象的信息（如图</a:t>
            </a:r>
            <a:r>
              <a:rPr sz="1700">
                <a:solidFill>
                  <a:schemeClr val="tx1"/>
                </a:solidFill>
              </a:rPr>
              <a:t>7 </a:t>
            </a:r>
            <a:r>
              <a:rPr lang="zh-CN" altLang="en-US" sz="1700">
                <a:solidFill>
                  <a:schemeClr val="tx1"/>
                </a:solidFill>
              </a:rPr>
              <a:t>中</a:t>
            </a:r>
            <a:r>
              <a:rPr sz="1700">
                <a:solidFill>
                  <a:schemeClr val="tx1"/>
                </a:solidFill>
              </a:rPr>
              <a:t> make </a:t>
            </a:r>
            <a:r>
              <a:rPr lang="zh-CN" altLang="en-US" sz="1700">
                <a:solidFill>
                  <a:schemeClr val="tx1"/>
                </a:solidFill>
              </a:rPr>
              <a:t>对象）。</a:t>
            </a:r>
            <a:endParaRPr sz="1700">
              <a:solidFill>
                <a:schemeClr val="tx1"/>
              </a:solidFill>
            </a:endParaRPr>
          </a:p>
          <a:p>
            <a:pPr marL="228600" lvl="0" indent="-228600" algn="l">
              <a:buFont typeface="Wingdings" panose="05000000000000000000" charset="0"/>
              <a:buChar char=""/>
            </a:pPr>
            <a:r>
              <a:rPr lang="en-US" altLang="zh-CN" sz="2000" b="1">
                <a:solidFill>
                  <a:schemeClr val="tx1"/>
                </a:solidFill>
              </a:rPr>
              <a:t>GoFree </a:t>
            </a:r>
            <a:r>
              <a:rPr lang="zh-CN" altLang="en-US" sz="2000" b="1">
                <a:solidFill>
                  <a:schemeClr val="tx1"/>
                </a:solidFill>
              </a:rPr>
              <a:t>内容标签：</a:t>
            </a:r>
            <a:endParaRPr lang="zh-CN" altLang="en-US" sz="2000" b="1">
              <a:solidFill>
                <a:schemeClr val="tx1"/>
              </a:solidFill>
            </a:endParaRPr>
          </a:p>
          <a:p>
            <a:pPr marL="685800" lvl="1" indent="-228600" algn="l">
              <a:buSzTx/>
              <a:buFont typeface="Wingdings" panose="05000000000000000000" charset="0"/>
              <a:buChar char=""/>
            </a:pPr>
            <a:r>
              <a:rPr lang="zh-CN" altLang="en-US" sz="1700">
                <a:solidFill>
                  <a:schemeClr val="tx1"/>
                </a:solidFill>
              </a:rPr>
              <a:t>为每个返回值记录其</a:t>
            </a:r>
            <a:r>
              <a:rPr sz="1700">
                <a:solidFill>
                  <a:schemeClr val="tx1"/>
                </a:solidFill>
              </a:rPr>
              <a:t> points-to </a:t>
            </a:r>
            <a:r>
              <a:rPr lang="zh-CN" altLang="en-US" sz="1700">
                <a:solidFill>
                  <a:schemeClr val="tx1"/>
                </a:solidFill>
              </a:rPr>
              <a:t>集是否包含新分配的堆对象。</a:t>
            </a:r>
            <a:endParaRPr sz="1700">
              <a:solidFill>
                <a:schemeClr val="tx1"/>
              </a:solidFill>
            </a:endParaRPr>
          </a:p>
          <a:p>
            <a:pPr marL="685800" lvl="1" indent="-228600" algn="l">
              <a:buSzTx/>
              <a:buFont typeface="Wingdings" panose="05000000000000000000" charset="0"/>
              <a:buChar char=""/>
            </a:pPr>
            <a:r>
              <a:rPr lang="zh-CN" altLang="en-US" sz="1700">
                <a:solidFill>
                  <a:schemeClr val="tx1"/>
                </a:solidFill>
              </a:rPr>
              <a:t>记录返回值的</a:t>
            </a:r>
            <a:r>
              <a:rPr sz="1700">
                <a:solidFill>
                  <a:schemeClr val="tx1"/>
                </a:solidFill>
              </a:rPr>
              <a:t> Incomplete </a:t>
            </a:r>
            <a:r>
              <a:rPr lang="zh-CN" altLang="en-US" sz="1700">
                <a:solidFill>
                  <a:schemeClr val="tx1"/>
                </a:solidFill>
              </a:rPr>
              <a:t>属性。</a:t>
            </a:r>
            <a:endParaRPr lang="zh-CN" altLang="en-US" sz="1700">
              <a:solidFill>
                <a:schemeClr val="tx1"/>
              </a:solidFill>
            </a:endParaRPr>
          </a:p>
          <a:p>
            <a:pPr marL="685800" lvl="1" indent="-228600" algn="l">
              <a:buSzTx/>
              <a:buFont typeface="Wingdings" panose="05000000000000000000" charset="0"/>
              <a:buChar char=""/>
            </a:pPr>
            <a:r>
              <a:rPr sz="1700">
                <a:solidFill>
                  <a:schemeClr val="tx1"/>
                </a:solidFill>
              </a:rPr>
              <a:t>生命周期判断在调用点</a:t>
            </a:r>
            <a:r>
              <a:rPr sz="1700">
                <a:solidFill>
                  <a:schemeClr val="tx1"/>
                </a:solidFill>
              </a:rPr>
              <a:t>分析。</a:t>
            </a:r>
            <a:endParaRPr sz="1700">
              <a:solidFill>
                <a:schemeClr val="tx1"/>
              </a:solidFill>
            </a:endParaRPr>
          </a:p>
          <a:p>
            <a:pPr marL="228600" lvl="0" indent="-228600" algn="l">
              <a:buFont typeface="Wingdings" panose="05000000000000000000" charset="0"/>
              <a:buChar char=""/>
            </a:pPr>
            <a:r>
              <a:rPr lang="zh-CN" altLang="en-US" sz="2000" b="1">
                <a:solidFill>
                  <a:schemeClr val="tx1"/>
                </a:solidFill>
              </a:rPr>
              <a:t>效果：</a:t>
            </a:r>
            <a:endParaRPr lang="en-US" altLang="zh-CN" sz="2000" b="1">
              <a:solidFill>
                <a:schemeClr val="tx1"/>
              </a:solidFill>
            </a:endParaRPr>
          </a:p>
          <a:p>
            <a:pPr marL="685800" lvl="1" indent="-228600" algn="l">
              <a:buSzTx/>
              <a:buFont typeface="Wingdings" panose="05000000000000000000" charset="0"/>
              <a:buChar char=""/>
            </a:pPr>
            <a:r>
              <a:rPr lang="zh-CN" altLang="en-US" sz="1700">
                <a:solidFill>
                  <a:schemeClr val="tx1"/>
                </a:solidFill>
              </a:rPr>
              <a:t>调用方可精准判断返回值是否可释放。</a:t>
            </a:r>
            <a:endParaRPr sz="1700">
              <a:solidFill>
                <a:schemeClr val="tx1"/>
              </a:solidFill>
            </a:endParaRPr>
          </a:p>
          <a:p>
            <a:pPr marL="685800" lvl="1" indent="-228600" algn="l">
              <a:buSzTx/>
              <a:buFont typeface="Wingdings" panose="05000000000000000000" charset="0"/>
              <a:buChar char=""/>
            </a:pPr>
            <a:r>
              <a:rPr lang="zh-CN" altLang="en-US" sz="1700">
                <a:solidFill>
                  <a:schemeClr val="tx1"/>
                </a:solidFill>
              </a:rPr>
              <a:t>支持工厂函数、多返回值场景。</a:t>
            </a:r>
            <a:endParaRPr lang="zh-CN" altLang="en-US" sz="1700">
              <a:solidFill>
                <a:schemeClr val="tx1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</a:fld>
            <a:endParaRPr lang="en-US" dirty="0"/>
          </a:p>
        </p:txBody>
      </p:sp>
      <p:sp>
        <p:nvSpPr>
          <p:cNvPr id="6" name="标题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tx2">
                  <a:lumMod val="60000"/>
                  <a:lumOff val="40000"/>
                </a:schemeClr>
              </a:buClr>
              <a:buSzTx/>
              <a:buNone/>
            </a:pP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跨过程分析（内容标签）</a:t>
            </a:r>
            <a:endParaRPr lang="zh-CN" altLang="en-US" sz="1700" b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页脚占位符 1"/>
          <p:cNvSpPr>
            <a:spLocks noGrp="1"/>
          </p:cNvSpPr>
          <p:nvPr>
            <p:ph type="ftr" sz="quarter" idx="3"/>
          </p:nvPr>
        </p:nvSpPr>
        <p:spPr/>
        <p:txBody>
          <a:bodyPr/>
          <a:p>
            <a:r>
              <a:rPr lang="en-US" altLang="zh-CN" dirty="0">
                <a:sym typeface="+mn-ea"/>
              </a:rPr>
              <a:t>GoFree</a:t>
            </a:r>
            <a:endParaRPr lang="zh-CN" alt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1"/>
          </p:nvPr>
        </p:nvSpPr>
        <p:spPr>
          <a:xfrm>
            <a:off x="575945" y="810260"/>
            <a:ext cx="10619105" cy="2840355"/>
          </a:xfrm>
        </p:spPr>
        <p:txBody>
          <a:bodyPr/>
          <a:lstStyle/>
          <a:p>
            <a:pPr marL="228600" lvl="0" indent="-228600" algn="l">
              <a:buFont typeface="Wingdings" panose="05000000000000000000" charset="0"/>
              <a:buChar char=""/>
            </a:pPr>
            <a:r>
              <a:rPr lang="zh-CN" altLang="en-US" sz="1800">
                <a:solidFill>
                  <a:schemeClr val="tx1"/>
                </a:solidFill>
              </a:rPr>
              <a:t>指针</a:t>
            </a:r>
            <a:r>
              <a:rPr lang="en-US" altLang="zh-CN" sz="1800">
                <a:solidFill>
                  <a:schemeClr val="tx1"/>
                </a:solidFill>
              </a:rPr>
              <a:t> m </a:t>
            </a:r>
            <a:r>
              <a:rPr lang="zh-CN" altLang="en-US" sz="1800">
                <a:solidFill>
                  <a:schemeClr val="tx1"/>
                </a:solidFill>
              </a:rPr>
              <a:t>是否指向堆对象？</a:t>
            </a:r>
            <a:r>
              <a:rPr lang="en-US" altLang="zh-CN" sz="1800">
                <a:solidFill>
                  <a:schemeClr val="tx1"/>
                </a:solidFill>
              </a:rPr>
              <a:t> </a:t>
            </a:r>
            <a:r>
              <a:rPr lang="en-US" altLang="en-US" sz="1800">
                <a:solidFill>
                  <a:schemeClr val="tx1"/>
                </a:solidFill>
              </a:rPr>
              <a:t>→</a:t>
            </a:r>
            <a:r>
              <a:rPr lang="en-US" altLang="zh-CN" sz="1800">
                <a:solidFill>
                  <a:schemeClr val="tx1"/>
                </a:solidFill>
              </a:rPr>
              <a:t> PointsToHeap(m)</a:t>
            </a:r>
            <a:endParaRPr lang="en-US" altLang="zh-CN" sz="1800">
              <a:solidFill>
                <a:schemeClr val="tx1"/>
              </a:solidFill>
            </a:endParaRPr>
          </a:p>
          <a:p>
            <a:pPr marL="228600" lvl="0" indent="-228600" algn="l">
              <a:buFont typeface="Wingdings" panose="05000000000000000000" charset="0"/>
              <a:buChar char=""/>
            </a:pPr>
            <a:r>
              <a:rPr lang="zh-CN" altLang="en-US" sz="1800">
                <a:solidFill>
                  <a:schemeClr val="tx1"/>
                </a:solidFill>
              </a:rPr>
              <a:t>其</a:t>
            </a:r>
            <a:r>
              <a:rPr lang="en-US" altLang="zh-CN" sz="1800">
                <a:solidFill>
                  <a:schemeClr val="tx1"/>
                </a:solidFill>
              </a:rPr>
              <a:t> points-to </a:t>
            </a:r>
            <a:r>
              <a:rPr lang="zh-CN" altLang="en-US" sz="1800">
                <a:solidFill>
                  <a:schemeClr val="tx1"/>
                </a:solidFill>
              </a:rPr>
              <a:t>集是否完整？</a:t>
            </a:r>
            <a:r>
              <a:rPr lang="en-US" altLang="zh-CN" sz="1800">
                <a:solidFill>
                  <a:schemeClr val="tx1"/>
                </a:solidFill>
              </a:rPr>
              <a:t> </a:t>
            </a:r>
            <a:r>
              <a:rPr lang="en-US" altLang="en-US" sz="1800">
                <a:solidFill>
                  <a:schemeClr val="tx1"/>
                </a:solidFill>
              </a:rPr>
              <a:t>→</a:t>
            </a:r>
            <a:r>
              <a:rPr lang="en-US" altLang="zh-CN" sz="1800">
                <a:solidFill>
                  <a:schemeClr val="tx1"/>
                </a:solidFill>
              </a:rPr>
              <a:t> </a:t>
            </a:r>
            <a:r>
              <a:rPr lang="en-US" altLang="en-US" sz="1800">
                <a:solidFill>
                  <a:schemeClr val="tx1"/>
                </a:solidFill>
              </a:rPr>
              <a:t>¬</a:t>
            </a:r>
            <a:r>
              <a:rPr lang="en-US" altLang="zh-CN" sz="1800">
                <a:solidFill>
                  <a:schemeClr val="tx1"/>
                </a:solidFill>
              </a:rPr>
              <a:t>Incomplete(m)</a:t>
            </a:r>
            <a:endParaRPr lang="en-US" altLang="zh-CN" sz="1800">
              <a:solidFill>
                <a:schemeClr val="tx1"/>
              </a:solidFill>
            </a:endParaRPr>
          </a:p>
          <a:p>
            <a:pPr marL="228600" lvl="0" indent="-228600" algn="l">
              <a:buFont typeface="Wingdings" panose="05000000000000000000" charset="0"/>
              <a:buChar char=""/>
            </a:pPr>
            <a:r>
              <a:rPr lang="zh-CN" altLang="en-US" sz="1800">
                <a:solidFill>
                  <a:schemeClr val="tx1"/>
                </a:solidFill>
              </a:rPr>
              <a:t>是否未被其指向的对象</a:t>
            </a:r>
            <a:r>
              <a:rPr lang="en-US" altLang="zh-CN" sz="1800">
                <a:solidFill>
                  <a:schemeClr val="tx1"/>
                </a:solidFill>
              </a:rPr>
              <a:t>“</a:t>
            </a:r>
            <a:r>
              <a:rPr lang="zh-CN" altLang="en-US" sz="1800">
                <a:solidFill>
                  <a:schemeClr val="tx1"/>
                </a:solidFill>
              </a:rPr>
              <a:t>活过</a:t>
            </a:r>
            <a:r>
              <a:rPr lang="en-US" altLang="zh-CN" sz="1800">
                <a:solidFill>
                  <a:schemeClr val="tx1"/>
                </a:solidFill>
              </a:rPr>
              <a:t>”</a:t>
            </a:r>
            <a:r>
              <a:rPr lang="zh-CN" altLang="en-US" sz="1800">
                <a:solidFill>
                  <a:schemeClr val="tx1"/>
                </a:solidFill>
              </a:rPr>
              <a:t>？</a:t>
            </a:r>
            <a:r>
              <a:rPr lang="en-US" altLang="zh-CN" sz="1800">
                <a:solidFill>
                  <a:schemeClr val="tx1"/>
                </a:solidFill>
              </a:rPr>
              <a:t> </a:t>
            </a:r>
            <a:r>
              <a:rPr lang="en-US" altLang="en-US" sz="1800">
                <a:solidFill>
                  <a:schemeClr val="tx1"/>
                </a:solidFill>
              </a:rPr>
              <a:t>→</a:t>
            </a:r>
            <a:r>
              <a:rPr lang="en-US" altLang="zh-CN" sz="1800">
                <a:solidFill>
                  <a:schemeClr val="tx1"/>
                </a:solidFill>
              </a:rPr>
              <a:t> </a:t>
            </a:r>
            <a:r>
              <a:rPr lang="en-US" altLang="en-US" sz="1800">
                <a:solidFill>
                  <a:schemeClr val="tx1"/>
                </a:solidFill>
              </a:rPr>
              <a:t>¬</a:t>
            </a:r>
            <a:r>
              <a:rPr lang="en-US" altLang="zh-CN" sz="1800">
                <a:solidFill>
                  <a:schemeClr val="tx1"/>
                </a:solidFill>
              </a:rPr>
              <a:t>Outlived(m)</a:t>
            </a:r>
            <a:endParaRPr lang="en-US" altLang="zh-CN" sz="1800">
              <a:solidFill>
                <a:schemeClr val="tx1"/>
              </a:solidFill>
            </a:endParaRPr>
          </a:p>
          <a:p>
            <a:pPr marL="0" lvl="0" indent="0" algn="l">
              <a:buFont typeface="Wingdings" panose="05000000000000000000" charset="0"/>
              <a:buNone/>
            </a:pPr>
            <a:r>
              <a:rPr lang="zh-CN" altLang="en-US" sz="1800" b="1">
                <a:solidFill>
                  <a:schemeClr val="tx1"/>
                </a:solidFill>
              </a:rPr>
              <a:t>只有同时满足三者，才标记为</a:t>
            </a:r>
            <a:r>
              <a:rPr lang="en-US" altLang="zh-CN" sz="1800" b="1">
                <a:solidFill>
                  <a:schemeClr val="tx1"/>
                </a:solidFill>
              </a:rPr>
              <a:t> ToFree(m)</a:t>
            </a:r>
            <a:r>
              <a:rPr lang="zh-CN" altLang="en-US" sz="1800" b="1">
                <a:solidFill>
                  <a:schemeClr val="tx1"/>
                </a:solidFill>
              </a:rPr>
              <a:t>。</a:t>
            </a:r>
            <a:endParaRPr lang="zh-CN" altLang="en-US" sz="1800" b="1">
              <a:solidFill>
                <a:schemeClr val="tx1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</a:fld>
            <a:endParaRPr lang="en-US" dirty="0"/>
          </a:p>
        </p:txBody>
      </p:sp>
      <p:sp>
        <p:nvSpPr>
          <p:cNvPr id="6" name="标题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tx2">
                  <a:lumMod val="60000"/>
                  <a:lumOff val="40000"/>
                </a:schemeClr>
              </a:buClr>
              <a:buSzTx/>
              <a:buNone/>
            </a:pP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ToFree 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判断条件</a:t>
            </a:r>
            <a:endParaRPr lang="zh-CN" altLang="en-US" sz="1700" b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页脚占位符 1"/>
          <p:cNvSpPr>
            <a:spLocks noGrp="1"/>
          </p:cNvSpPr>
          <p:nvPr>
            <p:ph type="ftr" sz="quarter" idx="3"/>
          </p:nvPr>
        </p:nvSpPr>
        <p:spPr/>
        <p:txBody>
          <a:bodyPr/>
          <a:p>
            <a:r>
              <a:rPr lang="en-US" altLang="zh-CN" dirty="0">
                <a:sym typeface="+mn-ea"/>
              </a:rPr>
              <a:t>GoFree</a:t>
            </a: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121660" y="3441700"/>
            <a:ext cx="5305425" cy="291465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1"/>
          </p:nvPr>
        </p:nvSpPr>
        <p:spPr>
          <a:xfrm>
            <a:off x="575945" y="810260"/>
            <a:ext cx="5909945" cy="5311140"/>
          </a:xfrm>
        </p:spPr>
        <p:txBody>
          <a:bodyPr>
            <a:normAutofit/>
          </a:bodyPr>
          <a:lstStyle/>
          <a:p>
            <a:pPr marL="228600" lvl="0" indent="-228600" algn="l">
              <a:buFont typeface="Wingdings" panose="05000000000000000000" charset="0"/>
              <a:buChar char=""/>
            </a:pPr>
            <a:r>
              <a:rPr lang="zh-CN" altLang="en-US" sz="1700" b="1">
                <a:solidFill>
                  <a:schemeClr val="tx1"/>
                </a:solidFill>
              </a:rPr>
              <a:t>数据结构分析：</a:t>
            </a:r>
            <a:endParaRPr lang="zh-CN" altLang="en-US" sz="1700" b="1">
              <a:solidFill>
                <a:schemeClr val="tx1"/>
              </a:solidFill>
            </a:endParaRPr>
          </a:p>
          <a:p>
            <a:pPr marL="685800" lvl="1" indent="-228600" algn="l">
              <a:buFont typeface="Wingdings" panose="05000000000000000000" charset="0"/>
              <a:buChar char=""/>
            </a:pPr>
            <a:r>
              <a:rPr lang="en-US" altLang="zh-CN" sz="1700">
                <a:solidFill>
                  <a:schemeClr val="tx1"/>
                </a:solidFill>
              </a:rPr>
              <a:t>Go </a:t>
            </a:r>
            <a:r>
              <a:rPr lang="zh-CN" altLang="en-US" sz="1700">
                <a:solidFill>
                  <a:schemeClr val="tx1"/>
                </a:solidFill>
              </a:rPr>
              <a:t>栈分配在</a:t>
            </a:r>
            <a:r>
              <a:rPr lang="en-US" altLang="zh-CN" sz="1700">
                <a:solidFill>
                  <a:schemeClr val="tx1"/>
                </a:solidFill>
              </a:rPr>
              <a:t>“</a:t>
            </a:r>
            <a:r>
              <a:rPr lang="zh-CN" altLang="en-US" sz="1700">
                <a:solidFill>
                  <a:schemeClr val="tx1"/>
                </a:solidFill>
              </a:rPr>
              <a:t>其他</a:t>
            </a:r>
            <a:r>
              <a:rPr lang="en-US" altLang="zh-CN" sz="1700">
                <a:solidFill>
                  <a:schemeClr val="tx1"/>
                </a:solidFill>
              </a:rPr>
              <a:t>”</a:t>
            </a:r>
            <a:r>
              <a:rPr lang="zh-CN" altLang="en-US" sz="1700">
                <a:solidFill>
                  <a:schemeClr val="tx1"/>
                </a:solidFill>
              </a:rPr>
              <a:t>类型上已很高效（</a:t>
            </a:r>
            <a:r>
              <a:rPr lang="en-US" altLang="zh-CN" sz="1700">
                <a:solidFill>
                  <a:schemeClr val="tx1"/>
                </a:solidFill>
              </a:rPr>
              <a:t>90%+ </a:t>
            </a:r>
            <a:r>
              <a:rPr lang="zh-CN" altLang="en-US" sz="1700">
                <a:solidFill>
                  <a:schemeClr val="tx1"/>
                </a:solidFill>
              </a:rPr>
              <a:t>栈分配）。</a:t>
            </a:r>
            <a:endParaRPr lang="en-US" altLang="zh-CN" sz="1700">
              <a:solidFill>
                <a:schemeClr val="tx1"/>
              </a:solidFill>
            </a:endParaRPr>
          </a:p>
          <a:p>
            <a:pPr marL="685800" lvl="1" indent="-228600" algn="l">
              <a:buSzTx/>
              <a:buFont typeface="Wingdings" panose="05000000000000000000" charset="0"/>
              <a:buChar char=""/>
            </a:pPr>
            <a:r>
              <a:rPr lang="en-US" altLang="zh-CN" sz="1700">
                <a:solidFill>
                  <a:schemeClr val="tx1"/>
                </a:solidFill>
              </a:rPr>
              <a:t>Slice 和 Map 是 GoFree </a:t>
            </a:r>
            <a:r>
              <a:rPr lang="en-US" altLang="zh-CN" sz="1700">
                <a:solidFill>
                  <a:schemeClr val="tx1"/>
                </a:solidFill>
              </a:rPr>
              <a:t>的主要优化目标。</a:t>
            </a:r>
            <a:endParaRPr lang="en-US" altLang="zh-CN" sz="1700">
              <a:solidFill>
                <a:schemeClr val="tx1"/>
              </a:solidFill>
            </a:endParaRPr>
          </a:p>
          <a:p>
            <a:pPr marL="228600" lvl="0" indent="-228600" algn="l">
              <a:buFont typeface="Wingdings" panose="05000000000000000000" charset="0"/>
              <a:buChar char=""/>
            </a:pPr>
            <a:r>
              <a:rPr lang="zh-CN" altLang="en-US" sz="1700" b="1">
                <a:solidFill>
                  <a:schemeClr val="tx1"/>
                </a:solidFill>
              </a:rPr>
              <a:t>优化效果：</a:t>
            </a:r>
            <a:endParaRPr lang="en-US" altLang="zh-CN" sz="1700" b="1">
              <a:solidFill>
                <a:schemeClr val="tx1"/>
              </a:solidFill>
            </a:endParaRPr>
          </a:p>
          <a:p>
            <a:pPr marL="685800" lvl="1" indent="-228600" algn="l">
              <a:buSzTx/>
              <a:buFont typeface="Wingdings" panose="05000000000000000000" charset="0"/>
              <a:buChar char=""/>
            </a:pPr>
            <a:r>
              <a:rPr lang="en-US" altLang="zh-CN" sz="1700">
                <a:solidFill>
                  <a:schemeClr val="tx1"/>
                </a:solidFill>
              </a:rPr>
              <a:t>各项目中，slice 和 map </a:t>
            </a:r>
            <a:r>
              <a:rPr lang="en-US" altLang="zh-CN" sz="1700">
                <a:solidFill>
                  <a:schemeClr val="tx1"/>
                </a:solidFill>
              </a:rPr>
              <a:t>的堆分配显著减少。</a:t>
            </a:r>
            <a:endParaRPr lang="en-US" altLang="zh-CN" sz="1700">
              <a:solidFill>
                <a:schemeClr val="tx1"/>
              </a:solidFill>
            </a:endParaRPr>
          </a:p>
          <a:p>
            <a:pPr marL="685800" lvl="1" indent="-228600" algn="l">
              <a:buSzTx/>
              <a:buFont typeface="Wingdings" panose="05000000000000000000" charset="0"/>
              <a:buChar char=""/>
            </a:pPr>
            <a:r>
              <a:rPr lang="en-US" altLang="zh-CN" sz="1700">
                <a:solidFill>
                  <a:schemeClr val="tx1"/>
                </a:solidFill>
              </a:rPr>
              <a:t>例如：Go 编译器中 slice 堆分配减少 56%，map </a:t>
            </a:r>
            <a:r>
              <a:rPr lang="en-US" altLang="zh-CN" sz="1700">
                <a:solidFill>
                  <a:schemeClr val="tx1"/>
                </a:solidFill>
              </a:rPr>
              <a:t>减少 14%。</a:t>
            </a:r>
            <a:endParaRPr lang="en-US" altLang="zh-CN" sz="1700">
              <a:solidFill>
                <a:schemeClr val="tx1"/>
              </a:solidFill>
            </a:endParaRPr>
          </a:p>
          <a:p>
            <a:pPr marL="228600" lvl="0" indent="-228600" algn="l">
              <a:buFont typeface="Wingdings" panose="05000000000000000000" charset="0"/>
              <a:buChar char=""/>
            </a:pPr>
            <a:r>
              <a:rPr lang="zh-CN" altLang="en-US" sz="1700" b="1">
                <a:solidFill>
                  <a:schemeClr val="tx1"/>
                </a:solidFill>
              </a:rPr>
              <a:t>三种释放来源：</a:t>
            </a:r>
            <a:endParaRPr lang="en-US" altLang="zh-CN" sz="1700" b="1">
              <a:solidFill>
                <a:schemeClr val="tx1"/>
              </a:solidFill>
            </a:endParaRPr>
          </a:p>
          <a:p>
            <a:pPr marL="685800" lvl="1" indent="-228600" algn="l">
              <a:buSzTx/>
              <a:buFont typeface="Wingdings" panose="05000000000000000000" charset="0"/>
              <a:buChar char=""/>
            </a:pPr>
            <a:r>
              <a:rPr lang="en-US" altLang="zh-CN" sz="1700">
                <a:solidFill>
                  <a:schemeClr val="tx1"/>
                </a:solidFill>
              </a:rPr>
              <a:t>FreeSlice()</a:t>
            </a:r>
            <a:r>
              <a:rPr lang="en-US" altLang="zh-CN" sz="1700">
                <a:solidFill>
                  <a:schemeClr val="tx1"/>
                </a:solidFill>
              </a:rPr>
              <a:t>：slice 生命周期结束。</a:t>
            </a:r>
            <a:endParaRPr lang="en-US" altLang="zh-CN" sz="1700">
              <a:solidFill>
                <a:schemeClr val="tx1"/>
              </a:solidFill>
            </a:endParaRPr>
          </a:p>
          <a:p>
            <a:pPr marL="685800" lvl="1" indent="-228600" algn="l">
              <a:buSzTx/>
              <a:buFont typeface="Wingdings" panose="05000000000000000000" charset="0"/>
              <a:buChar char=""/>
            </a:pPr>
            <a:r>
              <a:rPr lang="en-US" altLang="zh-CN" sz="1700">
                <a:solidFill>
                  <a:schemeClr val="tx1"/>
                </a:solidFill>
              </a:rPr>
              <a:t>FreeMap()</a:t>
            </a:r>
            <a:r>
              <a:rPr lang="en-US" altLang="zh-CN" sz="1700">
                <a:solidFill>
                  <a:schemeClr val="tx1"/>
                </a:solidFill>
              </a:rPr>
              <a:t>：map 生命周期结束。</a:t>
            </a:r>
            <a:endParaRPr lang="en-US" altLang="zh-CN" sz="1700">
              <a:solidFill>
                <a:schemeClr val="tx1"/>
              </a:solidFill>
            </a:endParaRPr>
          </a:p>
          <a:p>
            <a:pPr marL="685800" lvl="1" indent="-228600" algn="l">
              <a:buSzTx/>
              <a:buFont typeface="Wingdings" panose="05000000000000000000" charset="0"/>
              <a:buChar char=""/>
            </a:pPr>
            <a:r>
              <a:rPr lang="en-US" altLang="zh-CN" sz="1700">
                <a:solidFill>
                  <a:schemeClr val="tx1"/>
                </a:solidFill>
              </a:rPr>
              <a:t>GrowMapAndFreeOld()</a:t>
            </a:r>
            <a:r>
              <a:rPr lang="en-US" altLang="zh-CN" sz="1700">
                <a:solidFill>
                  <a:schemeClr val="tx1"/>
                </a:solidFill>
              </a:rPr>
              <a:t>：map 扩容时释放旧桶。</a:t>
            </a:r>
            <a:endParaRPr lang="en-US" altLang="zh-CN" sz="1700">
              <a:solidFill>
                <a:schemeClr val="tx1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</a:fld>
            <a:endParaRPr lang="en-US" dirty="0"/>
          </a:p>
        </p:txBody>
      </p:sp>
      <p:sp>
        <p:nvSpPr>
          <p:cNvPr id="6" name="标题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tx2">
                  <a:lumMod val="60000"/>
                  <a:lumOff val="40000"/>
                </a:schemeClr>
              </a:buClr>
              <a:buSzTx/>
              <a:buNone/>
            </a:pP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不同数据结构的释放</a:t>
            </a:r>
            <a:endParaRPr lang="zh-CN" altLang="en-US" sz="1700" b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页脚占位符 1"/>
          <p:cNvSpPr>
            <a:spLocks noGrp="1"/>
          </p:cNvSpPr>
          <p:nvPr>
            <p:ph type="ftr" sz="quarter" idx="3"/>
          </p:nvPr>
        </p:nvSpPr>
        <p:spPr/>
        <p:txBody>
          <a:bodyPr/>
          <a:p>
            <a:r>
              <a:rPr lang="en-US" altLang="zh-CN" dirty="0">
                <a:sym typeface="+mn-ea"/>
              </a:rPr>
              <a:t>GoFree</a:t>
            </a: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035165" y="2432685"/>
            <a:ext cx="4152900" cy="1838325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7575550" y="4271010"/>
            <a:ext cx="317627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chemeClr val="tx2"/>
                </a:solidFill>
              </a:rPr>
              <a:t>不同</a:t>
            </a:r>
            <a:r>
              <a:rPr lang="en-US" altLang="zh-CN">
                <a:solidFill>
                  <a:schemeClr val="tx2"/>
                </a:solidFill>
              </a:rPr>
              <a:t> Go </a:t>
            </a:r>
            <a:r>
              <a:rPr lang="zh-CN" altLang="en-US">
                <a:solidFill>
                  <a:schemeClr val="tx2"/>
                </a:solidFill>
              </a:rPr>
              <a:t>项目中</a:t>
            </a:r>
            <a:r>
              <a:rPr lang="zh-CN" altLang="en-US">
                <a:solidFill>
                  <a:schemeClr val="tx2"/>
                </a:solidFill>
              </a:rPr>
              <a:t>的三种释放</a:t>
            </a:r>
            <a:endParaRPr lang="zh-CN" altLang="en-US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标题 3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实验结果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" name="页脚占位符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altLang="zh-CN" dirty="0">
                <a:sym typeface="+mn-ea"/>
              </a:rPr>
              <a:t>GoFree</a:t>
            </a:r>
            <a:endParaRPr lang="zh-CN" altLang="en-US" dirty="0"/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3"/>
          </p:nvPr>
        </p:nvSpPr>
        <p:spPr>
          <a:xfrm>
            <a:off x="11623252" y="6515100"/>
            <a:ext cx="325205" cy="243904"/>
          </a:xfrm>
        </p:spPr>
        <p:txBody>
          <a:bodyPr/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</a:fld>
            <a:endParaRPr lang="en-US" dirty="0"/>
          </a:p>
        </p:txBody>
      </p:sp>
      <p:sp>
        <p:nvSpPr>
          <p:cNvPr id="5" name="内容占位符 4"/>
          <p:cNvSpPr>
            <a:spLocks noGrp="1"/>
          </p:cNvSpPr>
          <p:nvPr>
            <p:ph sz="quarter" idx="11"/>
          </p:nvPr>
        </p:nvSpPr>
        <p:spPr>
          <a:xfrm>
            <a:off x="135255" y="924560"/>
            <a:ext cx="6517005" cy="5353685"/>
          </a:xfrm>
        </p:spPr>
        <p:txBody>
          <a:bodyPr>
            <a:noAutofit/>
          </a:bodyPr>
          <a:lstStyle/>
          <a:p>
            <a:pPr marL="228600" lvl="0" indent="-228600" algn="l">
              <a:buSzTx/>
              <a:buFont typeface="Wingdings" panose="05000000000000000000" charset="0"/>
              <a:buChar char=""/>
            </a:pPr>
            <a:r>
              <a:rPr lang="zh-CN" altLang="en-US" sz="1800" b="1">
                <a:solidFill>
                  <a:schemeClr val="tx1"/>
                </a:solidFill>
              </a:rPr>
              <a:t>关键数据：</a:t>
            </a:r>
            <a:endParaRPr lang="zh-CN" altLang="en-US" sz="1800" b="1">
              <a:solidFill>
                <a:schemeClr val="tx1"/>
              </a:solidFill>
            </a:endParaRPr>
          </a:p>
          <a:p>
            <a:pPr marL="685800" lvl="1" indent="-228600" algn="l">
              <a:buSzTx/>
              <a:buFont typeface="Wingdings" panose="05000000000000000000" charset="0"/>
              <a:buChar char=""/>
            </a:pPr>
            <a:r>
              <a:rPr lang="zh-CN" altLang="en-US" sz="1800">
                <a:solidFill>
                  <a:schemeClr val="tx1"/>
                </a:solidFill>
              </a:rPr>
              <a:t>平均释放</a:t>
            </a:r>
            <a:r>
              <a:rPr lang="en-US" altLang="zh-CN" sz="1800">
                <a:solidFill>
                  <a:schemeClr val="tx1"/>
                </a:solidFill>
              </a:rPr>
              <a:t> 14% </a:t>
            </a:r>
            <a:r>
              <a:rPr lang="zh-CN" altLang="en-US" sz="1800">
                <a:solidFill>
                  <a:schemeClr val="tx1"/>
                </a:solidFill>
              </a:rPr>
              <a:t>的堆内存。</a:t>
            </a:r>
            <a:endParaRPr lang="en-US" altLang="zh-CN" sz="1800">
              <a:solidFill>
                <a:schemeClr val="tx1"/>
              </a:solidFill>
            </a:endParaRPr>
          </a:p>
          <a:p>
            <a:pPr marL="685800" lvl="1" indent="-228600" algn="l">
              <a:buSzTx/>
              <a:buFont typeface="Wingdings" panose="05000000000000000000" charset="0"/>
              <a:buChar char=""/>
            </a:pPr>
            <a:r>
              <a:rPr sz="1800">
                <a:solidFill>
                  <a:schemeClr val="tx1"/>
                </a:solidFill>
              </a:rPr>
              <a:t>GC </a:t>
            </a:r>
            <a:r>
              <a:rPr lang="zh-CN" altLang="en-US" sz="1800">
                <a:solidFill>
                  <a:schemeClr val="tx1"/>
                </a:solidFill>
              </a:rPr>
              <a:t>频率降低</a:t>
            </a:r>
            <a:r>
              <a:rPr sz="1800">
                <a:solidFill>
                  <a:schemeClr val="tx1"/>
                </a:solidFill>
              </a:rPr>
              <a:t> 7%</a:t>
            </a:r>
            <a:r>
              <a:rPr lang="zh-CN" altLang="en-US" sz="1800">
                <a:solidFill>
                  <a:schemeClr val="tx1"/>
                </a:solidFill>
              </a:rPr>
              <a:t>，</a:t>
            </a:r>
            <a:r>
              <a:rPr sz="1800">
                <a:solidFill>
                  <a:schemeClr val="tx1"/>
                </a:solidFill>
              </a:rPr>
              <a:t>GC </a:t>
            </a:r>
            <a:r>
              <a:rPr lang="zh-CN" altLang="en-US" sz="1800">
                <a:solidFill>
                  <a:schemeClr val="tx1"/>
                </a:solidFill>
              </a:rPr>
              <a:t>时间降低</a:t>
            </a:r>
            <a:r>
              <a:rPr sz="1800">
                <a:solidFill>
                  <a:schemeClr val="tx1"/>
                </a:solidFill>
              </a:rPr>
              <a:t> 13%</a:t>
            </a:r>
            <a:r>
              <a:rPr lang="zh-CN" altLang="en-US" sz="1800">
                <a:solidFill>
                  <a:schemeClr val="tx1"/>
                </a:solidFill>
              </a:rPr>
              <a:t>。</a:t>
            </a:r>
            <a:endParaRPr sz="1800">
              <a:solidFill>
                <a:schemeClr val="tx1"/>
              </a:solidFill>
            </a:endParaRPr>
          </a:p>
          <a:p>
            <a:pPr marL="685800" lvl="1" indent="-228600" algn="l">
              <a:buSzTx/>
              <a:buFont typeface="Wingdings" panose="05000000000000000000" charset="0"/>
              <a:buChar char=""/>
            </a:pPr>
            <a:r>
              <a:rPr lang="zh-CN" altLang="en-US" sz="1800">
                <a:solidFill>
                  <a:schemeClr val="tx1"/>
                </a:solidFill>
              </a:rPr>
              <a:t>执行时间降低</a:t>
            </a:r>
            <a:r>
              <a:rPr sz="1800">
                <a:solidFill>
                  <a:schemeClr val="tx1"/>
                </a:solidFill>
              </a:rPr>
              <a:t> 2%</a:t>
            </a:r>
            <a:r>
              <a:rPr lang="zh-CN" altLang="en-US" sz="1800">
                <a:solidFill>
                  <a:schemeClr val="tx1"/>
                </a:solidFill>
              </a:rPr>
              <a:t>。</a:t>
            </a:r>
            <a:endParaRPr sz="1800">
              <a:solidFill>
                <a:schemeClr val="tx1"/>
              </a:solidFill>
            </a:endParaRPr>
          </a:p>
          <a:p>
            <a:pPr marL="685800" lvl="1" indent="-228600" algn="l">
              <a:buSzTx/>
              <a:buFont typeface="Wingdings" panose="05000000000000000000" charset="0"/>
              <a:buChar char=""/>
            </a:pPr>
            <a:r>
              <a:rPr lang="zh-CN" altLang="en-US" sz="1800">
                <a:solidFill>
                  <a:schemeClr val="tx1"/>
                </a:solidFill>
              </a:rPr>
              <a:t>最大堆内存降低</a:t>
            </a:r>
            <a:r>
              <a:rPr sz="1800">
                <a:solidFill>
                  <a:schemeClr val="tx1"/>
                </a:solidFill>
              </a:rPr>
              <a:t> 4%</a:t>
            </a:r>
            <a:r>
              <a:rPr lang="zh-CN" altLang="en-US" sz="1800">
                <a:solidFill>
                  <a:schemeClr val="tx1"/>
                </a:solidFill>
              </a:rPr>
              <a:t>。</a:t>
            </a:r>
            <a:endParaRPr sz="1800">
              <a:solidFill>
                <a:schemeClr val="tx1"/>
              </a:solidFill>
            </a:endParaRPr>
          </a:p>
          <a:p>
            <a:pPr marL="228600" lvl="0" indent="-228600" algn="l">
              <a:buSzTx/>
              <a:buFont typeface="Wingdings" panose="05000000000000000000" charset="0"/>
              <a:buChar char=""/>
            </a:pPr>
            <a:r>
              <a:rPr lang="zh-CN" altLang="en-US" sz="1800" b="1">
                <a:solidFill>
                  <a:schemeClr val="tx1"/>
                </a:solidFill>
              </a:rPr>
              <a:t>性能收益：</a:t>
            </a:r>
            <a:endParaRPr lang="en-US" altLang="zh-CN" sz="1800" b="1">
              <a:solidFill>
                <a:schemeClr val="tx1"/>
              </a:solidFill>
            </a:endParaRPr>
          </a:p>
          <a:p>
            <a:pPr marL="685800" lvl="1" indent="-228600" algn="l">
              <a:buSzTx/>
              <a:buFont typeface="Wingdings" panose="05000000000000000000" charset="0"/>
              <a:buChar char=""/>
            </a:pPr>
            <a:r>
              <a:rPr sz="1800">
                <a:solidFill>
                  <a:schemeClr val="tx1"/>
                </a:solidFill>
              </a:rPr>
              <a:t>JSON </a:t>
            </a:r>
            <a:r>
              <a:rPr lang="zh-CN" altLang="en-US" sz="1800">
                <a:solidFill>
                  <a:schemeClr val="tx1"/>
                </a:solidFill>
              </a:rPr>
              <a:t>库时间降低</a:t>
            </a:r>
            <a:r>
              <a:rPr sz="1800">
                <a:solidFill>
                  <a:schemeClr val="tx1"/>
                </a:solidFill>
              </a:rPr>
              <a:t> 6%</a:t>
            </a:r>
            <a:r>
              <a:rPr lang="zh-CN" altLang="en-US" sz="1800">
                <a:solidFill>
                  <a:schemeClr val="tx1"/>
                </a:solidFill>
              </a:rPr>
              <a:t>，</a:t>
            </a:r>
            <a:r>
              <a:rPr sz="1800">
                <a:solidFill>
                  <a:schemeClr val="tx1"/>
                </a:solidFill>
              </a:rPr>
              <a:t>slayout </a:t>
            </a:r>
            <a:r>
              <a:rPr lang="zh-CN" altLang="en-US" sz="1800">
                <a:solidFill>
                  <a:schemeClr val="tx1"/>
                </a:solidFill>
              </a:rPr>
              <a:t>最大堆内存降低</a:t>
            </a:r>
            <a:r>
              <a:rPr sz="1800">
                <a:solidFill>
                  <a:schemeClr val="tx1"/>
                </a:solidFill>
              </a:rPr>
              <a:t> 11%</a:t>
            </a:r>
            <a:r>
              <a:rPr lang="zh-CN" altLang="en-US" sz="1800">
                <a:solidFill>
                  <a:schemeClr val="tx1"/>
                </a:solidFill>
              </a:rPr>
              <a:t>。</a:t>
            </a:r>
            <a:endParaRPr sz="1800">
              <a:solidFill>
                <a:schemeClr val="tx1"/>
              </a:solidFill>
            </a:endParaRPr>
          </a:p>
          <a:p>
            <a:pPr marL="685800" lvl="1" indent="-228600" algn="l">
              <a:buSzTx/>
              <a:buFont typeface="Wingdings" panose="05000000000000000000" charset="0"/>
              <a:buChar char=""/>
            </a:pPr>
            <a:r>
              <a:rPr lang="zh-CN" altLang="en-US" sz="1800">
                <a:solidFill>
                  <a:schemeClr val="tx1"/>
                </a:solidFill>
              </a:rPr>
              <a:t>收益与释放比例正相关。</a:t>
            </a:r>
            <a:endParaRPr sz="1800">
              <a:solidFill>
                <a:schemeClr val="tx1"/>
              </a:solidFill>
            </a:endParaRPr>
          </a:p>
          <a:p>
            <a:pPr marL="228600" lvl="0" indent="-228600" algn="l">
              <a:buSzTx/>
              <a:buFont typeface="Wingdings" panose="05000000000000000000" charset="0"/>
              <a:buChar char=""/>
            </a:pPr>
            <a:r>
              <a:rPr lang="zh-CN" altLang="en-US" sz="1800" b="1">
                <a:solidFill>
                  <a:schemeClr val="tx1"/>
                </a:solidFill>
              </a:rPr>
              <a:t>编译速度：</a:t>
            </a:r>
            <a:r>
              <a:rPr lang="en-US" altLang="zh-CN" sz="1800">
                <a:solidFill>
                  <a:schemeClr val="tx1"/>
                </a:solidFill>
              </a:rPr>
              <a:t>ssa </a:t>
            </a:r>
            <a:r>
              <a:rPr lang="zh-CN" altLang="en-US" sz="1800">
                <a:solidFill>
                  <a:schemeClr val="tx1"/>
                </a:solidFill>
              </a:rPr>
              <a:t>包编译</a:t>
            </a:r>
            <a:r>
              <a:rPr lang="en-US" altLang="zh-CN" sz="1800">
                <a:solidFill>
                  <a:schemeClr val="tx1"/>
                </a:solidFill>
              </a:rPr>
              <a:t> 99 </a:t>
            </a:r>
            <a:r>
              <a:rPr lang="zh-CN" altLang="en-US" sz="1800">
                <a:solidFill>
                  <a:schemeClr val="tx1"/>
                </a:solidFill>
              </a:rPr>
              <a:t>次，</a:t>
            </a:r>
            <a:r>
              <a:rPr lang="en-US" altLang="zh-CN" sz="1800">
                <a:solidFill>
                  <a:schemeClr val="tx1"/>
                </a:solidFill>
              </a:rPr>
              <a:t>p-value = 0.496</a:t>
            </a:r>
            <a:r>
              <a:rPr lang="zh-CN" altLang="en-US" sz="1800">
                <a:solidFill>
                  <a:schemeClr val="tx1"/>
                </a:solidFill>
              </a:rPr>
              <a:t>，无显著差异。</a:t>
            </a:r>
            <a:endParaRPr lang="zh-CN" altLang="en-US" sz="1800">
              <a:solidFill>
                <a:schemeClr val="tx1"/>
              </a:solidFill>
            </a:endParaRPr>
          </a:p>
          <a:p>
            <a:pPr marL="228600" lvl="0" indent="-228600" algn="l">
              <a:buSzTx/>
              <a:buFont typeface="Wingdings" panose="05000000000000000000" charset="0"/>
              <a:buChar char=""/>
            </a:pPr>
            <a:r>
              <a:rPr lang="zh-CN" altLang="en-US" sz="1800" b="1">
                <a:solidFill>
                  <a:schemeClr val="tx1"/>
                </a:solidFill>
              </a:rPr>
              <a:t>性能提升：</a:t>
            </a:r>
            <a:r>
              <a:rPr lang="zh-CN" altLang="en-US" sz="1800">
                <a:solidFill>
                  <a:srgbClr val="FF0000"/>
                </a:solidFill>
              </a:rPr>
              <a:t>释放</a:t>
            </a:r>
            <a:r>
              <a:rPr sz="1800">
                <a:solidFill>
                  <a:srgbClr val="FF0000"/>
                </a:solidFill>
              </a:rPr>
              <a:t> 14% </a:t>
            </a:r>
            <a:r>
              <a:rPr lang="zh-CN" altLang="en-US" sz="1800">
                <a:solidFill>
                  <a:srgbClr val="FF0000"/>
                </a:solidFill>
              </a:rPr>
              <a:t>堆内存，</a:t>
            </a:r>
            <a:r>
              <a:rPr sz="1800">
                <a:solidFill>
                  <a:srgbClr val="FF0000"/>
                </a:solidFill>
              </a:rPr>
              <a:t>GC </a:t>
            </a:r>
            <a:r>
              <a:rPr lang="zh-CN" altLang="en-US" sz="1800">
                <a:solidFill>
                  <a:srgbClr val="FF0000"/>
                </a:solidFill>
              </a:rPr>
              <a:t>时间降低</a:t>
            </a:r>
            <a:r>
              <a:rPr sz="1800">
                <a:solidFill>
                  <a:srgbClr val="FF0000"/>
                </a:solidFill>
              </a:rPr>
              <a:t> 13%</a:t>
            </a:r>
            <a:r>
              <a:rPr lang="zh-CN" altLang="en-US" sz="1800">
                <a:solidFill>
                  <a:srgbClr val="FF0000"/>
                </a:solidFill>
              </a:rPr>
              <a:t>，执行时间降低</a:t>
            </a:r>
            <a:r>
              <a:rPr sz="1800">
                <a:solidFill>
                  <a:srgbClr val="FF0000"/>
                </a:solidFill>
              </a:rPr>
              <a:t> 2%</a:t>
            </a:r>
            <a:r>
              <a:rPr lang="zh-CN" altLang="en-US" sz="1800">
                <a:solidFill>
                  <a:srgbClr val="FF0000"/>
                </a:solidFill>
              </a:rPr>
              <a:t>。</a:t>
            </a:r>
            <a:endParaRPr lang="zh-CN" altLang="en-US" sz="1800">
              <a:solidFill>
                <a:srgbClr val="FF0000"/>
              </a:solidFill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94450" y="1971675"/>
            <a:ext cx="5181600" cy="203835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8419465" y="4010025"/>
            <a:ext cx="157607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chemeClr val="tx2"/>
                </a:solidFill>
              </a:rPr>
              <a:t>主要实验结果</a:t>
            </a:r>
            <a:endParaRPr lang="zh-CN" altLang="en-US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</a:fld>
            <a:endParaRPr 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altLang="zh-CN" dirty="0">
                <a:sym typeface="+mn-ea"/>
              </a:rPr>
              <a:t>GoFree</a:t>
            </a:r>
            <a:endParaRPr lang="en-US" altLang="zh-CN" dirty="0"/>
          </a:p>
        </p:txBody>
      </p:sp>
      <p:sp>
        <p:nvSpPr>
          <p:cNvPr id="5" name="标题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总结与未来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工作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575945" y="814705"/>
            <a:ext cx="11040745" cy="529653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marL="228600" indent="-228600" algn="l">
              <a:lnSpc>
                <a:spcPct val="120000"/>
              </a:lnSpc>
              <a:spcBef>
                <a:spcPts val="10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charset="0"/>
              <a:buChar char=""/>
            </a:pPr>
            <a:r>
              <a:rPr lang="en-US" altLang="zh-CN" sz="2800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</a:t>
            </a:r>
            <a:r>
              <a:rPr lang="zh-CN" altLang="en-US" sz="2000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总结：</a:t>
            </a:r>
            <a:endParaRPr lang="en-US" altLang="zh-CN" sz="2000" b="1" dirty="0" smtClean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685800" lvl="1" indent="-228600" algn="l">
              <a:lnSpc>
                <a:spcPct val="120000"/>
              </a:lnSpc>
              <a:spcBef>
                <a:spcPts val="1000"/>
              </a:spcBef>
              <a:buClr>
                <a:schemeClr val="tx2">
                  <a:lumMod val="60000"/>
                  <a:lumOff val="40000"/>
                </a:schemeClr>
              </a:buClr>
              <a:buSzTx/>
              <a:buFont typeface="Wingdings" panose="05000000000000000000" charset="0"/>
              <a:buChar char=""/>
            </a:pP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GoFree 在保持 Go 编译速度的前提下，通过静态分析插入显式释放，显著减少 GC 开销。</a:t>
            </a:r>
            <a:endParaRPr lang="zh-CN" altLang="en-US" sz="2000" dirty="0" smtClean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685800" lvl="1" indent="-228600" algn="l">
              <a:lnSpc>
                <a:spcPct val="120000"/>
              </a:lnSpc>
              <a:spcBef>
                <a:spcPts val="1000"/>
              </a:spcBef>
              <a:buClr>
                <a:schemeClr val="tx2">
                  <a:lumMod val="60000"/>
                  <a:lumOff val="40000"/>
                </a:schemeClr>
              </a:buClr>
              <a:buSzTx/>
              <a:buFont typeface="Wingdings" panose="05000000000000000000" charset="0"/>
              <a:buChar char=""/>
            </a:pP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完整性分析 + 生命周期分析 + 安全运行时，保证释放安全性。</a:t>
            </a:r>
            <a:endParaRPr lang="zh-CN" altLang="en-US" sz="2000" dirty="0" smtClean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685800" lvl="1" indent="-228600" algn="l">
              <a:lnSpc>
                <a:spcPct val="120000"/>
              </a:lnSpc>
              <a:spcBef>
                <a:spcPts val="1000"/>
              </a:spcBef>
              <a:buClr>
                <a:schemeClr val="tx2">
                  <a:lumMod val="60000"/>
                  <a:lumOff val="40000"/>
                </a:schemeClr>
              </a:buClr>
              <a:buSzTx/>
              <a:buFont typeface="Wingdings" panose="05000000000000000000" charset="0"/>
              <a:buChar char=""/>
            </a:pP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在真实 Go 项目中验证有效。</a:t>
            </a:r>
            <a:endParaRPr lang="zh-CN" altLang="en-US" sz="2000" dirty="0" smtClean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228600" indent="-228600" algn="l">
              <a:lnSpc>
                <a:spcPct val="120000"/>
              </a:lnSpc>
              <a:spcBef>
                <a:spcPts val="10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charset="0"/>
              <a:buChar char=""/>
            </a:pPr>
            <a:r>
              <a:rPr lang="en-US" altLang="zh-CN" sz="2000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lang="zh-CN" altLang="en-US" sz="2000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未来工作：</a:t>
            </a:r>
            <a:endParaRPr lang="zh-CN" altLang="en-US" sz="2000" b="1" dirty="0" smtClean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685800" lvl="1" indent="-228600" algn="l">
              <a:lnSpc>
                <a:spcPct val="120000"/>
              </a:lnSpc>
              <a:spcBef>
                <a:spcPts val="10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charset="0"/>
              <a:buChar char=""/>
            </a:pP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支持更多数据结构（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channel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interface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）。</a:t>
            </a:r>
            <a:endParaRPr lang="en-US" altLang="zh-CN" sz="2000" dirty="0" smtClean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685800" lvl="1" indent="-228600" algn="l">
              <a:lnSpc>
                <a:spcPct val="120000"/>
              </a:lnSpc>
              <a:spcBef>
                <a:spcPts val="1000"/>
              </a:spcBef>
              <a:buClr>
                <a:schemeClr val="tx2">
                  <a:lumMod val="60000"/>
                  <a:lumOff val="40000"/>
                </a:schemeClr>
              </a:buClr>
              <a:buSzTx/>
              <a:buFont typeface="Wingdings" panose="05000000000000000000" charset="0"/>
              <a:buChar char=""/>
            </a:pP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批量释放优化（减少 tcfree 调用次数）。（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CEA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</a:t>
            </a:r>
            <a:endParaRPr lang="zh-CN" altLang="en-US" sz="2000" dirty="0" smtClean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685800" lvl="1" indent="-228600" algn="l">
              <a:lnSpc>
                <a:spcPct val="120000"/>
              </a:lnSpc>
              <a:spcBef>
                <a:spcPts val="1000"/>
              </a:spcBef>
              <a:buClr>
                <a:schemeClr val="tx2">
                  <a:lumMod val="60000"/>
                  <a:lumOff val="40000"/>
                </a:schemeClr>
              </a:buClr>
              <a:buSzTx/>
              <a:buFont typeface="Wingdings" panose="05000000000000000000" charset="0"/>
              <a:buChar char=""/>
            </a:pP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探索在其他语言（如 Java、C#）中的适用性。</a:t>
            </a:r>
            <a:endParaRPr lang="zh-CN" altLang="en-US" sz="2000" dirty="0" smtClean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685800" lvl="1" indent="-228600" algn="l">
              <a:lnSpc>
                <a:spcPct val="120000"/>
              </a:lnSpc>
              <a:spcBef>
                <a:spcPts val="10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charset="0"/>
              <a:buChar char=""/>
            </a:pPr>
            <a:endParaRPr lang="zh-CN" altLang="en-US" sz="2000" b="1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5365750" y="1822450"/>
            <a:ext cx="5166995" cy="322897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457200" indent="-457200">
              <a:buClr>
                <a:srgbClr val="00449E"/>
              </a:buClr>
              <a:buFont typeface="Wingdings" panose="05000000000000000000" charset="0"/>
              <a:buChar char="Ø"/>
            </a:pPr>
            <a:r>
              <a:rPr lang="zh-CN" altLang="en-US" sz="28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概述与预备知识</a:t>
            </a:r>
            <a:endParaRPr lang="zh-CN" altLang="en-US" sz="28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457200" indent="-457200">
              <a:buClr>
                <a:srgbClr val="00449E"/>
              </a:buClr>
              <a:buFont typeface="Wingdings" panose="05000000000000000000" charset="0"/>
              <a:buChar char="Ø"/>
            </a:pPr>
            <a:endParaRPr lang="zh-CN" altLang="en-US" sz="28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457200" indent="-457200">
              <a:buClr>
                <a:srgbClr val="00449E"/>
              </a:buClr>
              <a:buFont typeface="Wingdings" panose="05000000000000000000" charset="0"/>
              <a:buChar char="Ø"/>
            </a:pPr>
            <a:r>
              <a:rPr lang="en-US" altLang="zh-CN" sz="28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GoFree </a:t>
            </a:r>
            <a:r>
              <a:rPr lang="zh-CN" altLang="en-US" sz="28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核心思想</a:t>
            </a:r>
            <a:endParaRPr lang="zh-CN" altLang="en-US" sz="28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457200" indent="-457200">
              <a:buClr>
                <a:srgbClr val="00449E"/>
              </a:buClr>
              <a:buFont typeface="Wingdings" panose="05000000000000000000" charset="0"/>
              <a:buChar char="Ø"/>
            </a:pPr>
            <a:endParaRPr lang="en-US" altLang="zh-CN" sz="28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457200" indent="-457200">
              <a:buClr>
                <a:srgbClr val="00449E"/>
              </a:buClr>
              <a:buFont typeface="Wingdings" panose="05000000000000000000" charset="0"/>
              <a:buChar char="Ø"/>
            </a:pPr>
            <a:r>
              <a:rPr lang="zh-CN" altLang="en-US" sz="28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实验结果</a:t>
            </a:r>
            <a:endParaRPr lang="zh-CN" altLang="en-US" sz="28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457200" indent="-457200">
              <a:buClr>
                <a:srgbClr val="00449E"/>
              </a:buClr>
              <a:buFont typeface="Wingdings" panose="05000000000000000000" charset="0"/>
              <a:buChar char="Ø"/>
            </a:pPr>
            <a:endParaRPr lang="zh-CN" altLang="en-US" sz="28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457200" indent="-457200">
              <a:buClr>
                <a:srgbClr val="00449E"/>
              </a:buClr>
              <a:buFont typeface="Wingdings" panose="05000000000000000000" charset="0"/>
              <a:buChar char="Ø"/>
            </a:pPr>
            <a:r>
              <a:rPr lang="zh-CN" altLang="en-US" sz="28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总结与未来工作</a:t>
            </a:r>
            <a:endParaRPr lang="zh-CN" altLang="en-US" sz="28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457200" indent="-457200">
              <a:buClr>
                <a:srgbClr val="00449E"/>
              </a:buClr>
              <a:buFont typeface="Wingdings" panose="05000000000000000000" charset="0"/>
              <a:buChar char="Ø"/>
            </a:pPr>
            <a:endParaRPr lang="zh-CN" altLang="en-US" sz="28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>
              <a:buClr>
                <a:srgbClr val="00449E"/>
              </a:buClr>
              <a:buFont typeface="Wingdings" panose="05000000000000000000" charset="0"/>
              <a:buNone/>
            </a:pPr>
            <a:endParaRPr lang="zh-CN" altLang="en-US" sz="28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1"/>
          </p:nvPr>
        </p:nvSpPr>
        <p:spPr/>
        <p:txBody>
          <a:bodyPr>
            <a:normAutofit lnSpcReduction="10000"/>
          </a:bodyPr>
          <a:lstStyle/>
          <a:p>
            <a:pPr marL="228600" lvl="0" indent="-228600">
              <a:buFont typeface="Wingdings" panose="05000000000000000000" charset="0"/>
              <a:buChar char=""/>
            </a:pPr>
            <a:r>
              <a:rPr lang="en-US" altLang="zh-CN" b="1" dirty="0">
                <a:solidFill>
                  <a:schemeClr val="tx1"/>
                </a:solidFill>
              </a:rPr>
              <a:t> </a:t>
            </a:r>
            <a:r>
              <a:rPr lang="zh-CN" altLang="en-US" b="1" dirty="0">
                <a:solidFill>
                  <a:schemeClr val="tx1"/>
                </a:solidFill>
              </a:rPr>
              <a:t>内存管理两种范式</a:t>
            </a:r>
            <a:endParaRPr lang="zh-CN" altLang="en-US" b="1" dirty="0">
              <a:solidFill>
                <a:schemeClr val="tx1"/>
              </a:solidFill>
            </a:endParaRPr>
          </a:p>
          <a:p>
            <a:pPr lvl="1">
              <a:buFont typeface="Wingdings" panose="05000000000000000000" charset="0"/>
              <a:buChar char="u"/>
            </a:pPr>
            <a:r>
              <a:rPr lang="zh-CN" altLang="en-US" sz="1800" dirty="0">
                <a:solidFill>
                  <a:schemeClr val="tx1"/>
                </a:solidFill>
              </a:rPr>
              <a:t>手动管理（</a:t>
            </a:r>
            <a:r>
              <a:rPr lang="en-US" altLang="zh-CN" sz="1800" dirty="0">
                <a:solidFill>
                  <a:schemeClr val="tx1"/>
                </a:solidFill>
              </a:rPr>
              <a:t>C/C++</a:t>
            </a:r>
            <a:r>
              <a:rPr lang="zh-CN" altLang="en-US" sz="1800" dirty="0">
                <a:solidFill>
                  <a:schemeClr val="tx1"/>
                </a:solidFill>
              </a:rPr>
              <a:t>）：高控制力，易出错（内存泄漏、悬空指针、双释放）。</a:t>
            </a:r>
            <a:endParaRPr lang="en-US" altLang="zh-CN" sz="1800" dirty="0">
              <a:solidFill>
                <a:schemeClr val="tx1"/>
              </a:solidFill>
            </a:endParaRPr>
          </a:p>
          <a:p>
            <a:pPr lvl="1">
              <a:buFont typeface="Wingdings" panose="05000000000000000000" charset="0"/>
              <a:buChar char="u"/>
            </a:pPr>
            <a:r>
              <a:rPr lang="zh-CN" altLang="en-US" sz="1800" dirty="0">
                <a:solidFill>
                  <a:schemeClr val="tx1"/>
                </a:solidFill>
              </a:rPr>
              <a:t>自动管理（</a:t>
            </a:r>
            <a:r>
              <a:rPr lang="en-US" altLang="zh-CN" sz="1800" dirty="0">
                <a:solidFill>
                  <a:schemeClr val="tx1"/>
                </a:solidFill>
              </a:rPr>
              <a:t>Java/Go</a:t>
            </a:r>
            <a:r>
              <a:rPr lang="zh-CN" altLang="en-US" sz="1800" dirty="0">
                <a:solidFill>
                  <a:schemeClr val="tx1"/>
                </a:solidFill>
              </a:rPr>
              <a:t>）：安全性高，但引入垃圾回收（</a:t>
            </a:r>
            <a:r>
              <a:rPr lang="en-US" altLang="zh-CN" sz="1800" dirty="0">
                <a:solidFill>
                  <a:schemeClr val="tx1"/>
                </a:solidFill>
              </a:rPr>
              <a:t>GC</a:t>
            </a:r>
            <a:r>
              <a:rPr lang="zh-CN" altLang="en-US" sz="1800" dirty="0">
                <a:solidFill>
                  <a:schemeClr val="tx1"/>
                </a:solidFill>
              </a:rPr>
              <a:t>）开销。</a:t>
            </a:r>
            <a:endParaRPr lang="zh-CN" altLang="en-US" sz="1800" dirty="0">
              <a:solidFill>
                <a:schemeClr val="tx1"/>
              </a:solidFill>
            </a:endParaRPr>
          </a:p>
          <a:p>
            <a:pPr marL="228600" lvl="0" indent="-228600">
              <a:buFont typeface="Wingdings" panose="05000000000000000000" charset="0"/>
              <a:buChar char=""/>
            </a:pPr>
            <a:r>
              <a:rPr lang="en-US" altLang="zh-CN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GC </a:t>
            </a:r>
            <a:r>
              <a:rPr lang="zh-CN" altLang="en-US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的开销</a:t>
            </a:r>
            <a:endParaRPr lang="en-US" altLang="zh-CN" sz="24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>
              <a:buFont typeface="Wingdings" panose="05000000000000000000" charset="0"/>
              <a:buChar char="u"/>
            </a:pPr>
            <a:r>
              <a:rPr lang="zh-CN" altLang="en-US" sz="1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额外内存占用（元数据、未回收对象）。</a:t>
            </a:r>
            <a:endParaRPr lang="en-US" altLang="zh-CN" sz="18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lvl="1">
              <a:buFont typeface="Wingdings" panose="05000000000000000000" charset="0"/>
              <a:buChar char="u"/>
            </a:pPr>
            <a:r>
              <a:rPr lang="zh-CN" altLang="en-US" sz="1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扫描与标记阶段的</a:t>
            </a:r>
            <a:r>
              <a:rPr lang="en-US" altLang="zh-CN" sz="1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CPU </a:t>
            </a:r>
            <a:r>
              <a:rPr lang="zh-CN" altLang="en-US" sz="1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开销。</a:t>
            </a:r>
            <a:endParaRPr lang="en-US" altLang="zh-CN" sz="18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lvl="1">
              <a:buFont typeface="Wingdings" panose="05000000000000000000" charset="0"/>
              <a:buChar char="u"/>
            </a:pPr>
            <a:r>
              <a:rPr lang="zh-CN" altLang="en-US" sz="1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潜在的全停顿（</a:t>
            </a:r>
            <a:r>
              <a:rPr lang="en-US" altLang="zh-CN" sz="1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Stop-The-World, STW</a:t>
            </a:r>
            <a:r>
              <a:rPr lang="zh-CN" altLang="en-US" sz="1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）影响延迟。</a:t>
            </a:r>
            <a:endParaRPr lang="zh-CN" altLang="en-US" sz="18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228600" lvl="0" indent="-228600">
              <a:buFont typeface="Wingdings" panose="05000000000000000000" charset="0"/>
              <a:buChar char=""/>
            </a:pPr>
            <a:r>
              <a:rPr lang="en-US" altLang="zh-CN" sz="2800"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</a:t>
            </a:r>
            <a:r>
              <a:rPr sz="2800"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优化动机</a:t>
            </a:r>
            <a:endParaRPr sz="2800" b="1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0" lvl="1" indent="457200" fontAlgn="auto">
              <a:lnSpc>
                <a:spcPct val="125000"/>
              </a:lnSpc>
              <a:buNone/>
            </a:pPr>
            <a:r>
              <a:rPr lang="zh-CN" altLang="en-US" sz="1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在保持编程模型不变（程序员不主动</a:t>
            </a:r>
            <a:r>
              <a:rPr lang="en-US" altLang="zh-CN" sz="1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free</a:t>
            </a:r>
            <a:r>
              <a:rPr lang="zh-CN" altLang="en-US" sz="1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）的前提下，让编译器智能地插入显式释放指令，减少</a:t>
            </a:r>
            <a:r>
              <a:rPr lang="en-US" altLang="zh-CN" sz="1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GC </a:t>
            </a:r>
            <a:r>
              <a:rPr lang="zh-CN" altLang="en-US" sz="1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负担。</a:t>
            </a:r>
            <a:endParaRPr lang="zh-CN" altLang="en-US" sz="1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0" lvl="0" indent="0">
              <a:buFont typeface="Wingdings" panose="05000000000000000000" charset="0"/>
              <a:buNone/>
            </a:pPr>
            <a:endParaRPr lang="zh-CN" altLang="en-US" dirty="0">
              <a:solidFill>
                <a:schemeClr val="tx1"/>
              </a:solidFill>
            </a:endParaRPr>
          </a:p>
          <a:p>
            <a:pPr lvl="1">
              <a:buFont typeface="Wingdings" panose="05000000000000000000" charset="0"/>
              <a:buChar char="u"/>
            </a:pPr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</a:fld>
            <a:endParaRPr 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altLang="zh-CN" dirty="0"/>
              <a:t>GoFree</a:t>
            </a:r>
            <a:endParaRPr lang="zh-CN" altLang="en-US" dirty="0"/>
          </a:p>
        </p:txBody>
      </p:sp>
      <p:sp>
        <p:nvSpPr>
          <p:cNvPr id="8" name="标题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研究</a:t>
            </a:r>
            <a:r>
              <a:rPr lang="zh-CN" altLang="en-US" dirty="0"/>
              <a:t>背景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1"/>
          </p:nvPr>
        </p:nvSpPr>
        <p:spPr/>
        <p:txBody>
          <a:bodyPr>
            <a:normAutofit lnSpcReduction="10000"/>
          </a:bodyPr>
          <a:lstStyle/>
          <a:p>
            <a:pPr marL="228600" lvl="0" indent="-228600">
              <a:buFont typeface="Wingdings" panose="05000000000000000000" charset="0"/>
              <a:buChar char=""/>
            </a:pPr>
            <a:r>
              <a:rPr lang="en-US" altLang="zh-CN" b="1" dirty="0">
                <a:solidFill>
                  <a:schemeClr val="tx1"/>
                </a:solidFill>
              </a:rPr>
              <a:t> Go</a:t>
            </a:r>
            <a:r>
              <a:rPr lang="zh-CN" altLang="en-US" b="1" dirty="0">
                <a:solidFill>
                  <a:schemeClr val="tx1"/>
                </a:solidFill>
              </a:rPr>
              <a:t>的逃逸分析</a:t>
            </a:r>
            <a:endParaRPr lang="zh-CN" altLang="en-US" b="1" dirty="0">
              <a:solidFill>
                <a:schemeClr val="tx1"/>
              </a:solidFill>
            </a:endParaRPr>
          </a:p>
          <a:p>
            <a:pPr lvl="1">
              <a:buFont typeface="Wingdings" panose="05000000000000000000" charset="0"/>
              <a:buChar char="u"/>
            </a:pPr>
            <a:r>
              <a:rPr lang="zh-CN" altLang="en-US" sz="1800" dirty="0">
                <a:solidFill>
                  <a:schemeClr val="tx1"/>
                </a:solidFill>
              </a:rPr>
              <a:t>目标：尽可能将对象分配在栈上。</a:t>
            </a:r>
            <a:endParaRPr lang="en-US" altLang="zh-CN" sz="1800" dirty="0">
              <a:solidFill>
                <a:schemeClr val="tx1"/>
              </a:solidFill>
            </a:endParaRPr>
          </a:p>
          <a:p>
            <a:pPr lvl="1">
              <a:buFont typeface="Wingdings" panose="05000000000000000000" charset="0"/>
              <a:buChar char="u"/>
            </a:pPr>
            <a:r>
              <a:rPr lang="zh-CN" altLang="en-US" sz="1800" dirty="0">
                <a:solidFill>
                  <a:schemeClr val="tx1"/>
                </a:solidFill>
              </a:rPr>
              <a:t>特点：</a:t>
            </a:r>
            <a:r>
              <a:rPr lang="en-US" altLang="zh-CN" sz="1800" dirty="0">
                <a:solidFill>
                  <a:schemeClr val="tx1"/>
                </a:solidFill>
              </a:rPr>
              <a:t>O(N</a:t>
            </a:r>
            <a:r>
              <a:rPr lang="en-US" altLang="en-US" sz="1800" dirty="0">
                <a:solidFill>
                  <a:schemeClr val="tx1"/>
                </a:solidFill>
              </a:rPr>
              <a:t>²</a:t>
            </a:r>
            <a:r>
              <a:rPr lang="en-US" altLang="zh-CN" sz="1800" dirty="0">
                <a:solidFill>
                  <a:schemeClr val="tx1"/>
                </a:solidFill>
              </a:rPr>
              <a:t>) </a:t>
            </a:r>
            <a:r>
              <a:rPr lang="zh-CN" altLang="en-US" sz="1800" dirty="0">
                <a:solidFill>
                  <a:schemeClr val="tx1"/>
                </a:solidFill>
              </a:rPr>
              <a:t>复杂度，字段不敏感、流不敏感。</a:t>
            </a:r>
            <a:endParaRPr lang="en-US" altLang="zh-CN" sz="1800" dirty="0">
              <a:solidFill>
                <a:schemeClr val="tx1"/>
              </a:solidFill>
            </a:endParaRPr>
          </a:p>
          <a:p>
            <a:pPr lvl="1">
              <a:buFont typeface="Wingdings" panose="05000000000000000000" charset="0"/>
              <a:buChar char="u"/>
            </a:pPr>
            <a:r>
              <a:rPr lang="zh-CN" altLang="en-US" sz="1800" dirty="0">
                <a:solidFill>
                  <a:schemeClr val="tx1"/>
                </a:solidFill>
              </a:rPr>
              <a:t>局限：间接存储（如</a:t>
            </a:r>
            <a:r>
              <a:rPr lang="en-US" altLang="zh-CN" sz="1800" dirty="0">
                <a:solidFill>
                  <a:schemeClr val="tx1"/>
                </a:solidFill>
              </a:rPr>
              <a:t> *p = q</a:t>
            </a:r>
            <a:r>
              <a:rPr lang="zh-CN" altLang="en-US" sz="1800" dirty="0">
                <a:solidFill>
                  <a:schemeClr val="tx1"/>
                </a:solidFill>
              </a:rPr>
              <a:t>）被保守建模为</a:t>
            </a:r>
            <a:r>
              <a:rPr lang="en-US" altLang="zh-CN" sz="1800" dirty="0">
                <a:solidFill>
                  <a:schemeClr val="tx1"/>
                </a:solidFill>
              </a:rPr>
              <a:t>“</a:t>
            </a:r>
            <a:r>
              <a:rPr lang="zh-CN" altLang="en-US" sz="1800" dirty="0">
                <a:solidFill>
                  <a:schemeClr val="tx1"/>
                </a:solidFill>
              </a:rPr>
              <a:t>流入堆</a:t>
            </a:r>
            <a:r>
              <a:rPr lang="en-US" altLang="zh-CN" sz="1800" dirty="0">
                <a:solidFill>
                  <a:schemeClr val="tx1"/>
                </a:solidFill>
              </a:rPr>
              <a:t>”</a:t>
            </a:r>
            <a:r>
              <a:rPr lang="zh-CN" altLang="en-US" sz="1800" dirty="0">
                <a:solidFill>
                  <a:schemeClr val="tx1"/>
                </a:solidFill>
              </a:rPr>
              <a:t>。</a:t>
            </a:r>
            <a:endParaRPr lang="zh-CN" altLang="en-US" sz="1800" dirty="0">
              <a:solidFill>
                <a:schemeClr val="tx1"/>
              </a:solidFill>
            </a:endParaRPr>
          </a:p>
          <a:p>
            <a:pPr marL="228600" lvl="0" indent="-228600">
              <a:buFont typeface="Wingdings" panose="05000000000000000000" charset="0"/>
              <a:buChar char=""/>
            </a:pPr>
            <a:r>
              <a:rPr lang="en-US" altLang="zh-CN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优化机会</a:t>
            </a:r>
            <a:endParaRPr lang="en-US" altLang="zh-CN" sz="24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>
              <a:buFont typeface="Wingdings" panose="05000000000000000000" charset="0"/>
              <a:buChar char="u"/>
            </a:pPr>
            <a:r>
              <a:rPr lang="en-US" altLang="zh-CN" sz="1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Go </a:t>
            </a:r>
            <a:r>
              <a:rPr lang="zh-CN" altLang="en-US" sz="1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中存在大量短生命周期堆对象（如临时</a:t>
            </a:r>
            <a:r>
              <a:rPr lang="en-US" altLang="zh-CN" sz="1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slice</a:t>
            </a:r>
            <a:r>
              <a:rPr lang="zh-CN" altLang="en-US" sz="1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en-US" altLang="zh-CN" sz="1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map </a:t>
            </a:r>
            <a:r>
              <a:rPr lang="zh-CN" altLang="en-US" sz="1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扩容时的旧桶）。</a:t>
            </a:r>
            <a:endParaRPr lang="zh-CN" altLang="en-US" sz="18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lvl="1">
              <a:buFont typeface="Wingdings" panose="05000000000000000000" charset="0"/>
              <a:buChar char="u"/>
            </a:pPr>
            <a:r>
              <a:rPr lang="zh-CN" altLang="en-US" sz="1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现有分析无法识别这些对象进行显式释放。</a:t>
            </a:r>
            <a:endParaRPr lang="zh-CN" altLang="en-US" sz="18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228600" lvl="0" indent="-228600">
              <a:buFont typeface="Wingdings" panose="05000000000000000000" charset="0"/>
              <a:buChar char=""/>
            </a:pPr>
            <a:r>
              <a:rPr lang="en-US" altLang="zh-CN" sz="2800"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</a:t>
            </a:r>
            <a:r>
              <a:rPr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核心挑战：</a:t>
            </a:r>
            <a:endParaRPr sz="2800" b="1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lvl="1" algn="l" fontAlgn="auto">
              <a:lnSpc>
                <a:spcPct val="120000"/>
              </a:lnSpc>
              <a:buSzTx/>
              <a:buFont typeface="Wingdings" panose="05000000000000000000" charset="0"/>
              <a:buChar char="u"/>
            </a:pPr>
            <a:r>
              <a:rPr lang="en-US" altLang="zh-CN" sz="1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如何在 O(N²) 复杂度内精准识别可释放对象？</a:t>
            </a:r>
            <a:endParaRPr lang="en-US" altLang="zh-CN" sz="18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lvl="1" algn="l" fontAlgn="auto">
              <a:lnSpc>
                <a:spcPct val="120000"/>
              </a:lnSpc>
              <a:buSzTx/>
              <a:buFont typeface="Wingdings" panose="05000000000000000000" charset="0"/>
              <a:buChar char="u"/>
            </a:pPr>
            <a:r>
              <a:rPr lang="en-US" altLang="zh-CN" sz="1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如何保证并发环境下的释放安全？</a:t>
            </a:r>
            <a:endParaRPr lang="en-US" altLang="zh-CN" sz="18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lvl="1" algn="l" fontAlgn="auto">
              <a:lnSpc>
                <a:spcPct val="120000"/>
              </a:lnSpc>
              <a:buSzTx/>
              <a:buFont typeface="Wingdings" panose="05000000000000000000" charset="0"/>
              <a:buChar char="u"/>
            </a:pPr>
            <a:r>
              <a:rPr lang="en-US" altLang="zh-CN" sz="1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如何与现有 GC 和谐共存？</a:t>
            </a:r>
            <a:endParaRPr lang="en-US" altLang="zh-CN" sz="18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lvl="1">
              <a:buFont typeface="Wingdings" panose="05000000000000000000" charset="0"/>
              <a:buChar char="u"/>
            </a:pPr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</a:fld>
            <a:endParaRPr 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altLang="zh-CN" dirty="0">
                <a:sym typeface="+mn-ea"/>
              </a:rPr>
              <a:t>GoFree</a:t>
            </a:r>
            <a:endParaRPr lang="zh-CN" altLang="en-US" dirty="0"/>
          </a:p>
        </p:txBody>
      </p:sp>
      <p:sp>
        <p:nvSpPr>
          <p:cNvPr id="8" name="标题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Go 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语言现状与挑战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内容占位符 2"/>
              <p:cNvSpPr>
                <a:spLocks noGrp="1"/>
              </p:cNvSpPr>
              <p:nvPr>
                <p:ph sz="quarter" idx="11"/>
              </p:nvPr>
            </p:nvSpPr>
            <p:spPr/>
            <p:txBody>
              <a:bodyPr>
                <a:normAutofit lnSpcReduction="10000"/>
              </a:bodyPr>
              <a:lstStyle/>
              <a:p>
                <a:pPr marL="228600" lvl="0" indent="-228600">
                  <a:buFont typeface="Wingdings" panose="05000000000000000000" charset="0"/>
                  <a:buChar char=""/>
                </a:pPr>
                <a:r>
                  <a:rPr lang="en-US" altLang="zh-CN" b="1" dirty="0">
                    <a:solidFill>
                      <a:schemeClr val="tx1"/>
                    </a:solidFill>
                  </a:rPr>
                  <a:t> </a:t>
                </a:r>
                <a:r>
                  <a:rPr lang="zh-CN" altLang="en-US" b="1" dirty="0">
                    <a:solidFill>
                      <a:schemeClr val="tx1"/>
                    </a:solidFill>
                  </a:rPr>
                  <a:t>逃逸图有向带权图</a:t>
                </a:r>
                <a:r>
                  <a:rPr lang="en-US" altLang="zh-CN" b="1" dirty="0">
                    <a:solidFill>
                      <a:schemeClr val="tx1"/>
                    </a:solidFill>
                  </a:rPr>
                  <a:t>G=(L,</a:t>
                </a:r>
                <a:r>
                  <a:rPr lang="" altLang="en-US" b="1" dirty="0">
                    <a:solidFill>
                      <a:schemeClr val="tx1"/>
                    </a:solidFill>
                  </a:rPr>
                  <a:t> </a:t>
                </a:r>
                <a:r>
                  <a:rPr lang="en-US" altLang="zh-CN" b="1" dirty="0">
                    <a:solidFill>
                      <a:schemeClr val="tx1"/>
                    </a:solidFill>
                  </a:rPr>
                  <a:t>E)</a:t>
                </a:r>
                <a:endParaRPr lang="en-US" altLang="zh-CN" b="1" dirty="0">
                  <a:solidFill>
                    <a:schemeClr val="tx1"/>
                  </a:solidFill>
                </a:endParaRPr>
              </a:p>
              <a:p>
                <a:pPr lvl="1"/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𝐿</m:t>
                    </m:r>
                  </m:oMath>
                </a14:m>
                <a:r>
                  <a:rPr>
                    <a:sym typeface="+mn-ea"/>
                  </a:rPr>
                  <a:t>为抽象位置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𝑙</m:t>
                    </m:r>
                  </m:oMath>
                </a14:m>
                <a:r>
                  <a:rPr>
                    <a:sym typeface="+mn-ea"/>
                  </a:rPr>
                  <a:t> 的集合，它表示图中的节点</a:t>
                </a:r>
                <a:endParaRPr lang="en-US" altLang="zh-CN"/>
              </a:p>
              <a:p>
                <a:pPr lvl="2"/>
                <a:r>
                  <a:rPr sz="2400">
                    <a:sym typeface="+mn-ea"/>
                  </a:rPr>
                  <a:t>抽象位置：变量、分配的对象</a:t>
                </a:r>
                <a:r>
                  <a:rPr lang="en-US" altLang="zh-CN" sz="2400">
                    <a:sym typeface="+mn-ea"/>
                  </a:rPr>
                  <a:t>(new, make)</a:t>
                </a:r>
                <a:r>
                  <a:rPr sz="2400">
                    <a:sym typeface="+mn-ea"/>
                  </a:rPr>
                  <a:t>以及形参和返回值</a:t>
                </a:r>
                <a:endParaRPr lang="en-US" altLang="zh-CN" sz="2400"/>
              </a:p>
              <a:p>
                <a:pPr lvl="2"/>
                <a:r>
                  <a:rPr sz="2400">
                    <a:sym typeface="+mn-ea"/>
                  </a:rPr>
                  <a:t>特殊节点</a:t>
                </a:r>
                <a14:m>
                  <m:oMath xmlns:m="http://schemas.openxmlformats.org/officeDocument/2006/math">
                    <m:r>
                      <a:rPr lang="en-US" altLang="zh-CN" sz="2400" i="1" smtClean="0">
                        <a:latin typeface="Cambria Math" panose="02040503050406030204" pitchFamily="18" charset="0"/>
                      </a:rPr>
                      <m:t>ℎ𝑒𝑎𝑝</m:t>
                    </m:r>
                  </m:oMath>
                </a14:m>
                <a:r>
                  <a:rPr sz="2400">
                    <a:sym typeface="+mn-ea"/>
                  </a:rPr>
                  <a:t>，表示堆的抽象位置</a:t>
                </a:r>
                <a:endParaRPr lang="en-US" altLang="zh-CN" sz="2400"/>
              </a:p>
              <a:p>
                <a:pPr lvl="2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 i="1">
                        <a:latin typeface="Cambria Math" panose="02040503050406030204" pitchFamily="18" charset="0"/>
                      </a:rPr>
                      <m:t>loopDepth</m:t>
                    </m:r>
                    <m:d>
                      <m:d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</m:d>
                  </m:oMath>
                </a14:m>
                <a:r>
                  <a:rPr lang="en-US" altLang="zh-CN" sz="2400">
                    <a:sym typeface="+mn-ea"/>
                  </a:rPr>
                  <a:t> </a:t>
                </a:r>
                <a:r>
                  <a:rPr sz="2400">
                    <a:sym typeface="+mn-ea"/>
                  </a:rPr>
                  <a:t>表示抽象位置 </a:t>
                </a:r>
                <a14:m>
                  <m:oMath xmlns:m="http://schemas.openxmlformats.org/officeDocument/2006/math"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𝑙</m:t>
                    </m:r>
                  </m:oMath>
                </a14:m>
                <a:r>
                  <a:rPr sz="2400">
                    <a:sym typeface="+mn-ea"/>
                  </a:rPr>
                  <a:t> 所在的循环深度</a:t>
                </a:r>
                <a:endParaRPr lang="en-US" altLang="zh-CN" sz="2400"/>
              </a:p>
              <a:p>
                <a:pPr lvl="1"/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𝐸</m:t>
                    </m:r>
                  </m:oMath>
                </a14:m>
                <a:r>
                  <a:rPr>
                    <a:sym typeface="+mn-ea"/>
                  </a:rPr>
                  <a:t>为边集合，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𝑒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⟨"/>
                        <m:endChr m:val="⟩"/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𝑙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</m:d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𝐸</m:t>
                    </m:r>
                  </m:oMath>
                </a14:m>
                <a:r>
                  <a:rPr>
                    <a:sym typeface="+mn-ea"/>
                  </a:rPr>
                  <a:t>表示一条有向边，其中</a:t>
                </a:r>
                <a:endParaRPr lang="en-US" altLang="zh-CN"/>
              </a:p>
              <a:p>
                <a:pPr lvl="2"/>
                <a14:m>
                  <m:oMath xmlns:m="http://schemas.openxmlformats.org/officeDocument/2006/math"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𝑙</m:t>
                    </m:r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𝑁</m:t>
                    </m:r>
                  </m:oMath>
                </a14:m>
                <a:r>
                  <a:rPr sz="2400">
                    <a:sym typeface="+mn-ea"/>
                  </a:rPr>
                  <a:t>表示源节点</a:t>
                </a:r>
                <a:endParaRPr lang="en-US" altLang="zh-CN" sz="2400"/>
              </a:p>
              <a:p>
                <a:pPr lvl="2"/>
                <a14:m>
                  <m:oMath xmlns:m="http://schemas.openxmlformats.org/officeDocument/2006/math"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𝑁</m:t>
                    </m:r>
                  </m:oMath>
                </a14:m>
                <a:r>
                  <a:rPr sz="2400">
                    <a:sym typeface="+mn-ea"/>
                  </a:rPr>
                  <a:t>表示目标节点</a:t>
                </a:r>
                <a:endParaRPr lang="en-US" altLang="zh-CN" sz="2400"/>
              </a:p>
              <a:p>
                <a:pPr lvl="2"/>
                <a14:m>
                  <m:oMath xmlns:m="http://schemas.openxmlformats.org/officeDocument/2006/math"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𝐷𝑒𝑟𝑒𝑓𝑠</m:t>
                    </m:r>
                    <m:d>
                      <m:d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</m:d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altLang="zh-CN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ℤ</m:t>
                    </m:r>
                  </m:oMath>
                </a14:m>
                <a:r>
                  <a:rPr sz="2400">
                    <a:sym typeface="+mn-ea"/>
                  </a:rPr>
                  <a:t> 表示为边的权值，它表示从</a:t>
                </a:r>
                <a14:m>
                  <m:oMath xmlns:m="http://schemas.openxmlformats.org/officeDocument/2006/math">
                    <m:r>
                      <a:rPr lang="en-US" altLang="zh-CN" sz="2400" i="1">
                        <a:latin typeface="Cambria Math" panose="02040503050406030204" pitchFamily="18" charset="0"/>
                      </a:rPr>
                      <m:t>𝑙</m:t>
                    </m:r>
                  </m:oMath>
                </a14:m>
                <a:r>
                  <a:rPr sz="2400">
                    <a:sym typeface="+mn-ea"/>
                  </a:rPr>
                  <a:t>到</a:t>
                </a:r>
                <a14:m>
                  <m:oMath xmlns:m="http://schemas.openxmlformats.org/officeDocument/2006/math"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sz="2400">
                    <a:sym typeface="+mn-ea"/>
                  </a:rPr>
                  <a:t>的解引用计数</a:t>
                </a:r>
                <a:endParaRPr lang="zh-CN" altLang="en-US" sz="2400" dirty="0">
                  <a:solidFill>
                    <a:schemeClr val="tx1"/>
                  </a:solidFill>
                  <a:sym typeface="+mn-ea"/>
                </a:endParaRPr>
              </a:p>
            </p:txBody>
          </p:sp>
        </mc:Choice>
        <mc:Fallback>
          <p:sp>
            <p:nvSpPr>
              <p:cNvPr id="3" name="内容占位符 2"/>
              <p:cNvSpPr>
                <a:spLocks noRot="1" noChangeAspect="1" noMove="1" noResize="1" noEditPoints="1" noAdjustHandles="1" noChangeArrowheads="1" noChangeShapeType="1" noTextEdit="1"/>
              </p:cNvSpPr>
              <p:nvPr>
                <p:ph sz="quarter" idx="11"/>
              </p:nvPr>
            </p:nvSpPr>
            <p:spPr>
              <a:blipFill rotWithShape="1">
                <a:blip r:embed="rId1"/>
                <a:stretch>
                  <a:fillRect l="-4" r="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灯片编号占位符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</a:fld>
            <a:endParaRPr 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altLang="zh-CN" dirty="0">
                <a:sym typeface="+mn-ea"/>
              </a:rPr>
              <a:t>GoFree</a:t>
            </a:r>
            <a:endParaRPr lang="zh-CN" altLang="en-US" dirty="0"/>
          </a:p>
        </p:txBody>
      </p:sp>
      <p:sp>
        <p:nvSpPr>
          <p:cNvPr id="8" name="标题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Go 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原生逃逸分析回顾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灯片编号占位符 4"/>
          <p:cNvSpPr>
            <a:spLocks noGrp="1"/>
          </p:cNvSpPr>
          <p:nvPr>
            <p:ph type="sldNum" sz="quarter" idx="13"/>
          </p:nvPr>
        </p:nvSpPr>
        <p:spPr>
          <a:xfrm>
            <a:off x="11310197" y="6551930"/>
            <a:ext cx="325205" cy="243904"/>
          </a:xfrm>
        </p:spPr>
        <p:txBody>
          <a:bodyPr/>
          <a:lstStyle/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</a:fld>
            <a:endParaRPr lang="en-US" dirty="0"/>
          </a:p>
        </p:txBody>
      </p:sp>
      <p:sp>
        <p:nvSpPr>
          <p:cNvPr id="6" name="标题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>
                <a:sym typeface="+mn-ea"/>
              </a:rPr>
              <a:t>逃逸图示例</a:t>
            </a:r>
            <a:endParaRPr lang="zh-CN" altLang="en-US" dirty="0"/>
          </a:p>
        </p:txBody>
      </p:sp>
      <p:sp>
        <p:nvSpPr>
          <p:cNvPr id="2" name="页脚占位符 1"/>
          <p:cNvSpPr>
            <a:spLocks noGrp="1"/>
          </p:cNvSpPr>
          <p:nvPr>
            <p:ph type="ftr" sz="quarter" idx="3"/>
          </p:nvPr>
        </p:nvSpPr>
        <p:spPr/>
        <p:txBody>
          <a:bodyPr/>
          <a:p>
            <a:r>
              <a:rPr lang="en-US" altLang="zh-CN" dirty="0">
                <a:sym typeface="+mn-ea"/>
              </a:rPr>
              <a:t>GoFree</a:t>
            </a:r>
            <a:endParaRPr lang="zh-CN" altLang="en-US" dirty="0"/>
          </a:p>
        </p:txBody>
      </p:sp>
      <p:sp>
        <p:nvSpPr>
          <p:cNvPr id="54" name="文本框 53"/>
          <p:cNvSpPr txBox="1"/>
          <p:nvPr/>
        </p:nvSpPr>
        <p:spPr>
          <a:xfrm>
            <a:off x="180493" y="986230"/>
            <a:ext cx="6807459" cy="5016758"/>
          </a:xfrm>
          <a:prstGeom prst="rect">
            <a:avLst/>
          </a:prstGeom>
          <a:solidFill>
            <a:srgbClr val="282C34"/>
          </a:solidFill>
        </p:spPr>
        <p:txBody>
          <a:bodyPr wrap="square">
            <a:spAutoFit/>
          </a:bodyPr>
          <a:lstStyle/>
          <a:p>
            <a:r>
              <a:rPr lang="en-US" altLang="zh-CN" sz="1600" b="0">
                <a:solidFill>
                  <a:srgbClr val="E06C75"/>
                </a:solidFill>
                <a:effectLst/>
                <a:latin typeface="Consolas" panose="020B0609020204030204" pitchFamily="49" charset="0"/>
              </a:rPr>
              <a:t>type</a:t>
            </a:r>
            <a:r>
              <a:rPr lang="en-US" altLang="zh-CN" sz="1600" b="0">
                <a:solidFill>
                  <a:srgbClr val="BBBBBB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altLang="zh-CN" sz="1600" b="0">
                <a:solidFill>
                  <a:srgbClr val="61AFEF"/>
                </a:solidFill>
                <a:effectLst/>
                <a:latin typeface="Consolas" panose="020B0609020204030204" pitchFamily="49" charset="0"/>
              </a:rPr>
              <a:t>BigType</a:t>
            </a:r>
            <a:r>
              <a:rPr lang="en-US" altLang="zh-CN" sz="1600" b="0">
                <a:solidFill>
                  <a:srgbClr val="BBBBBB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altLang="zh-CN" sz="1600" b="0">
                <a:solidFill>
                  <a:srgbClr val="E06C75"/>
                </a:solidFill>
                <a:effectLst/>
                <a:latin typeface="Consolas" panose="020B0609020204030204" pitchFamily="49" charset="0"/>
              </a:rPr>
              <a:t>struct</a:t>
            </a:r>
            <a:r>
              <a:rPr lang="en-US" altLang="zh-CN" sz="1600" b="0">
                <a:solidFill>
                  <a:srgbClr val="BBBBBB"/>
                </a:solidFill>
                <a:effectLst/>
                <a:latin typeface="Consolas" panose="020B0609020204030204" pitchFamily="49" charset="0"/>
              </a:rPr>
              <a:t> {</a:t>
            </a:r>
            <a:endParaRPr lang="en-US" altLang="zh-CN" sz="1600" b="0">
              <a:solidFill>
                <a:srgbClr val="BBBBBB"/>
              </a:solidFill>
              <a:effectLst/>
              <a:latin typeface="Consolas" panose="020B0609020204030204" pitchFamily="49" charset="0"/>
            </a:endParaRPr>
          </a:p>
          <a:p>
            <a:r>
              <a:rPr lang="en-US" altLang="zh-CN" sz="1600" b="0">
                <a:solidFill>
                  <a:srgbClr val="BBBBBB"/>
                </a:solidFill>
                <a:effectLst/>
                <a:latin typeface="Consolas" panose="020B0609020204030204" pitchFamily="49" charset="0"/>
              </a:rPr>
              <a:t>    fat [</a:t>
            </a:r>
            <a:r>
              <a:rPr lang="en-US" altLang="zh-CN" sz="1600" b="0">
                <a:solidFill>
                  <a:srgbClr val="C678DD"/>
                </a:solidFill>
                <a:effectLst/>
                <a:latin typeface="Consolas" panose="020B0609020204030204" pitchFamily="49" charset="0"/>
              </a:rPr>
              <a:t>10000000</a:t>
            </a:r>
            <a:r>
              <a:rPr lang="en-US" altLang="zh-CN" sz="1600" b="0">
                <a:solidFill>
                  <a:srgbClr val="BBBBBB"/>
                </a:solidFill>
                <a:effectLst/>
                <a:latin typeface="Consolas" panose="020B0609020204030204" pitchFamily="49" charset="0"/>
              </a:rPr>
              <a:t>]</a:t>
            </a:r>
            <a:r>
              <a:rPr lang="en-US" altLang="zh-CN" sz="1600" b="0">
                <a:solidFill>
                  <a:srgbClr val="56B6C2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en-US" altLang="zh-CN" sz="1600" b="0">
                <a:solidFill>
                  <a:srgbClr val="BBBBBB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altLang="zh-CN" sz="1600" b="0">
                <a:solidFill>
                  <a:srgbClr val="676F7D"/>
                </a:solidFill>
                <a:effectLst/>
                <a:latin typeface="Consolas" panose="020B0609020204030204" pitchFamily="49" charset="0"/>
              </a:rPr>
              <a:t>// Too big for stack</a:t>
            </a:r>
            <a:endParaRPr lang="en-US" altLang="zh-CN" sz="1600" b="0">
              <a:solidFill>
                <a:srgbClr val="BBBBBB"/>
              </a:solidFill>
              <a:effectLst/>
              <a:latin typeface="Consolas" panose="020B0609020204030204" pitchFamily="49" charset="0"/>
            </a:endParaRPr>
          </a:p>
          <a:p>
            <a:r>
              <a:rPr lang="en-US" altLang="zh-CN" sz="1600" b="0">
                <a:solidFill>
                  <a:srgbClr val="BBBBBB"/>
                </a:solidFill>
                <a:effectLst/>
                <a:latin typeface="Consolas" panose="020B0609020204030204" pitchFamily="49" charset="0"/>
              </a:rPr>
              <a:t>    p   </a:t>
            </a:r>
            <a:r>
              <a:rPr lang="en-US" altLang="zh-CN" sz="1600" b="0">
                <a:solidFill>
                  <a:srgbClr val="E06C75"/>
                </a:solidFill>
                <a:effectLst/>
                <a:latin typeface="Consolas" panose="020B0609020204030204" pitchFamily="49" charset="0"/>
              </a:rPr>
              <a:t>*</a:t>
            </a:r>
            <a:r>
              <a:rPr lang="en-US" altLang="zh-CN" sz="1600" b="0">
                <a:solidFill>
                  <a:srgbClr val="56B6C2"/>
                </a:solidFill>
                <a:effectLst/>
                <a:latin typeface="Consolas" panose="020B0609020204030204" pitchFamily="49" charset="0"/>
              </a:rPr>
              <a:t>int</a:t>
            </a:r>
            <a:endParaRPr lang="en-US" altLang="zh-CN" sz="1600" b="0">
              <a:solidFill>
                <a:srgbClr val="BBBBBB"/>
              </a:solidFill>
              <a:effectLst/>
              <a:latin typeface="Consolas" panose="020B0609020204030204" pitchFamily="49" charset="0"/>
            </a:endParaRPr>
          </a:p>
          <a:p>
            <a:r>
              <a:rPr lang="en-US" altLang="zh-CN" sz="1600" b="0">
                <a:solidFill>
                  <a:srgbClr val="BBBBBB"/>
                </a:solidFill>
                <a:effectLst/>
                <a:latin typeface="Consolas" panose="020B0609020204030204" pitchFamily="49" charset="0"/>
              </a:rPr>
              <a:t>}</a:t>
            </a:r>
            <a:br>
              <a:rPr lang="en-US" altLang="zh-CN" sz="1600" b="0">
                <a:solidFill>
                  <a:srgbClr val="BBBBBB"/>
                </a:solidFill>
                <a:effectLst/>
                <a:latin typeface="Consolas" panose="020B0609020204030204" pitchFamily="49" charset="0"/>
              </a:rPr>
            </a:br>
            <a:r>
              <a:rPr lang="en-US" altLang="zh-CN" sz="1600" b="0">
                <a:solidFill>
                  <a:srgbClr val="E06C75"/>
                </a:solidFill>
                <a:effectLst/>
                <a:latin typeface="Consolas" panose="020B0609020204030204" pitchFamily="49" charset="0"/>
              </a:rPr>
              <a:t>func</a:t>
            </a:r>
            <a:r>
              <a:rPr lang="en-US" altLang="zh-CN" sz="1600" b="0">
                <a:solidFill>
                  <a:srgbClr val="BBBBBB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altLang="zh-CN" sz="1600" b="0">
                <a:solidFill>
                  <a:srgbClr val="98C379"/>
                </a:solidFill>
                <a:effectLst/>
                <a:latin typeface="Consolas" panose="020B0609020204030204" pitchFamily="49" charset="0"/>
              </a:rPr>
              <a:t>complicatedEscape</a:t>
            </a:r>
            <a:r>
              <a:rPr lang="en-US" altLang="zh-CN" sz="1600" b="0">
                <a:solidFill>
                  <a:srgbClr val="BBBBBB"/>
                </a:solidFill>
                <a:effectLst/>
                <a:latin typeface="Consolas" panose="020B0609020204030204" pitchFamily="49" charset="0"/>
              </a:rPr>
              <a:t>() </a:t>
            </a:r>
            <a:r>
              <a:rPr lang="en-US" altLang="zh-CN" sz="1600" b="0">
                <a:solidFill>
                  <a:srgbClr val="E06C75"/>
                </a:solidFill>
                <a:effectLst/>
                <a:latin typeface="Consolas" panose="020B0609020204030204" pitchFamily="49" charset="0"/>
              </a:rPr>
              <a:t>*</a:t>
            </a:r>
            <a:r>
              <a:rPr lang="en-US" altLang="zh-CN" sz="1600" b="0">
                <a:solidFill>
                  <a:srgbClr val="56B6C2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en-US" altLang="zh-CN" sz="1600" b="0">
                <a:solidFill>
                  <a:srgbClr val="BBBBBB"/>
                </a:solidFill>
                <a:effectLst/>
                <a:latin typeface="Consolas" panose="020B0609020204030204" pitchFamily="49" charset="0"/>
              </a:rPr>
              <a:t> {</a:t>
            </a:r>
            <a:endParaRPr lang="en-US" altLang="zh-CN" sz="1600" b="0">
              <a:solidFill>
                <a:srgbClr val="BBBBBB"/>
              </a:solidFill>
              <a:effectLst/>
              <a:latin typeface="Consolas" panose="020B0609020204030204" pitchFamily="49" charset="0"/>
            </a:endParaRPr>
          </a:p>
          <a:p>
            <a:r>
              <a:rPr lang="en-US" altLang="zh-CN" sz="1600" b="0">
                <a:solidFill>
                  <a:srgbClr val="BBBBBB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altLang="zh-CN" sz="1600" b="0">
                <a:solidFill>
                  <a:srgbClr val="E06C75"/>
                </a:solidFill>
                <a:effectLst/>
                <a:latin typeface="Consolas" panose="020B0609020204030204" pitchFamily="49" charset="0"/>
              </a:rPr>
              <a:t>var</a:t>
            </a:r>
            <a:r>
              <a:rPr lang="en-US" altLang="zh-CN" sz="1600" b="0">
                <a:solidFill>
                  <a:srgbClr val="BBBBBB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altLang="zh-CN" sz="1600" b="0">
                <a:solidFill>
                  <a:srgbClr val="ABB2BF"/>
                </a:solidFill>
                <a:effectLst/>
                <a:latin typeface="Consolas" panose="020B0609020204030204" pitchFamily="49" charset="0"/>
              </a:rPr>
              <a:t>s</a:t>
            </a:r>
            <a:r>
              <a:rPr lang="en-US" altLang="zh-CN" sz="1600" b="0">
                <a:solidFill>
                  <a:srgbClr val="BBBBBB"/>
                </a:solidFill>
                <a:effectLst/>
                <a:latin typeface="Consolas" panose="020B0609020204030204" pitchFamily="49" charset="0"/>
              </a:rPr>
              <a:t> []</a:t>
            </a:r>
            <a:r>
              <a:rPr lang="en-US" altLang="zh-CN" sz="1600" b="0">
                <a:solidFill>
                  <a:srgbClr val="56B6C2"/>
                </a:solidFill>
                <a:effectLst/>
                <a:latin typeface="Consolas" panose="020B0609020204030204" pitchFamily="49" charset="0"/>
              </a:rPr>
              <a:t>int</a:t>
            </a:r>
            <a:endParaRPr lang="en-US" altLang="zh-CN" sz="1600" b="0">
              <a:solidFill>
                <a:srgbClr val="BBBBBB"/>
              </a:solidFill>
              <a:effectLst/>
              <a:latin typeface="Consolas" panose="020B0609020204030204" pitchFamily="49" charset="0"/>
            </a:endParaRPr>
          </a:p>
          <a:p>
            <a:r>
              <a:rPr lang="en-US" altLang="zh-CN" sz="1600" b="0">
                <a:solidFill>
                  <a:srgbClr val="BBBBBB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altLang="zh-CN" sz="1600" b="0">
                <a:solidFill>
                  <a:srgbClr val="E06C75"/>
                </a:solidFill>
                <a:effectLst/>
                <a:latin typeface="Consolas" panose="020B0609020204030204" pitchFamily="49" charset="0"/>
              </a:rPr>
              <a:t>for</a:t>
            </a:r>
            <a:r>
              <a:rPr lang="en-US" altLang="zh-CN" sz="1600" b="0">
                <a:solidFill>
                  <a:srgbClr val="BBBBBB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altLang="zh-CN" sz="1600" b="0">
                <a:solidFill>
                  <a:srgbClr val="ABB2BF"/>
                </a:solidFill>
                <a:effectLst/>
                <a:latin typeface="Consolas" panose="020B0609020204030204" pitchFamily="49" charset="0"/>
              </a:rPr>
              <a:t>i</a:t>
            </a:r>
            <a:r>
              <a:rPr lang="en-US" altLang="zh-CN" sz="1600" b="0">
                <a:solidFill>
                  <a:srgbClr val="BBBBBB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altLang="zh-CN" sz="1600" b="0">
                <a:solidFill>
                  <a:srgbClr val="E06C75"/>
                </a:solidFill>
                <a:effectLst/>
                <a:latin typeface="Consolas" panose="020B0609020204030204" pitchFamily="49" charset="0"/>
              </a:rPr>
              <a:t>:=</a:t>
            </a:r>
            <a:r>
              <a:rPr lang="en-US" altLang="zh-CN" sz="1600" b="0">
                <a:solidFill>
                  <a:srgbClr val="BBBBBB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altLang="zh-CN" sz="1600" b="0">
                <a:solidFill>
                  <a:srgbClr val="C678DD"/>
                </a:solidFill>
                <a:effectLst/>
                <a:latin typeface="Consolas" panose="020B0609020204030204" pitchFamily="49" charset="0"/>
              </a:rPr>
              <a:t>0</a:t>
            </a:r>
            <a:r>
              <a:rPr lang="en-US" altLang="zh-CN" sz="1600" b="0">
                <a:solidFill>
                  <a:srgbClr val="BBBBBB"/>
                </a:solidFill>
                <a:effectLst/>
                <a:latin typeface="Consolas" panose="020B0609020204030204" pitchFamily="49" charset="0"/>
              </a:rPr>
              <a:t>; i </a:t>
            </a:r>
            <a:r>
              <a:rPr lang="en-US" altLang="zh-CN" sz="1600" b="0">
                <a:solidFill>
                  <a:srgbClr val="E06C75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lang="en-US" altLang="zh-CN" sz="1600" b="0">
                <a:solidFill>
                  <a:srgbClr val="BBBBBB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altLang="zh-CN" sz="1600" b="0">
                <a:solidFill>
                  <a:srgbClr val="C678DD"/>
                </a:solidFill>
                <a:effectLst/>
                <a:latin typeface="Consolas" panose="020B0609020204030204" pitchFamily="49" charset="0"/>
              </a:rPr>
              <a:t>10</a:t>
            </a:r>
            <a:r>
              <a:rPr lang="en-US" altLang="zh-CN" sz="1600" b="0">
                <a:solidFill>
                  <a:srgbClr val="BBBBBB"/>
                </a:solidFill>
                <a:effectLst/>
                <a:latin typeface="Consolas" panose="020B0609020204030204" pitchFamily="49" charset="0"/>
              </a:rPr>
              <a:t>; i</a:t>
            </a:r>
            <a:r>
              <a:rPr lang="en-US" altLang="zh-CN" sz="1600" b="0">
                <a:solidFill>
                  <a:srgbClr val="E06C75"/>
                </a:solidFill>
                <a:effectLst/>
                <a:latin typeface="Consolas" panose="020B0609020204030204" pitchFamily="49" charset="0"/>
              </a:rPr>
              <a:t>++</a:t>
            </a:r>
            <a:r>
              <a:rPr lang="en-US" altLang="zh-CN" sz="1600" b="0">
                <a:solidFill>
                  <a:srgbClr val="BBBBBB"/>
                </a:solidFill>
                <a:effectLst/>
                <a:latin typeface="Consolas" panose="020B0609020204030204" pitchFamily="49" charset="0"/>
              </a:rPr>
              <a:t> {</a:t>
            </a:r>
            <a:endParaRPr lang="en-US" altLang="zh-CN" sz="1600" b="0">
              <a:solidFill>
                <a:srgbClr val="BBBBBB"/>
              </a:solidFill>
              <a:effectLst/>
              <a:latin typeface="Consolas" panose="020B0609020204030204" pitchFamily="49" charset="0"/>
            </a:endParaRPr>
          </a:p>
          <a:p>
            <a:r>
              <a:rPr lang="en-US" altLang="zh-CN" sz="1600" b="0">
                <a:solidFill>
                  <a:srgbClr val="BBBBBB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en-US" altLang="zh-CN" sz="1600" b="0">
                <a:solidFill>
                  <a:srgbClr val="ABB2BF"/>
                </a:solidFill>
                <a:effectLst/>
                <a:latin typeface="Consolas" panose="020B0609020204030204" pitchFamily="49" charset="0"/>
              </a:rPr>
              <a:t>s</a:t>
            </a:r>
            <a:r>
              <a:rPr lang="en-US" altLang="zh-CN" sz="1600" b="0">
                <a:solidFill>
                  <a:srgbClr val="BBBBBB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altLang="zh-CN" sz="1600" b="0">
                <a:solidFill>
                  <a:srgbClr val="E06C75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US" altLang="zh-CN" sz="1600" b="0">
                <a:solidFill>
                  <a:srgbClr val="BBBBBB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altLang="zh-CN" sz="1600" b="0">
                <a:solidFill>
                  <a:srgbClr val="98C379"/>
                </a:solidFill>
                <a:effectLst/>
                <a:latin typeface="Consolas" panose="020B0609020204030204" pitchFamily="49" charset="0"/>
              </a:rPr>
              <a:t>make</a:t>
            </a:r>
            <a:r>
              <a:rPr lang="en-US" altLang="zh-CN" sz="1600" b="0">
                <a:solidFill>
                  <a:srgbClr val="BBBBBB"/>
                </a:solidFill>
                <a:effectLst/>
                <a:latin typeface="Consolas" panose="020B0609020204030204" pitchFamily="49" charset="0"/>
              </a:rPr>
              <a:t>([]</a:t>
            </a:r>
            <a:r>
              <a:rPr lang="en-US" altLang="zh-CN" sz="1600" b="0">
                <a:solidFill>
                  <a:srgbClr val="56B6C2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en-US" altLang="zh-CN" sz="1600" b="0">
                <a:solidFill>
                  <a:srgbClr val="BBBBBB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altLang="zh-CN" sz="1600" b="0">
                <a:solidFill>
                  <a:srgbClr val="C678DD"/>
                </a:solidFill>
                <a:effectLst/>
                <a:latin typeface="Consolas" panose="020B0609020204030204" pitchFamily="49" charset="0"/>
              </a:rPr>
              <a:t>3</a:t>
            </a:r>
            <a:r>
              <a:rPr lang="en-US" altLang="zh-CN" sz="1600" b="0">
                <a:solidFill>
                  <a:srgbClr val="BBBBBB"/>
                </a:solidFill>
                <a:effectLst/>
                <a:latin typeface="Consolas" panose="020B0609020204030204" pitchFamily="49" charset="0"/>
              </a:rPr>
              <a:t>) </a:t>
            </a:r>
            <a:r>
              <a:rPr lang="en-US" altLang="zh-CN" sz="1600" b="0">
                <a:solidFill>
                  <a:srgbClr val="676F7D"/>
                </a:solidFill>
                <a:effectLst/>
                <a:latin typeface="Consolas" panose="020B0609020204030204" pitchFamily="49" charset="0"/>
              </a:rPr>
              <a:t>// Heap allocated: outlived by s</a:t>
            </a:r>
            <a:endParaRPr lang="en-US" altLang="zh-CN" sz="1600" b="0">
              <a:solidFill>
                <a:srgbClr val="BBBBBB"/>
              </a:solidFill>
              <a:effectLst/>
              <a:latin typeface="Consolas" panose="020B0609020204030204" pitchFamily="49" charset="0"/>
            </a:endParaRPr>
          </a:p>
          <a:p>
            <a:r>
              <a:rPr lang="en-US" altLang="zh-CN" sz="1600" b="0">
                <a:solidFill>
                  <a:srgbClr val="BBBBBB"/>
                </a:solidFill>
                <a:effectLst/>
                <a:latin typeface="Consolas" panose="020B0609020204030204" pitchFamily="49" charset="0"/>
              </a:rPr>
              <a:t>    }</a:t>
            </a:r>
            <a:endParaRPr lang="en-US" altLang="zh-CN" sz="1600" b="0">
              <a:solidFill>
                <a:srgbClr val="BBBBBB"/>
              </a:solidFill>
              <a:effectLst/>
              <a:latin typeface="Consolas" panose="020B0609020204030204" pitchFamily="49" charset="0"/>
            </a:endParaRPr>
          </a:p>
          <a:p>
            <a:br>
              <a:rPr lang="en-US" altLang="zh-CN" sz="1600" b="0">
                <a:solidFill>
                  <a:srgbClr val="BBBBBB"/>
                </a:solidFill>
                <a:effectLst/>
                <a:latin typeface="Consolas" panose="020B0609020204030204" pitchFamily="49" charset="0"/>
              </a:rPr>
            </a:br>
            <a:r>
              <a:rPr lang="en-US" altLang="zh-CN" sz="1600" b="0">
                <a:solidFill>
                  <a:srgbClr val="BBBBBB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altLang="zh-CN" sz="1600" b="0">
                <a:solidFill>
                  <a:srgbClr val="E06C75"/>
                </a:solidFill>
                <a:effectLst/>
                <a:latin typeface="Consolas" panose="020B0609020204030204" pitchFamily="49" charset="0"/>
              </a:rPr>
              <a:t>var</a:t>
            </a:r>
            <a:r>
              <a:rPr lang="en-US" altLang="zh-CN" sz="1600" b="0">
                <a:solidFill>
                  <a:srgbClr val="BBBBBB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altLang="zh-CN" sz="1600" b="0">
                <a:solidFill>
                  <a:srgbClr val="ABB2BF"/>
                </a:solidFill>
                <a:effectLst/>
                <a:latin typeface="Consolas" panose="020B0609020204030204" pitchFamily="49" charset="0"/>
              </a:rPr>
              <a:t>b</a:t>
            </a:r>
            <a:r>
              <a:rPr lang="en-US" altLang="zh-CN" sz="1600" b="0">
                <a:solidFill>
                  <a:srgbClr val="BBBBBB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altLang="zh-CN" sz="1600" b="0">
                <a:solidFill>
                  <a:srgbClr val="56B6C2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en-US" altLang="zh-CN" sz="1600" b="0">
                <a:solidFill>
                  <a:srgbClr val="BBBBBB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altLang="zh-CN" sz="1600" b="0">
                <a:solidFill>
                  <a:srgbClr val="676F7D"/>
                </a:solidFill>
                <a:effectLst/>
                <a:latin typeface="Consolas" panose="020B0609020204030204" pitchFamily="49" charset="0"/>
              </a:rPr>
              <a:t>// Heap allocated: address held by heap</a:t>
            </a:r>
            <a:endParaRPr lang="en-US" altLang="zh-CN" sz="1600" b="0">
              <a:solidFill>
                <a:srgbClr val="BBBBBB"/>
              </a:solidFill>
              <a:effectLst/>
              <a:latin typeface="Consolas" panose="020B0609020204030204" pitchFamily="49" charset="0"/>
            </a:endParaRPr>
          </a:p>
          <a:p>
            <a:r>
              <a:rPr lang="en-US" altLang="zh-CN" sz="1600" b="0">
                <a:solidFill>
                  <a:srgbClr val="BBBBBB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altLang="zh-CN" sz="1600" b="0">
                <a:solidFill>
                  <a:srgbClr val="E06C75"/>
                </a:solidFill>
                <a:effectLst/>
                <a:latin typeface="Consolas" panose="020B0609020204030204" pitchFamily="49" charset="0"/>
              </a:rPr>
              <a:t>var</a:t>
            </a:r>
            <a:r>
              <a:rPr lang="en-US" altLang="zh-CN" sz="1600" b="0">
                <a:solidFill>
                  <a:srgbClr val="BBBBBB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altLang="zh-CN" sz="1600" b="0">
                <a:solidFill>
                  <a:srgbClr val="ABB2BF"/>
                </a:solidFill>
                <a:effectLst/>
                <a:latin typeface="Consolas" panose="020B0609020204030204" pitchFamily="49" charset="0"/>
              </a:rPr>
              <a:t>bigObj</a:t>
            </a:r>
            <a:r>
              <a:rPr lang="en-US" altLang="zh-CN" sz="1600" b="0">
                <a:solidFill>
                  <a:srgbClr val="BBBBBB"/>
                </a:solidFill>
                <a:effectLst/>
                <a:latin typeface="Consolas" panose="020B0609020204030204" pitchFamily="49" charset="0"/>
              </a:rPr>
              <a:t> BigType </a:t>
            </a:r>
            <a:r>
              <a:rPr lang="en-US" altLang="zh-CN" sz="1600" b="0">
                <a:solidFill>
                  <a:srgbClr val="676F7D"/>
                </a:solidFill>
                <a:effectLst/>
                <a:latin typeface="Consolas" panose="020B0609020204030204" pitchFamily="49" charset="0"/>
              </a:rPr>
              <a:t>// Heap allocated: too big</a:t>
            </a:r>
            <a:endParaRPr lang="en-US" altLang="zh-CN" sz="1600" b="0">
              <a:solidFill>
                <a:srgbClr val="BBBBBB"/>
              </a:solidFill>
              <a:effectLst/>
              <a:latin typeface="Consolas" panose="020B0609020204030204" pitchFamily="49" charset="0"/>
            </a:endParaRPr>
          </a:p>
          <a:p>
            <a:r>
              <a:rPr lang="en-US" altLang="zh-CN" sz="1600" b="0">
                <a:solidFill>
                  <a:srgbClr val="BBBBBB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altLang="zh-CN" sz="1600" b="0">
                <a:solidFill>
                  <a:srgbClr val="ABB2BF"/>
                </a:solidFill>
                <a:effectLst/>
                <a:latin typeface="Consolas" panose="020B0609020204030204" pitchFamily="49" charset="0"/>
              </a:rPr>
              <a:t>bigObj.p</a:t>
            </a:r>
            <a:r>
              <a:rPr lang="en-US" altLang="zh-CN" sz="1600" b="0">
                <a:solidFill>
                  <a:srgbClr val="BBBBBB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altLang="zh-CN" sz="1600" b="0">
                <a:solidFill>
                  <a:srgbClr val="E06C75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US" altLang="zh-CN" sz="1600" b="0">
                <a:solidFill>
                  <a:srgbClr val="BBBBBB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altLang="zh-CN" sz="1600" b="0">
                <a:solidFill>
                  <a:srgbClr val="E06C75"/>
                </a:solidFill>
                <a:effectLst/>
                <a:latin typeface="Consolas" panose="020B0609020204030204" pitchFamily="49" charset="0"/>
              </a:rPr>
              <a:t>&amp;</a:t>
            </a:r>
            <a:r>
              <a:rPr lang="en-US" altLang="zh-CN" sz="1600" b="0">
                <a:solidFill>
                  <a:srgbClr val="BBBBBB"/>
                </a:solidFill>
                <a:effectLst/>
                <a:latin typeface="Consolas" panose="020B0609020204030204" pitchFamily="49" charset="0"/>
              </a:rPr>
              <a:t>b</a:t>
            </a:r>
            <a:br>
              <a:rPr lang="en-US" altLang="zh-CN" sz="1600" b="0">
                <a:solidFill>
                  <a:srgbClr val="BBBBBB"/>
                </a:solidFill>
                <a:effectLst/>
                <a:latin typeface="Consolas" panose="020B0609020204030204" pitchFamily="49" charset="0"/>
              </a:rPr>
            </a:br>
            <a:br>
              <a:rPr lang="en-US" altLang="zh-CN" sz="1600" b="0">
                <a:solidFill>
                  <a:srgbClr val="BBBBBB"/>
                </a:solidFill>
                <a:effectLst/>
                <a:latin typeface="Consolas" panose="020B0609020204030204" pitchFamily="49" charset="0"/>
              </a:rPr>
            </a:br>
            <a:r>
              <a:rPr lang="en-US" altLang="zh-CN" sz="1600" b="0">
                <a:solidFill>
                  <a:srgbClr val="BBBBBB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altLang="zh-CN" sz="1600" b="0">
                <a:solidFill>
                  <a:srgbClr val="E06C75"/>
                </a:solidFill>
                <a:effectLst/>
                <a:latin typeface="Consolas" panose="020B0609020204030204" pitchFamily="49" charset="0"/>
              </a:rPr>
              <a:t>var</a:t>
            </a:r>
            <a:r>
              <a:rPr lang="en-US" altLang="zh-CN" sz="1600" b="0">
                <a:solidFill>
                  <a:srgbClr val="BBBBBB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altLang="zh-CN" sz="1600" b="0">
                <a:solidFill>
                  <a:srgbClr val="ABB2BF"/>
                </a:solidFill>
                <a:effectLst/>
                <a:latin typeface="Consolas" panose="020B0609020204030204" pitchFamily="49" charset="0"/>
              </a:rPr>
              <a:t>d</a:t>
            </a:r>
            <a:r>
              <a:rPr lang="en-US" altLang="zh-CN" sz="1600" b="0">
                <a:solidFill>
                  <a:srgbClr val="BBBBBB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altLang="zh-CN" sz="1600" b="0">
                <a:solidFill>
                  <a:srgbClr val="56B6C2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en-US" altLang="zh-CN" sz="1600" b="0">
                <a:solidFill>
                  <a:srgbClr val="BBBBBB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altLang="zh-CN" sz="1600" b="0">
                <a:solidFill>
                  <a:srgbClr val="676F7D"/>
                </a:solidFill>
                <a:effectLst/>
                <a:latin typeface="Consolas" panose="020B0609020204030204" pitchFamily="49" charset="0"/>
              </a:rPr>
              <a:t>// Heap allocated: escaped from function</a:t>
            </a:r>
            <a:endParaRPr lang="en-US" altLang="zh-CN" sz="1600" b="0">
              <a:solidFill>
                <a:srgbClr val="BBBBBB"/>
              </a:solidFill>
              <a:effectLst/>
              <a:latin typeface="Consolas" panose="020B0609020204030204" pitchFamily="49" charset="0"/>
            </a:endParaRPr>
          </a:p>
          <a:p>
            <a:r>
              <a:rPr lang="en-US" altLang="zh-CN" sz="1600" b="0">
                <a:solidFill>
                  <a:srgbClr val="BBBBBB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altLang="zh-CN" sz="1600" b="0">
                <a:solidFill>
                  <a:srgbClr val="E06C75"/>
                </a:solidFill>
                <a:effectLst/>
                <a:latin typeface="Consolas" panose="020B0609020204030204" pitchFamily="49" charset="0"/>
              </a:rPr>
              <a:t>var</a:t>
            </a:r>
            <a:r>
              <a:rPr lang="en-US" altLang="zh-CN" sz="1600" b="0">
                <a:solidFill>
                  <a:srgbClr val="BBBBBB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altLang="zh-CN" sz="1600" b="0">
                <a:solidFill>
                  <a:srgbClr val="ABB2BF"/>
                </a:solidFill>
                <a:effectLst/>
                <a:latin typeface="Consolas" panose="020B0609020204030204" pitchFamily="49" charset="0"/>
              </a:rPr>
              <a:t>pd</a:t>
            </a:r>
            <a:r>
              <a:rPr lang="en-US" altLang="zh-CN" sz="1600" b="0">
                <a:solidFill>
                  <a:srgbClr val="BBBBBB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altLang="zh-CN" sz="1600" b="0">
                <a:solidFill>
                  <a:srgbClr val="E06C75"/>
                </a:solidFill>
                <a:effectLst/>
                <a:latin typeface="Consolas" panose="020B0609020204030204" pitchFamily="49" charset="0"/>
              </a:rPr>
              <a:t>*</a:t>
            </a:r>
            <a:r>
              <a:rPr lang="en-US" altLang="zh-CN" sz="1600" b="0">
                <a:solidFill>
                  <a:srgbClr val="56B6C2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en-US" altLang="zh-CN" sz="1600" b="0">
                <a:solidFill>
                  <a:srgbClr val="BBBBBB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altLang="zh-CN" sz="1600" b="0">
                <a:solidFill>
                  <a:srgbClr val="E06C75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US" altLang="zh-CN" sz="1600" b="0">
                <a:solidFill>
                  <a:srgbClr val="BBBBBB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altLang="zh-CN" sz="1600" b="0">
                <a:solidFill>
                  <a:srgbClr val="E06C75"/>
                </a:solidFill>
                <a:effectLst/>
                <a:latin typeface="Consolas" panose="020B0609020204030204" pitchFamily="49" charset="0"/>
              </a:rPr>
              <a:t>&amp;</a:t>
            </a:r>
            <a:r>
              <a:rPr lang="en-US" altLang="zh-CN" sz="1600" b="0">
                <a:solidFill>
                  <a:srgbClr val="BBBBBB"/>
                </a:solidFill>
                <a:effectLst/>
                <a:latin typeface="Consolas" panose="020B0609020204030204" pitchFamily="49" charset="0"/>
              </a:rPr>
              <a:t>d</a:t>
            </a:r>
            <a:endParaRPr lang="en-US" altLang="zh-CN" sz="1600" b="0">
              <a:solidFill>
                <a:srgbClr val="BBBBBB"/>
              </a:solidFill>
              <a:effectLst/>
              <a:latin typeface="Consolas" panose="020B0609020204030204" pitchFamily="49" charset="0"/>
            </a:endParaRPr>
          </a:p>
          <a:p>
            <a:r>
              <a:rPr lang="en-US" altLang="zh-CN" sz="1600" b="0">
                <a:solidFill>
                  <a:srgbClr val="BBBBBB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altLang="zh-CN" sz="1600" b="0">
                <a:solidFill>
                  <a:srgbClr val="E06C75"/>
                </a:solidFill>
                <a:effectLst/>
                <a:latin typeface="Consolas" panose="020B0609020204030204" pitchFamily="49" charset="0"/>
              </a:rPr>
              <a:t>var</a:t>
            </a:r>
            <a:r>
              <a:rPr lang="en-US" altLang="zh-CN" sz="1600" b="0">
                <a:solidFill>
                  <a:srgbClr val="BBBBBB"/>
                </a:solidFill>
                <a:effectLst/>
                <a:latin typeface="Consolas" panose="020B0609020204030204" pitchFamily="49" charset="0"/>
              </a:rPr>
              <a:t> ppd </a:t>
            </a:r>
            <a:r>
              <a:rPr lang="en-US" altLang="zh-CN" sz="1600" b="0">
                <a:solidFill>
                  <a:srgbClr val="E06C75"/>
                </a:solidFill>
                <a:effectLst/>
                <a:latin typeface="Consolas" panose="020B0609020204030204" pitchFamily="49" charset="0"/>
              </a:rPr>
              <a:t>**</a:t>
            </a:r>
            <a:r>
              <a:rPr lang="en-US" altLang="zh-CN" sz="1600" b="0">
                <a:solidFill>
                  <a:srgbClr val="ABB2BF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en-US" altLang="zh-CN" sz="1600" b="0">
                <a:solidFill>
                  <a:srgbClr val="BBBBBB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altLang="zh-CN" sz="1600" b="0">
                <a:solidFill>
                  <a:srgbClr val="E06C75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US" altLang="zh-CN" sz="1600" b="0">
                <a:solidFill>
                  <a:srgbClr val="BBBBBB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altLang="zh-CN" sz="1600" b="0">
                <a:solidFill>
                  <a:srgbClr val="E06C75"/>
                </a:solidFill>
                <a:effectLst/>
                <a:latin typeface="Consolas" panose="020B0609020204030204" pitchFamily="49" charset="0"/>
              </a:rPr>
              <a:t>&amp;</a:t>
            </a:r>
            <a:r>
              <a:rPr lang="en-US" altLang="zh-CN" sz="1600" b="0">
                <a:solidFill>
                  <a:srgbClr val="BBBBBB"/>
                </a:solidFill>
                <a:effectLst/>
                <a:latin typeface="Consolas" panose="020B0609020204030204" pitchFamily="49" charset="0"/>
              </a:rPr>
              <a:t>pd</a:t>
            </a:r>
            <a:endParaRPr lang="en-US" altLang="zh-CN" sz="1600" b="0">
              <a:solidFill>
                <a:srgbClr val="BBBBBB"/>
              </a:solidFill>
              <a:effectLst/>
              <a:latin typeface="Consolas" panose="020B0609020204030204" pitchFamily="49" charset="0"/>
            </a:endParaRPr>
          </a:p>
          <a:p>
            <a:r>
              <a:rPr lang="en-US" altLang="zh-CN" sz="1600" b="0">
                <a:solidFill>
                  <a:srgbClr val="BBBBBB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altLang="zh-CN" sz="1600" b="0">
                <a:solidFill>
                  <a:srgbClr val="E06C75"/>
                </a:solidFill>
                <a:effectLst/>
                <a:latin typeface="Consolas" panose="020B0609020204030204" pitchFamily="49" charset="0"/>
              </a:rPr>
              <a:t>var</a:t>
            </a:r>
            <a:r>
              <a:rPr lang="en-US" altLang="zh-CN" sz="1600" b="0">
                <a:solidFill>
                  <a:srgbClr val="BBBBBB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altLang="zh-CN" sz="1600" b="0">
                <a:solidFill>
                  <a:srgbClr val="ABB2BF"/>
                </a:solidFill>
                <a:effectLst/>
                <a:latin typeface="Consolas" panose="020B0609020204030204" pitchFamily="49" charset="0"/>
              </a:rPr>
              <a:t>pd2</a:t>
            </a:r>
            <a:r>
              <a:rPr lang="en-US" altLang="zh-CN" sz="1600" b="0">
                <a:solidFill>
                  <a:srgbClr val="BBBBBB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altLang="zh-CN" sz="1600" b="0">
                <a:solidFill>
                  <a:srgbClr val="E06C75"/>
                </a:solidFill>
                <a:effectLst/>
                <a:latin typeface="Consolas" panose="020B0609020204030204" pitchFamily="49" charset="0"/>
              </a:rPr>
              <a:t>*</a:t>
            </a:r>
            <a:r>
              <a:rPr lang="en-US" altLang="zh-CN" sz="1600" b="0">
                <a:solidFill>
                  <a:srgbClr val="56B6C2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en-US" altLang="zh-CN" sz="1600" b="0">
                <a:solidFill>
                  <a:srgbClr val="BBBBBB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altLang="zh-CN" sz="1600" b="0">
                <a:solidFill>
                  <a:srgbClr val="E06C75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US" altLang="zh-CN" sz="1600" b="0">
                <a:solidFill>
                  <a:srgbClr val="BBBBBB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altLang="zh-CN" sz="1600" b="0">
                <a:solidFill>
                  <a:srgbClr val="E06C75"/>
                </a:solidFill>
                <a:effectLst/>
                <a:latin typeface="Consolas" panose="020B0609020204030204" pitchFamily="49" charset="0"/>
              </a:rPr>
              <a:t>*</a:t>
            </a:r>
            <a:r>
              <a:rPr lang="en-US" altLang="zh-CN" sz="1600" b="0">
                <a:solidFill>
                  <a:srgbClr val="BBBBBB"/>
                </a:solidFill>
                <a:effectLst/>
                <a:latin typeface="Consolas" panose="020B0609020204030204" pitchFamily="49" charset="0"/>
              </a:rPr>
              <a:t>ppd</a:t>
            </a:r>
            <a:endParaRPr lang="en-US" altLang="zh-CN" sz="1600" b="0">
              <a:solidFill>
                <a:srgbClr val="BBBBBB"/>
              </a:solidFill>
              <a:effectLst/>
              <a:latin typeface="Consolas" panose="020B0609020204030204" pitchFamily="49" charset="0"/>
            </a:endParaRPr>
          </a:p>
          <a:p>
            <a:r>
              <a:rPr lang="en-US" altLang="zh-CN" sz="1600" b="0">
                <a:solidFill>
                  <a:srgbClr val="BBBBBB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altLang="zh-CN" sz="1600" b="0">
                <a:solidFill>
                  <a:srgbClr val="E06C75"/>
                </a:solidFill>
                <a:effectLst/>
                <a:latin typeface="Consolas" panose="020B0609020204030204" pitchFamily="49" charset="0"/>
              </a:rPr>
              <a:t>return</a:t>
            </a:r>
            <a:r>
              <a:rPr lang="en-US" altLang="zh-CN" sz="1600" b="0">
                <a:solidFill>
                  <a:srgbClr val="BBBBBB"/>
                </a:solidFill>
                <a:effectLst/>
                <a:latin typeface="Consolas" panose="020B0609020204030204" pitchFamily="49" charset="0"/>
              </a:rPr>
              <a:t> pd2</a:t>
            </a:r>
            <a:endParaRPr lang="en-US" altLang="zh-CN" sz="1600" b="0">
              <a:solidFill>
                <a:srgbClr val="BBBBBB"/>
              </a:solidFill>
              <a:effectLst/>
              <a:latin typeface="Consolas" panose="020B0609020204030204" pitchFamily="49" charset="0"/>
            </a:endParaRPr>
          </a:p>
          <a:p>
            <a:r>
              <a:rPr lang="en-US" altLang="zh-CN" sz="1600" b="0">
                <a:solidFill>
                  <a:srgbClr val="BBBBBB"/>
                </a:solidFill>
                <a:effectLst/>
                <a:latin typeface="Consolas" panose="020B0609020204030204" pitchFamily="49" charset="0"/>
              </a:rPr>
              <a:t>}</a:t>
            </a:r>
            <a:endParaRPr lang="en-US" altLang="zh-CN" sz="1600" b="0">
              <a:solidFill>
                <a:srgbClr val="BBBBBB"/>
              </a:solidFill>
              <a:effectLst/>
              <a:latin typeface="Consolas" panose="020B0609020204030204" pitchFamily="49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8946251" y="4021147"/>
            <a:ext cx="1033240" cy="49491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>
                <a:solidFill>
                  <a:schemeClr val="tx1"/>
                </a:solidFill>
              </a:rPr>
              <a:t>bigObj</a:t>
            </a:r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8946251" y="5031288"/>
            <a:ext cx="1033240" cy="49491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>
                <a:solidFill>
                  <a:schemeClr val="tx1"/>
                </a:solidFill>
              </a:rPr>
              <a:t>b</a:t>
            </a:r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7294348" y="3218214"/>
            <a:ext cx="1033240" cy="49491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>
                <a:solidFill>
                  <a:schemeClr val="tx1"/>
                </a:solidFill>
              </a:rPr>
              <a:t>d</a:t>
            </a:r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7294348" y="2208073"/>
            <a:ext cx="1033240" cy="49491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>
                <a:solidFill>
                  <a:schemeClr val="tx1"/>
                </a:solidFill>
              </a:rPr>
              <a:t>pd</a:t>
            </a:r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7294348" y="1271680"/>
            <a:ext cx="1033240" cy="49491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>
                <a:solidFill>
                  <a:schemeClr val="tx1"/>
                </a:solidFill>
              </a:rPr>
              <a:t>ppd</a:t>
            </a:r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9116221" y="2208073"/>
            <a:ext cx="1033240" cy="49491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>
                <a:solidFill>
                  <a:schemeClr val="tx1"/>
                </a:solidFill>
              </a:rPr>
              <a:t>pd2</a:t>
            </a:r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10876306" y="2208072"/>
            <a:ext cx="1033240" cy="49491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>
                <a:solidFill>
                  <a:schemeClr val="tx1"/>
                </a:solidFill>
              </a:rPr>
              <a:t>return</a:t>
            </a:r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7297290" y="5031287"/>
            <a:ext cx="1033240" cy="49491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>
                <a:solidFill>
                  <a:schemeClr val="tx1"/>
                </a:solidFill>
              </a:rPr>
              <a:t>[make]</a:t>
            </a:r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7294348" y="4021145"/>
            <a:ext cx="1033240" cy="49491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>
                <a:solidFill>
                  <a:schemeClr val="tx1"/>
                </a:solidFill>
              </a:rPr>
              <a:t>s</a:t>
            </a:r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24" name="直接箭头连接符 23"/>
          <p:cNvCxnSpPr>
            <a:stCxn id="22" idx="0"/>
            <a:endCxn id="23" idx="2"/>
          </p:cNvCxnSpPr>
          <p:nvPr/>
        </p:nvCxnSpPr>
        <p:spPr>
          <a:xfrm flipH="1" flipV="1">
            <a:off x="7810968" y="4516060"/>
            <a:ext cx="2942" cy="515227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0" name="直接箭头连接符 29"/>
          <p:cNvCxnSpPr>
            <a:stCxn id="11" idx="0"/>
            <a:endCxn id="9" idx="2"/>
          </p:cNvCxnSpPr>
          <p:nvPr/>
        </p:nvCxnSpPr>
        <p:spPr>
          <a:xfrm flipV="1">
            <a:off x="9462871" y="4516062"/>
            <a:ext cx="0" cy="515226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3" name="直接箭头连接符 32"/>
          <p:cNvCxnSpPr>
            <a:stCxn id="14" idx="0"/>
            <a:endCxn id="15" idx="2"/>
          </p:cNvCxnSpPr>
          <p:nvPr/>
        </p:nvCxnSpPr>
        <p:spPr>
          <a:xfrm flipV="1">
            <a:off x="7810968" y="2702988"/>
            <a:ext cx="0" cy="515226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6" name="直接箭头连接符 35"/>
          <p:cNvCxnSpPr>
            <a:stCxn id="15" idx="0"/>
          </p:cNvCxnSpPr>
          <p:nvPr/>
        </p:nvCxnSpPr>
        <p:spPr>
          <a:xfrm flipV="1">
            <a:off x="7810968" y="1766597"/>
            <a:ext cx="0" cy="441476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0" name="直接箭头连接符 39"/>
          <p:cNvCxnSpPr>
            <a:stCxn id="16" idx="3"/>
            <a:endCxn id="17" idx="0"/>
          </p:cNvCxnSpPr>
          <p:nvPr/>
        </p:nvCxnSpPr>
        <p:spPr>
          <a:xfrm>
            <a:off x="8327588" y="1519138"/>
            <a:ext cx="1305253" cy="688935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3" name="直接箭头连接符 42"/>
          <p:cNvCxnSpPr>
            <a:stCxn id="17" idx="3"/>
            <a:endCxn id="18" idx="1"/>
          </p:cNvCxnSpPr>
          <p:nvPr/>
        </p:nvCxnSpPr>
        <p:spPr>
          <a:xfrm flipV="1">
            <a:off x="10149461" y="2455530"/>
            <a:ext cx="726845" cy="1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7" name="文本框 46"/>
          <p:cNvSpPr txBox="1"/>
          <p:nvPr/>
        </p:nvSpPr>
        <p:spPr>
          <a:xfrm>
            <a:off x="7810968" y="4582916"/>
            <a:ext cx="4809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/>
              <a:t>-1</a:t>
            </a:r>
            <a:endParaRPr lang="zh-CN" altLang="en-US"/>
          </a:p>
        </p:txBody>
      </p:sp>
      <p:sp>
        <p:nvSpPr>
          <p:cNvPr id="48" name="文本框 47"/>
          <p:cNvSpPr txBox="1"/>
          <p:nvPr/>
        </p:nvSpPr>
        <p:spPr>
          <a:xfrm>
            <a:off x="9459928" y="4586993"/>
            <a:ext cx="4809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/>
              <a:t>-1</a:t>
            </a:r>
            <a:endParaRPr lang="zh-CN" altLang="en-US"/>
          </a:p>
        </p:txBody>
      </p:sp>
      <p:sp>
        <p:nvSpPr>
          <p:cNvPr id="49" name="文本框 48"/>
          <p:cNvSpPr txBox="1"/>
          <p:nvPr/>
        </p:nvSpPr>
        <p:spPr>
          <a:xfrm>
            <a:off x="7808024" y="2769843"/>
            <a:ext cx="4809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/>
              <a:t>-1</a:t>
            </a:r>
            <a:endParaRPr lang="zh-CN" altLang="en-US"/>
          </a:p>
        </p:txBody>
      </p:sp>
      <p:sp>
        <p:nvSpPr>
          <p:cNvPr id="50" name="文本框 49"/>
          <p:cNvSpPr txBox="1"/>
          <p:nvPr/>
        </p:nvSpPr>
        <p:spPr>
          <a:xfrm>
            <a:off x="7808024" y="1805748"/>
            <a:ext cx="4809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/>
              <a:t>-1</a:t>
            </a:r>
            <a:endParaRPr lang="zh-CN" altLang="en-US"/>
          </a:p>
        </p:txBody>
      </p:sp>
      <p:sp>
        <p:nvSpPr>
          <p:cNvPr id="51" name="文本框 50"/>
          <p:cNvSpPr txBox="1"/>
          <p:nvPr/>
        </p:nvSpPr>
        <p:spPr>
          <a:xfrm>
            <a:off x="8745245" y="1483040"/>
            <a:ext cx="4809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/>
              <a:t>1</a:t>
            </a:r>
            <a:endParaRPr lang="zh-CN" altLang="en-US"/>
          </a:p>
        </p:txBody>
      </p:sp>
      <p:sp>
        <p:nvSpPr>
          <p:cNvPr id="52" name="文本框 51"/>
          <p:cNvSpPr txBox="1"/>
          <p:nvPr/>
        </p:nvSpPr>
        <p:spPr>
          <a:xfrm>
            <a:off x="10354759" y="2086197"/>
            <a:ext cx="4809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/>
              <a:t>0</a:t>
            </a:r>
            <a:endParaRPr lang="zh-CN" alt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1"/>
          </p:nvPr>
        </p:nvSpPr>
        <p:spPr>
          <a:xfrm>
            <a:off x="575945" y="810260"/>
            <a:ext cx="10619105" cy="2840355"/>
          </a:xfrm>
        </p:spPr>
        <p:txBody>
          <a:bodyPr>
            <a:normAutofit lnSpcReduction="20000"/>
          </a:bodyPr>
          <a:lstStyle/>
          <a:p>
            <a:pPr marL="228600" lvl="0" indent="-228600" algn="l">
              <a:buFont typeface="Wingdings" panose="05000000000000000000" charset="0"/>
              <a:buChar char=""/>
            </a:pPr>
            <a:r>
              <a:rPr lang="en-US" altLang="zh-CN" sz="2000" b="1">
                <a:solidFill>
                  <a:schemeClr val="tx1"/>
                </a:solidFill>
              </a:rPr>
              <a:t>Step 1 </a:t>
            </a:r>
            <a:r>
              <a:rPr lang="zh-CN" altLang="en-US" sz="2000" b="1">
                <a:solidFill>
                  <a:schemeClr val="tx1"/>
                </a:solidFill>
              </a:rPr>
              <a:t>构建初始逃逸图</a:t>
            </a:r>
            <a:endParaRPr lang="zh-CN" altLang="en-US" sz="2000" b="1">
              <a:solidFill>
                <a:schemeClr val="tx1"/>
              </a:solidFill>
            </a:endParaRPr>
          </a:p>
          <a:p>
            <a:pPr marL="0" lvl="0" indent="0" algn="l">
              <a:buFont typeface="Wingdings" panose="05000000000000000000" charset="0"/>
              <a:buNone/>
            </a:pPr>
            <a:r>
              <a:rPr lang="zh-CN" altLang="en-US" sz="1700">
                <a:solidFill>
                  <a:schemeClr val="tx1"/>
                </a:solidFill>
              </a:rPr>
              <a:t>输入</a:t>
            </a:r>
            <a:r>
              <a:rPr lang="en-US" altLang="zh-CN" sz="1700">
                <a:solidFill>
                  <a:schemeClr val="tx1"/>
                </a:solidFill>
              </a:rPr>
              <a:t> Go </a:t>
            </a:r>
            <a:r>
              <a:rPr lang="zh-CN" altLang="en-US" sz="1700">
                <a:solidFill>
                  <a:schemeClr val="tx1"/>
                </a:solidFill>
              </a:rPr>
              <a:t>源码</a:t>
            </a:r>
            <a:r>
              <a:rPr lang="en-US" altLang="zh-CN" sz="1700">
                <a:solidFill>
                  <a:schemeClr val="tx1"/>
                </a:solidFill>
              </a:rPr>
              <a:t> </a:t>
            </a:r>
            <a:r>
              <a:rPr lang="en-US" altLang="zh-CN" sz="1700">
                <a:solidFill>
                  <a:srgbClr val="FF0000"/>
                </a:solidFill>
              </a:rPr>
              <a:t>AST</a:t>
            </a:r>
            <a:r>
              <a:rPr lang="zh-CN" altLang="en-US" sz="1700">
                <a:solidFill>
                  <a:schemeClr val="tx1"/>
                </a:solidFill>
              </a:rPr>
              <a:t>，生成描述变量引用关系的</a:t>
            </a:r>
            <a:r>
              <a:rPr lang="zh-CN" altLang="en-US" sz="1700">
                <a:solidFill>
                  <a:srgbClr val="FF0000"/>
                </a:solidFill>
              </a:rPr>
              <a:t>初始逃逸图</a:t>
            </a:r>
            <a:r>
              <a:rPr lang="zh-CN" altLang="en-US" sz="1700">
                <a:solidFill>
                  <a:schemeClr val="tx1"/>
                </a:solidFill>
              </a:rPr>
              <a:t>，还原所有内存对象的依赖。</a:t>
            </a:r>
            <a:endParaRPr lang="zh-CN" altLang="en-US" sz="1700">
              <a:solidFill>
                <a:schemeClr val="tx1"/>
              </a:solidFill>
            </a:endParaRPr>
          </a:p>
          <a:p>
            <a:pPr marL="228600" lvl="0" indent="-228600" algn="l">
              <a:buFont typeface="Wingdings" panose="05000000000000000000" charset="0"/>
              <a:buChar char=""/>
            </a:pPr>
            <a:r>
              <a:rPr lang="en-US" altLang="zh-CN" sz="2000" b="1">
                <a:solidFill>
                  <a:schemeClr val="tx1"/>
                </a:solidFill>
              </a:rPr>
              <a:t>Step 2 </a:t>
            </a:r>
            <a:r>
              <a:rPr lang="zh-CN" altLang="en-US" sz="2000" b="1">
                <a:solidFill>
                  <a:schemeClr val="tx1"/>
                </a:solidFill>
              </a:rPr>
              <a:t>双阶段逃逸分析</a:t>
            </a:r>
            <a:endParaRPr lang="zh-CN" altLang="en-US" sz="2000" b="1">
              <a:solidFill>
                <a:schemeClr val="tx1"/>
              </a:solidFill>
            </a:endParaRPr>
          </a:p>
          <a:p>
            <a:pPr marL="0" lvl="0" indent="0" algn="l">
              <a:buFont typeface="Wingdings" panose="05000000000000000000" charset="0"/>
              <a:buNone/>
            </a:pPr>
            <a:r>
              <a:rPr lang="zh-CN" altLang="en-US" sz="1700">
                <a:solidFill>
                  <a:schemeClr val="tx1"/>
                </a:solidFill>
              </a:rPr>
              <a:t>在</a:t>
            </a:r>
            <a:r>
              <a:rPr lang="en-US" altLang="zh-CN" sz="1700">
                <a:solidFill>
                  <a:schemeClr val="tx1"/>
                </a:solidFill>
              </a:rPr>
              <a:t> Go </a:t>
            </a:r>
            <a:r>
              <a:rPr lang="zh-CN" altLang="en-US" sz="1700">
                <a:solidFill>
                  <a:schemeClr val="tx1"/>
                </a:solidFill>
              </a:rPr>
              <a:t>原生逃逸分析基础上，叠加</a:t>
            </a:r>
            <a:r>
              <a:rPr lang="en-US" altLang="zh-CN" sz="1700">
                <a:solidFill>
                  <a:schemeClr val="tx1"/>
                </a:solidFill>
              </a:rPr>
              <a:t>GoFree</a:t>
            </a:r>
            <a:r>
              <a:rPr lang="zh-CN" altLang="en-US" sz="1700">
                <a:solidFill>
                  <a:schemeClr val="tx1"/>
                </a:solidFill>
              </a:rPr>
              <a:t>增强分析，给逃逸图节点</a:t>
            </a:r>
            <a:r>
              <a:rPr lang="zh-CN" altLang="en-US" sz="1700">
                <a:solidFill>
                  <a:srgbClr val="FF0000"/>
                </a:solidFill>
              </a:rPr>
              <a:t>标记栈</a:t>
            </a:r>
            <a:r>
              <a:rPr lang="en-US" altLang="zh-CN" sz="1700">
                <a:solidFill>
                  <a:srgbClr val="FF0000"/>
                </a:solidFill>
              </a:rPr>
              <a:t> / </a:t>
            </a:r>
            <a:r>
              <a:rPr lang="zh-CN" altLang="en-US" sz="1700">
                <a:solidFill>
                  <a:srgbClr val="FF0000"/>
                </a:solidFill>
              </a:rPr>
              <a:t>堆分配、生命周期等状态</a:t>
            </a:r>
            <a:r>
              <a:rPr lang="zh-CN" altLang="en-US" sz="1700">
                <a:solidFill>
                  <a:schemeClr val="tx1"/>
                </a:solidFill>
              </a:rPr>
              <a:t>，输出标记后的逃逸图。</a:t>
            </a:r>
            <a:endParaRPr lang="zh-CN" altLang="en-US" sz="1700">
              <a:solidFill>
                <a:schemeClr val="tx1"/>
              </a:solidFill>
            </a:endParaRPr>
          </a:p>
          <a:p>
            <a:pPr marL="228600" lvl="0" indent="-228600" algn="l">
              <a:buFont typeface="Wingdings" panose="05000000000000000000" charset="0"/>
              <a:buChar char=""/>
            </a:pPr>
            <a:r>
              <a:rPr lang="en-US" altLang="zh-CN" sz="2000" b="1">
                <a:solidFill>
                  <a:schemeClr val="tx1"/>
                </a:solidFill>
              </a:rPr>
              <a:t>Step 3 </a:t>
            </a:r>
            <a:r>
              <a:rPr lang="zh-CN" altLang="en-US" sz="2000" b="1">
                <a:solidFill>
                  <a:schemeClr val="tx1"/>
                </a:solidFill>
              </a:rPr>
              <a:t>代码插桩</a:t>
            </a:r>
            <a:endParaRPr lang="zh-CN" altLang="en-US" sz="2000" b="1">
              <a:solidFill>
                <a:schemeClr val="tx1"/>
              </a:solidFill>
            </a:endParaRPr>
          </a:p>
          <a:p>
            <a:pPr marL="0" lvl="0" indent="0" algn="l">
              <a:buFont typeface="Wingdings" panose="05000000000000000000" charset="0"/>
              <a:buNone/>
            </a:pPr>
            <a:r>
              <a:rPr lang="zh-CN" altLang="en-US" sz="1700">
                <a:solidFill>
                  <a:schemeClr val="tx1"/>
                </a:solidFill>
              </a:rPr>
              <a:t>根据标记结果修改</a:t>
            </a:r>
            <a:r>
              <a:rPr lang="en-US" altLang="zh-CN" sz="1700">
                <a:solidFill>
                  <a:schemeClr val="tx1"/>
                </a:solidFill>
              </a:rPr>
              <a:t> AST</a:t>
            </a:r>
            <a:r>
              <a:rPr lang="zh-CN" altLang="en-US" sz="1700">
                <a:solidFill>
                  <a:schemeClr val="tx1"/>
                </a:solidFill>
              </a:rPr>
              <a:t>，</a:t>
            </a:r>
            <a:r>
              <a:rPr lang="zh-CN" altLang="en-US" sz="1700">
                <a:solidFill>
                  <a:srgbClr val="FF0000"/>
                </a:solidFill>
              </a:rPr>
              <a:t>插入优化逻辑</a:t>
            </a:r>
            <a:r>
              <a:rPr lang="zh-CN" altLang="en-US" sz="1700">
                <a:solidFill>
                  <a:schemeClr val="tx1"/>
                </a:solidFill>
              </a:rPr>
              <a:t>，最终生成带</a:t>
            </a:r>
            <a:r>
              <a:rPr lang="en-US" altLang="zh-CN" sz="1700">
                <a:solidFill>
                  <a:schemeClr val="tx1"/>
                </a:solidFill>
              </a:rPr>
              <a:t> tcfree </a:t>
            </a:r>
            <a:r>
              <a:rPr lang="zh-CN" altLang="en-US" sz="1700">
                <a:solidFill>
                  <a:schemeClr val="tx1"/>
                </a:solidFill>
              </a:rPr>
              <a:t>标记的</a:t>
            </a:r>
            <a:r>
              <a:rPr lang="zh-CN" altLang="en-US" sz="1700">
                <a:solidFill>
                  <a:srgbClr val="FF0000"/>
                </a:solidFill>
              </a:rPr>
              <a:t>新</a:t>
            </a:r>
            <a:r>
              <a:rPr lang="en-US" altLang="zh-CN" sz="1700">
                <a:solidFill>
                  <a:srgbClr val="FF0000"/>
                </a:solidFill>
              </a:rPr>
              <a:t> AST</a:t>
            </a:r>
            <a:r>
              <a:rPr lang="zh-CN" altLang="en-US" sz="1700">
                <a:solidFill>
                  <a:schemeClr val="tx1"/>
                </a:solidFill>
              </a:rPr>
              <a:t>，实现编译期优化、运行时零开销。</a:t>
            </a:r>
            <a:endParaRPr lang="zh-CN" altLang="en-US" sz="1700">
              <a:solidFill>
                <a:schemeClr val="tx1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</a:fld>
            <a:endParaRPr lang="en-US" dirty="0"/>
          </a:p>
        </p:txBody>
      </p:sp>
      <p:sp>
        <p:nvSpPr>
          <p:cNvPr id="6" name="标题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tx2">
                  <a:lumMod val="60000"/>
                  <a:lumOff val="40000"/>
                </a:schemeClr>
              </a:buClr>
              <a:buSzTx/>
              <a:buNone/>
            </a:pP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GoFree 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核心思想</a:t>
            </a:r>
            <a:endParaRPr lang="zh-CN" altLang="en-US" sz="1700" b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页脚占位符 1"/>
          <p:cNvSpPr>
            <a:spLocks noGrp="1"/>
          </p:cNvSpPr>
          <p:nvPr>
            <p:ph type="ftr" sz="quarter" idx="3"/>
          </p:nvPr>
        </p:nvSpPr>
        <p:spPr/>
        <p:txBody>
          <a:bodyPr/>
          <a:p>
            <a:r>
              <a:rPr lang="en-US" altLang="zh-CN" dirty="0">
                <a:sym typeface="+mn-ea"/>
              </a:rPr>
              <a:t>GoFree</a:t>
            </a:r>
            <a:endParaRPr lang="zh-CN" altLang="en-US" dirty="0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00225" y="3650615"/>
            <a:ext cx="8067675" cy="2162175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4972050" y="5812790"/>
            <a:ext cx="137096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chemeClr val="tx2"/>
                </a:solidFill>
              </a:rPr>
              <a:t>核心架构图</a:t>
            </a:r>
            <a:endParaRPr lang="zh-CN" altLang="en-US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1"/>
          </p:nvPr>
        </p:nvSpPr>
        <p:spPr>
          <a:xfrm>
            <a:off x="575945" y="810260"/>
            <a:ext cx="10619105" cy="2922905"/>
          </a:xfrm>
        </p:spPr>
        <p:txBody>
          <a:bodyPr/>
          <a:lstStyle/>
          <a:p>
            <a:pPr marL="228600" lvl="0" indent="-228600" algn="l">
              <a:buFont typeface="Wingdings" panose="05000000000000000000" charset="0"/>
              <a:buChar char=""/>
            </a:pPr>
            <a:r>
              <a:rPr lang="zh-CN" altLang="en-US" sz="2000" b="1">
                <a:solidFill>
                  <a:schemeClr val="tx1"/>
                </a:solidFill>
              </a:rPr>
              <a:t>问题</a:t>
            </a:r>
            <a:r>
              <a:rPr lang="zh-CN" altLang="en-US" sz="2000">
                <a:solidFill>
                  <a:schemeClr val="tx1"/>
                </a:solidFill>
              </a:rPr>
              <a:t>：间接存储导致</a:t>
            </a:r>
            <a:r>
              <a:rPr lang="en-US" altLang="zh-CN" sz="2000">
                <a:solidFill>
                  <a:schemeClr val="tx1"/>
                </a:solidFill>
              </a:rPr>
              <a:t> points-to </a:t>
            </a:r>
            <a:r>
              <a:rPr lang="zh-CN" altLang="en-US" sz="2000">
                <a:solidFill>
                  <a:schemeClr val="tx1"/>
                </a:solidFill>
              </a:rPr>
              <a:t>集不完整（如图所示）。</a:t>
            </a:r>
            <a:endParaRPr lang="en-US" altLang="zh-CN" sz="2000">
              <a:solidFill>
                <a:schemeClr val="tx1"/>
              </a:solidFill>
            </a:endParaRPr>
          </a:p>
          <a:p>
            <a:pPr marL="228600" lvl="0" indent="-228600" algn="l">
              <a:buFont typeface="Wingdings" panose="05000000000000000000" charset="0"/>
              <a:buChar char=""/>
            </a:pPr>
            <a:r>
              <a:rPr lang="zh-CN" altLang="en-US" sz="2000" b="1">
                <a:solidFill>
                  <a:schemeClr val="tx1"/>
                </a:solidFill>
              </a:rPr>
              <a:t>新属性</a:t>
            </a:r>
            <a:r>
              <a:rPr lang="zh-CN" altLang="en-US" sz="2000">
                <a:solidFill>
                  <a:schemeClr val="tx1"/>
                </a:solidFill>
              </a:rPr>
              <a:t>：</a:t>
            </a:r>
            <a:endParaRPr lang="en-US" altLang="zh-CN" sz="2000">
              <a:solidFill>
                <a:schemeClr val="tx1"/>
              </a:solidFill>
            </a:endParaRPr>
          </a:p>
          <a:p>
            <a:pPr marL="0" lvl="0" indent="0" algn="l">
              <a:buFont typeface="Wingdings" panose="05000000000000000000" charset="0"/>
              <a:buNone/>
            </a:pPr>
            <a:r>
              <a:rPr lang="en-US" altLang="zh-CN" sz="1800">
                <a:solidFill>
                  <a:schemeClr val="tx1"/>
                </a:solidFill>
              </a:rPr>
              <a:t>Exposes(l)</a:t>
            </a:r>
            <a:r>
              <a:rPr lang="zh-CN" altLang="en-US" sz="1800">
                <a:solidFill>
                  <a:schemeClr val="tx1"/>
                </a:solidFill>
              </a:rPr>
              <a:t>：</a:t>
            </a:r>
            <a:r>
              <a:rPr lang="en-US" altLang="zh-CN" sz="1800">
                <a:solidFill>
                  <a:schemeClr val="tx1"/>
                </a:solidFill>
              </a:rPr>
              <a:t>l </a:t>
            </a:r>
            <a:r>
              <a:rPr lang="zh-CN" altLang="en-US" sz="1800">
                <a:solidFill>
                  <a:schemeClr val="tx1"/>
                </a:solidFill>
              </a:rPr>
              <a:t>是否将内部地址暴露给未跟踪的数据流。</a:t>
            </a:r>
            <a:endParaRPr lang="en-US" altLang="zh-CN" sz="1800">
              <a:solidFill>
                <a:schemeClr val="tx1"/>
              </a:solidFill>
            </a:endParaRPr>
          </a:p>
          <a:p>
            <a:pPr marL="0" lvl="0" indent="0" algn="l">
              <a:buFont typeface="Wingdings" panose="05000000000000000000" charset="0"/>
              <a:buNone/>
            </a:pPr>
            <a:r>
              <a:rPr lang="en-US" altLang="zh-CN" sz="1800">
                <a:solidFill>
                  <a:schemeClr val="tx1"/>
                </a:solidFill>
              </a:rPr>
              <a:t>Incomplete(l)</a:t>
            </a:r>
            <a:r>
              <a:rPr lang="zh-CN" altLang="en-US" sz="1800">
                <a:solidFill>
                  <a:schemeClr val="tx1"/>
                </a:solidFill>
              </a:rPr>
              <a:t>：</a:t>
            </a:r>
            <a:r>
              <a:rPr lang="en-US" altLang="zh-CN" sz="1800">
                <a:solidFill>
                  <a:schemeClr val="tx1"/>
                </a:solidFill>
              </a:rPr>
              <a:t>l </a:t>
            </a:r>
            <a:r>
              <a:rPr lang="zh-CN" altLang="en-US" sz="1800">
                <a:solidFill>
                  <a:schemeClr val="tx1"/>
                </a:solidFill>
              </a:rPr>
              <a:t>的</a:t>
            </a:r>
            <a:r>
              <a:rPr lang="en-US" altLang="zh-CN" sz="1800">
                <a:solidFill>
                  <a:schemeClr val="tx1"/>
                </a:solidFill>
              </a:rPr>
              <a:t> points-to </a:t>
            </a:r>
            <a:r>
              <a:rPr lang="zh-CN" altLang="en-US" sz="1800">
                <a:solidFill>
                  <a:schemeClr val="tx1"/>
                </a:solidFill>
              </a:rPr>
              <a:t>集是否不完整。</a:t>
            </a:r>
            <a:endParaRPr lang="en-US" altLang="zh-CN" sz="1800">
              <a:solidFill>
                <a:schemeClr val="tx1"/>
              </a:solidFill>
            </a:endParaRPr>
          </a:p>
          <a:p>
            <a:pPr marL="228600" lvl="0" indent="-228600" algn="l">
              <a:buFont typeface="Wingdings" panose="05000000000000000000" charset="0"/>
              <a:buChar char=""/>
            </a:pPr>
            <a:r>
              <a:rPr lang="zh-CN" altLang="en-US" sz="2000" b="1">
                <a:solidFill>
                  <a:schemeClr val="tx1"/>
                </a:solidFill>
              </a:rPr>
              <a:t>作用</a:t>
            </a:r>
            <a:r>
              <a:rPr lang="zh-CN" altLang="en-US" sz="2000">
                <a:solidFill>
                  <a:schemeClr val="tx1"/>
                </a:solidFill>
              </a:rPr>
              <a:t>：只对</a:t>
            </a:r>
            <a:r>
              <a:rPr lang="en-US" altLang="zh-CN" sz="2000">
                <a:solidFill>
                  <a:schemeClr val="tx1"/>
                </a:solidFill>
              </a:rPr>
              <a:t> </a:t>
            </a:r>
            <a:r>
              <a:rPr lang="en-US" altLang="en-US" sz="2000">
                <a:solidFill>
                  <a:schemeClr val="tx1"/>
                </a:solidFill>
              </a:rPr>
              <a:t>¬</a:t>
            </a:r>
            <a:r>
              <a:rPr lang="en-US" altLang="zh-CN" sz="2000">
                <a:solidFill>
                  <a:schemeClr val="tx1"/>
                </a:solidFill>
              </a:rPr>
              <a:t>Incomplete </a:t>
            </a:r>
            <a:r>
              <a:rPr lang="zh-CN" altLang="en-US" sz="2000">
                <a:solidFill>
                  <a:schemeClr val="tx1"/>
                </a:solidFill>
              </a:rPr>
              <a:t>的指针尝试显式释放。</a:t>
            </a:r>
            <a:endParaRPr lang="zh-CN" altLang="en-US" sz="2000">
              <a:solidFill>
                <a:schemeClr val="tx1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</a:fld>
            <a:endParaRPr lang="en-US" dirty="0"/>
          </a:p>
        </p:txBody>
      </p:sp>
      <p:sp>
        <p:nvSpPr>
          <p:cNvPr id="6" name="标题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tx2">
                  <a:lumMod val="60000"/>
                  <a:lumOff val="40000"/>
                </a:schemeClr>
              </a:buClr>
              <a:buSzTx/>
              <a:buNone/>
            </a:pP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GoFree 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新属性：完整性分析</a:t>
            </a:r>
            <a:endParaRPr lang="zh-CN" altLang="en-US" sz="1700" b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页脚占位符 1"/>
          <p:cNvSpPr>
            <a:spLocks noGrp="1"/>
          </p:cNvSpPr>
          <p:nvPr>
            <p:ph type="ftr" sz="quarter" idx="3"/>
          </p:nvPr>
        </p:nvSpPr>
        <p:spPr/>
        <p:txBody>
          <a:bodyPr/>
          <a:p>
            <a:r>
              <a:rPr lang="en-US" altLang="zh-CN" dirty="0">
                <a:sym typeface="+mn-ea"/>
              </a:rPr>
              <a:t>GoFree</a:t>
            </a:r>
            <a:endParaRPr lang="zh-CN" altLang="en-US" dirty="0"/>
          </a:p>
        </p:txBody>
      </p:sp>
      <p:sp>
        <p:nvSpPr>
          <p:cNvPr id="4" name="文本框 3"/>
          <p:cNvSpPr txBox="1"/>
          <p:nvPr/>
        </p:nvSpPr>
        <p:spPr>
          <a:xfrm>
            <a:off x="516619" y="4333240"/>
            <a:ext cx="5003859" cy="1077218"/>
          </a:xfrm>
          <a:prstGeom prst="rect">
            <a:avLst/>
          </a:prstGeom>
          <a:solidFill>
            <a:srgbClr val="282C34"/>
          </a:solidFill>
        </p:spPr>
        <p:txBody>
          <a:bodyPr wrap="square">
            <a:spAutoFit/>
          </a:bodyPr>
          <a:lstStyle/>
          <a:p>
            <a:r>
              <a:rPr lang="en-US" altLang="zh-CN" sz="1600" b="0">
                <a:solidFill>
                  <a:srgbClr val="E06C75"/>
                </a:solidFill>
                <a:effectLst/>
                <a:latin typeface="Consolas" panose="020B0609020204030204" pitchFamily="49" charset="0"/>
              </a:rPr>
              <a:t>var</a:t>
            </a:r>
            <a:r>
              <a:rPr lang="en-US" altLang="zh-CN" sz="1600" b="0">
                <a:solidFill>
                  <a:srgbClr val="BBBBBB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altLang="zh-CN" sz="1600" b="0">
                <a:solidFill>
                  <a:srgbClr val="ABB2BF"/>
                </a:solidFill>
                <a:effectLst/>
                <a:latin typeface="Consolas" panose="020B0609020204030204" pitchFamily="49" charset="0"/>
              </a:rPr>
              <a:t>c</a:t>
            </a:r>
            <a:r>
              <a:rPr lang="en-US" altLang="zh-CN" sz="1600" b="0">
                <a:solidFill>
                  <a:srgbClr val="BBBBBB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altLang="zh-CN" sz="1600" b="0">
                <a:solidFill>
                  <a:srgbClr val="56B6C2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en-US" altLang="zh-CN" sz="1600" b="0">
                <a:solidFill>
                  <a:srgbClr val="BBBBBB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altLang="zh-CN" sz="1600" b="0">
                <a:solidFill>
                  <a:srgbClr val="676F7D"/>
                </a:solidFill>
                <a:effectLst/>
                <a:latin typeface="Consolas" panose="020B0609020204030204" pitchFamily="49" charset="0"/>
              </a:rPr>
              <a:t>// Heap allocated conservatively</a:t>
            </a:r>
            <a:endParaRPr lang="en-US" altLang="zh-CN" sz="1600" b="0">
              <a:solidFill>
                <a:srgbClr val="BBBBBB"/>
              </a:solidFill>
              <a:effectLst/>
              <a:latin typeface="Consolas" panose="020B0609020204030204" pitchFamily="49" charset="0"/>
            </a:endParaRPr>
          </a:p>
          <a:p>
            <a:r>
              <a:rPr lang="en-US" altLang="zh-CN" sz="1600" b="0">
                <a:solidFill>
                  <a:srgbClr val="E06C75"/>
                </a:solidFill>
                <a:effectLst/>
                <a:latin typeface="Consolas" panose="020B0609020204030204" pitchFamily="49" charset="0"/>
              </a:rPr>
              <a:t>var</a:t>
            </a:r>
            <a:r>
              <a:rPr lang="en-US" altLang="zh-CN" sz="1600" b="0">
                <a:solidFill>
                  <a:srgbClr val="BBBBBB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altLang="zh-CN" sz="1600" b="0">
                <a:solidFill>
                  <a:srgbClr val="ABB2BF"/>
                </a:solidFill>
                <a:effectLst/>
                <a:latin typeface="Consolas" panose="020B0609020204030204" pitchFamily="49" charset="0"/>
              </a:rPr>
              <a:t>pc</a:t>
            </a:r>
            <a:r>
              <a:rPr lang="en-US" altLang="zh-CN" sz="1600" b="0">
                <a:solidFill>
                  <a:srgbClr val="BBBBBB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altLang="zh-CN" sz="1600" b="0">
                <a:solidFill>
                  <a:srgbClr val="E06C75"/>
                </a:solidFill>
                <a:effectLst/>
                <a:latin typeface="Consolas" panose="020B0609020204030204" pitchFamily="49" charset="0"/>
              </a:rPr>
              <a:t>*</a:t>
            </a:r>
            <a:r>
              <a:rPr lang="en-US" altLang="zh-CN" sz="1600" b="0">
                <a:solidFill>
                  <a:srgbClr val="56B6C2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en-US" altLang="zh-CN" sz="1600" b="0">
                <a:solidFill>
                  <a:srgbClr val="BBBBBB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altLang="zh-CN" sz="1600" b="0">
                <a:solidFill>
                  <a:srgbClr val="E06C75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US" altLang="zh-CN" sz="1600" b="0">
                <a:solidFill>
                  <a:srgbClr val="BBBBBB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altLang="zh-CN" sz="1600" b="0">
                <a:solidFill>
                  <a:srgbClr val="E06C75"/>
                </a:solidFill>
                <a:effectLst/>
                <a:latin typeface="Consolas" panose="020B0609020204030204" pitchFamily="49" charset="0"/>
              </a:rPr>
              <a:t>&amp;</a:t>
            </a:r>
            <a:r>
              <a:rPr lang="en-US" altLang="zh-CN" sz="1600" b="0">
                <a:solidFill>
                  <a:srgbClr val="BBBBBB"/>
                </a:solidFill>
                <a:effectLst/>
                <a:latin typeface="Consolas" panose="020B0609020204030204" pitchFamily="49" charset="0"/>
              </a:rPr>
              <a:t>c</a:t>
            </a:r>
            <a:endParaRPr lang="en-US" altLang="zh-CN" sz="1600" b="0">
              <a:solidFill>
                <a:srgbClr val="BBBBBB"/>
              </a:solidFill>
              <a:effectLst/>
              <a:latin typeface="Consolas" panose="020B0609020204030204" pitchFamily="49" charset="0"/>
            </a:endParaRPr>
          </a:p>
          <a:p>
            <a:r>
              <a:rPr lang="en-US" altLang="zh-CN" sz="1600" b="0">
                <a:solidFill>
                  <a:srgbClr val="E06C75"/>
                </a:solidFill>
                <a:effectLst/>
                <a:latin typeface="Consolas" panose="020B0609020204030204" pitchFamily="49" charset="0"/>
              </a:rPr>
              <a:t>var</a:t>
            </a:r>
            <a:r>
              <a:rPr lang="en-US" altLang="zh-CN" sz="1600" b="0">
                <a:solidFill>
                  <a:srgbClr val="BBBBBB"/>
                </a:solidFill>
                <a:effectLst/>
                <a:latin typeface="Consolas" panose="020B0609020204030204" pitchFamily="49" charset="0"/>
              </a:rPr>
              <a:t> ppc </a:t>
            </a:r>
            <a:r>
              <a:rPr lang="en-US" altLang="zh-CN" sz="1600" b="0">
                <a:solidFill>
                  <a:srgbClr val="E06C75"/>
                </a:solidFill>
                <a:effectLst/>
                <a:latin typeface="Consolas" panose="020B0609020204030204" pitchFamily="49" charset="0"/>
              </a:rPr>
              <a:t>**</a:t>
            </a:r>
            <a:r>
              <a:rPr lang="en-US" altLang="zh-CN" sz="1600" b="0">
                <a:solidFill>
                  <a:srgbClr val="ABB2BF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en-US" altLang="zh-CN" sz="1600" b="0">
                <a:solidFill>
                  <a:srgbClr val="BBBBBB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altLang="zh-CN" sz="1600" b="0">
                <a:solidFill>
                  <a:srgbClr val="E06C75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US" altLang="zh-CN" sz="1600" b="0">
                <a:solidFill>
                  <a:srgbClr val="BBBBBB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altLang="zh-CN" sz="1600" b="0">
                <a:solidFill>
                  <a:srgbClr val="E06C75"/>
                </a:solidFill>
                <a:effectLst/>
                <a:latin typeface="Consolas" panose="020B0609020204030204" pitchFamily="49" charset="0"/>
              </a:rPr>
              <a:t>&amp;</a:t>
            </a:r>
            <a:r>
              <a:rPr lang="en-US" altLang="zh-CN" sz="1600" b="0">
                <a:solidFill>
                  <a:srgbClr val="BBBBBB"/>
                </a:solidFill>
                <a:effectLst/>
                <a:latin typeface="Consolas" panose="020B0609020204030204" pitchFamily="49" charset="0"/>
              </a:rPr>
              <a:t>pc</a:t>
            </a:r>
            <a:endParaRPr lang="en-US" altLang="zh-CN" sz="1600" b="0">
              <a:solidFill>
                <a:srgbClr val="BBBBBB"/>
              </a:solidFill>
              <a:effectLst/>
              <a:latin typeface="Consolas" panose="020B0609020204030204" pitchFamily="49" charset="0"/>
            </a:endParaRPr>
          </a:p>
          <a:p>
            <a:r>
              <a:rPr lang="en-US" altLang="zh-CN" sz="1600" b="0">
                <a:solidFill>
                  <a:srgbClr val="E06C75"/>
                </a:solidFill>
                <a:effectLst/>
                <a:latin typeface="Consolas" panose="020B0609020204030204" pitchFamily="49" charset="0"/>
              </a:rPr>
              <a:t>*</a:t>
            </a:r>
            <a:r>
              <a:rPr lang="en-US" altLang="zh-CN" sz="1600" b="0">
                <a:solidFill>
                  <a:srgbClr val="ABB2BF"/>
                </a:solidFill>
                <a:effectLst/>
                <a:latin typeface="Consolas" panose="020B0609020204030204" pitchFamily="49" charset="0"/>
              </a:rPr>
              <a:t>ppc</a:t>
            </a:r>
            <a:r>
              <a:rPr lang="en-US" altLang="zh-CN" sz="1600" b="0">
                <a:solidFill>
                  <a:srgbClr val="BBBBBB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altLang="zh-CN" sz="1600" b="0">
                <a:solidFill>
                  <a:srgbClr val="E06C75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US" altLang="zh-CN" sz="1600" b="0">
                <a:solidFill>
                  <a:srgbClr val="BBBBBB"/>
                </a:solidFill>
                <a:effectLst/>
                <a:latin typeface="Consolas" panose="020B0609020204030204" pitchFamily="49" charset="0"/>
              </a:rPr>
              <a:t> pc </a:t>
            </a:r>
            <a:r>
              <a:rPr lang="en-US" altLang="zh-CN" sz="1600" b="0">
                <a:solidFill>
                  <a:srgbClr val="676F7D"/>
                </a:solidFill>
                <a:effectLst/>
                <a:latin typeface="Consolas" panose="020B0609020204030204" pitchFamily="49" charset="0"/>
              </a:rPr>
              <a:t>// Indirect storing</a:t>
            </a:r>
            <a:endParaRPr lang="en-US" altLang="zh-CN" sz="1600" b="0">
              <a:solidFill>
                <a:srgbClr val="BBBBBB"/>
              </a:solidFill>
              <a:effectLst/>
              <a:latin typeface="Consolas" panose="020B0609020204030204" pitchFamily="49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6859161" y="5580546"/>
            <a:ext cx="1033240" cy="49491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>
                <a:solidFill>
                  <a:schemeClr val="tx1"/>
                </a:solidFill>
              </a:rPr>
              <a:t>c</a:t>
            </a:r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6859161" y="4582589"/>
            <a:ext cx="1033240" cy="49491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>
                <a:solidFill>
                  <a:schemeClr val="tx1"/>
                </a:solidFill>
              </a:rPr>
              <a:t>pc</a:t>
            </a:r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6859161" y="3646196"/>
            <a:ext cx="1033240" cy="49491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>
                <a:solidFill>
                  <a:schemeClr val="tx1"/>
                </a:solidFill>
              </a:rPr>
              <a:t>ppc</a:t>
            </a:r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2" name="直接箭头连接符 11"/>
          <p:cNvCxnSpPr>
            <a:stCxn id="9" idx="0"/>
            <a:endCxn id="10" idx="2"/>
          </p:cNvCxnSpPr>
          <p:nvPr/>
        </p:nvCxnSpPr>
        <p:spPr>
          <a:xfrm flipV="1">
            <a:off x="7375781" y="5077504"/>
            <a:ext cx="0" cy="503042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" name="直接箭头连接符 12"/>
          <p:cNvCxnSpPr>
            <a:stCxn id="10" idx="0"/>
          </p:cNvCxnSpPr>
          <p:nvPr/>
        </p:nvCxnSpPr>
        <p:spPr>
          <a:xfrm flipV="1">
            <a:off x="7375781" y="4141113"/>
            <a:ext cx="0" cy="441476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5" name="文本框 14"/>
          <p:cNvSpPr txBox="1"/>
          <p:nvPr/>
        </p:nvSpPr>
        <p:spPr>
          <a:xfrm>
            <a:off x="7372837" y="5144359"/>
            <a:ext cx="4809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/>
              <a:t>-1</a:t>
            </a:r>
            <a:endParaRPr lang="zh-CN" altLang="en-US"/>
          </a:p>
        </p:txBody>
      </p:sp>
      <p:sp>
        <p:nvSpPr>
          <p:cNvPr id="16" name="文本框 15"/>
          <p:cNvSpPr txBox="1"/>
          <p:nvPr/>
        </p:nvSpPr>
        <p:spPr>
          <a:xfrm>
            <a:off x="7372837" y="4180264"/>
            <a:ext cx="4809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/>
              <a:t>-1</a:t>
            </a:r>
            <a:endParaRPr lang="zh-CN" altLang="en-US"/>
          </a:p>
        </p:txBody>
      </p:sp>
      <p:sp>
        <p:nvSpPr>
          <p:cNvPr id="20" name="矩形 19"/>
          <p:cNvSpPr/>
          <p:nvPr/>
        </p:nvSpPr>
        <p:spPr>
          <a:xfrm>
            <a:off x="8911044" y="4577723"/>
            <a:ext cx="1033240" cy="49491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>
                <a:solidFill>
                  <a:schemeClr val="tx1"/>
                </a:solidFill>
              </a:rPr>
              <a:t>[heap]</a:t>
            </a:r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21" name="直接箭头连接符 20"/>
          <p:cNvCxnSpPr>
            <a:stCxn id="10" idx="3"/>
            <a:endCxn id="20" idx="1"/>
          </p:cNvCxnSpPr>
          <p:nvPr/>
        </p:nvCxnSpPr>
        <p:spPr>
          <a:xfrm flipV="1">
            <a:off x="7892401" y="4825181"/>
            <a:ext cx="1018643" cy="4866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4" name="文本框 23"/>
          <p:cNvSpPr txBox="1"/>
          <p:nvPr/>
        </p:nvSpPr>
        <p:spPr>
          <a:xfrm>
            <a:off x="8231138" y="4472648"/>
            <a:ext cx="341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/>
              <a:t>0</a:t>
            </a:r>
            <a:endParaRPr lang="zh-CN" alt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1"/>
          </p:nvPr>
        </p:nvSpPr>
        <p:spPr>
          <a:xfrm>
            <a:off x="575945" y="810260"/>
            <a:ext cx="10619105" cy="2840355"/>
          </a:xfrm>
        </p:spPr>
        <p:txBody>
          <a:bodyPr>
            <a:normAutofit/>
          </a:bodyPr>
          <a:lstStyle/>
          <a:p>
            <a:pPr marL="228600" lvl="0" indent="-228600" algn="l">
              <a:buFont typeface="Wingdings" panose="05000000000000000000" charset="0"/>
              <a:buChar char=""/>
            </a:pPr>
            <a:r>
              <a:rPr lang="zh-CN" altLang="en-US" sz="1700" b="1">
                <a:solidFill>
                  <a:schemeClr val="tx1"/>
                </a:solidFill>
              </a:rPr>
              <a:t>目标</a:t>
            </a:r>
            <a:r>
              <a:rPr lang="zh-CN" altLang="en-US" sz="1700">
                <a:solidFill>
                  <a:schemeClr val="tx1"/>
                </a:solidFill>
              </a:rPr>
              <a:t>：确定对象在哪个作用域之后不再被引用。</a:t>
            </a:r>
            <a:endParaRPr lang="zh-CN" altLang="en-US" sz="1700">
              <a:solidFill>
                <a:schemeClr val="tx1"/>
              </a:solidFill>
            </a:endParaRPr>
          </a:p>
          <a:p>
            <a:pPr marL="228600" lvl="0" indent="-228600" algn="l">
              <a:buFont typeface="Wingdings" panose="05000000000000000000" charset="0"/>
              <a:buChar char=""/>
            </a:pPr>
            <a:r>
              <a:rPr lang="zh-CN" altLang="en-US" sz="1700" b="1">
                <a:solidFill>
                  <a:schemeClr val="tx1"/>
                </a:solidFill>
              </a:rPr>
              <a:t>新属性</a:t>
            </a:r>
            <a:r>
              <a:rPr lang="zh-CN" altLang="en-US" sz="1700">
                <a:solidFill>
                  <a:schemeClr val="tx1"/>
                </a:solidFill>
              </a:rPr>
              <a:t>：</a:t>
            </a:r>
            <a:endParaRPr lang="en-US" altLang="zh-CN" sz="1700">
              <a:solidFill>
                <a:schemeClr val="tx1"/>
              </a:solidFill>
            </a:endParaRPr>
          </a:p>
          <a:p>
            <a:pPr marL="0" lvl="0" indent="0" algn="l">
              <a:buFont typeface="Wingdings" panose="05000000000000000000" charset="0"/>
              <a:buNone/>
            </a:pPr>
            <a:r>
              <a:rPr lang="en-US" altLang="zh-CN" sz="1700">
                <a:solidFill>
                  <a:schemeClr val="tx1"/>
                </a:solidFill>
              </a:rPr>
              <a:t>DeclDepth(l)</a:t>
            </a:r>
            <a:r>
              <a:rPr lang="zh-CN" altLang="en-US" sz="1700">
                <a:solidFill>
                  <a:schemeClr val="tx1"/>
                </a:solidFill>
              </a:rPr>
              <a:t>：声明时所在的作用域深度。</a:t>
            </a:r>
            <a:endParaRPr lang="en-US" altLang="zh-CN" sz="1700">
              <a:solidFill>
                <a:schemeClr val="tx1"/>
              </a:solidFill>
            </a:endParaRPr>
          </a:p>
          <a:p>
            <a:pPr marL="0" lvl="0" indent="0" algn="l">
              <a:buFont typeface="Wingdings" panose="05000000000000000000" charset="0"/>
              <a:buNone/>
            </a:pPr>
            <a:r>
              <a:rPr lang="en-US" altLang="zh-CN" sz="1700">
                <a:solidFill>
                  <a:schemeClr val="tx1"/>
                </a:solidFill>
              </a:rPr>
              <a:t>OutermostRef(l)</a:t>
            </a:r>
            <a:r>
              <a:rPr lang="zh-CN" altLang="en-US" sz="1700">
                <a:solidFill>
                  <a:schemeClr val="tx1"/>
                </a:solidFill>
              </a:rPr>
              <a:t>：覆盖</a:t>
            </a:r>
            <a:r>
              <a:rPr lang="en-US" altLang="zh-CN" sz="1700">
                <a:solidFill>
                  <a:schemeClr val="tx1"/>
                </a:solidFill>
              </a:rPr>
              <a:t> l </a:t>
            </a:r>
            <a:r>
              <a:rPr lang="zh-CN" altLang="en-US" sz="1700">
                <a:solidFill>
                  <a:schemeClr val="tx1"/>
                </a:solidFill>
              </a:rPr>
              <a:t>所有引用的最小作用域深度。</a:t>
            </a:r>
            <a:endParaRPr lang="en-US" altLang="zh-CN" sz="1700">
              <a:solidFill>
                <a:schemeClr val="tx1"/>
              </a:solidFill>
            </a:endParaRPr>
          </a:p>
          <a:p>
            <a:pPr marL="0" lvl="0" indent="0" algn="l">
              <a:buFont typeface="Wingdings" panose="05000000000000000000" charset="0"/>
              <a:buNone/>
            </a:pPr>
            <a:r>
              <a:rPr lang="en-US" altLang="zh-CN" sz="1700">
                <a:solidFill>
                  <a:schemeClr val="tx1"/>
                </a:solidFill>
              </a:rPr>
              <a:t>Outlived(m)</a:t>
            </a:r>
            <a:r>
              <a:rPr lang="zh-CN" altLang="en-US" sz="1700">
                <a:solidFill>
                  <a:schemeClr val="tx1"/>
                </a:solidFill>
              </a:rPr>
              <a:t>：指针</a:t>
            </a:r>
            <a:r>
              <a:rPr lang="en-US" altLang="zh-CN" sz="1700">
                <a:solidFill>
                  <a:schemeClr val="tx1"/>
                </a:solidFill>
              </a:rPr>
              <a:t> m </a:t>
            </a:r>
            <a:r>
              <a:rPr lang="zh-CN" altLang="en-US" sz="1700">
                <a:solidFill>
                  <a:schemeClr val="tx1"/>
                </a:solidFill>
              </a:rPr>
              <a:t>的生命周期是否短于它指向的对象。</a:t>
            </a:r>
            <a:endParaRPr lang="zh-CN" altLang="en-US" sz="1700">
              <a:solidFill>
                <a:schemeClr val="tx1"/>
              </a:solidFill>
            </a:endParaRPr>
          </a:p>
          <a:p>
            <a:pPr marL="228600" lvl="0" indent="-228600" algn="l">
              <a:buFont typeface="Wingdings" panose="05000000000000000000" charset="0"/>
              <a:buChar char=""/>
            </a:pPr>
            <a:r>
              <a:rPr lang="zh-CN" altLang="en-US" sz="1700" b="1">
                <a:solidFill>
                  <a:schemeClr val="tx1"/>
                </a:solidFill>
              </a:rPr>
              <a:t>关键公式</a:t>
            </a:r>
            <a:r>
              <a:rPr lang="zh-CN" altLang="en-US" sz="1700">
                <a:solidFill>
                  <a:schemeClr val="tx1"/>
                </a:solidFill>
              </a:rPr>
              <a:t>：</a:t>
            </a:r>
            <a:r>
              <a:rPr lang="en-US" altLang="zh-CN" sz="1700">
                <a:solidFill>
                  <a:schemeClr val="tx1"/>
                </a:solidFill>
              </a:rPr>
              <a:t>Outlived(m) = ∃l (l ∈ PointsTo(m) ∧ OutermostRef(l) &lt; DeclDepth(m))</a:t>
            </a:r>
            <a:endParaRPr lang="en-US" altLang="zh-CN" sz="1700">
              <a:solidFill>
                <a:schemeClr val="tx1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</a:fld>
            <a:endParaRPr lang="en-US" dirty="0"/>
          </a:p>
        </p:txBody>
      </p:sp>
      <p:sp>
        <p:nvSpPr>
          <p:cNvPr id="6" name="标题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tx2">
                  <a:lumMod val="60000"/>
                  <a:lumOff val="40000"/>
                </a:schemeClr>
              </a:buClr>
              <a:buSzTx/>
              <a:buNone/>
            </a:pP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GoFree 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新属性：生命周期分析</a:t>
            </a:r>
            <a:endParaRPr lang="zh-CN" altLang="en-US" sz="1700" b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页脚占位符 1"/>
          <p:cNvSpPr>
            <a:spLocks noGrp="1"/>
          </p:cNvSpPr>
          <p:nvPr>
            <p:ph type="ftr" sz="quarter" idx="3"/>
          </p:nvPr>
        </p:nvSpPr>
        <p:spPr/>
        <p:txBody>
          <a:bodyPr/>
          <a:p>
            <a:r>
              <a:rPr lang="en-US" altLang="zh-CN" dirty="0">
                <a:sym typeface="+mn-ea"/>
              </a:rPr>
              <a:t>GoFree</a:t>
            </a: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121660" y="3441700"/>
            <a:ext cx="5305425" cy="2914650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resource_record_key" val="{&quot;19&quot;:[20346260]}"/>
</p:tagLst>
</file>

<file path=ppt/theme/theme1.xml><?xml version="1.0" encoding="utf-8"?>
<a:theme xmlns:a="http://schemas.openxmlformats.org/drawingml/2006/main" name="主题3">
  <a:themeElements>
    <a:clrScheme name="自定义 7">
      <a:dk1>
        <a:sysClr val="windowText" lastClr="000000"/>
      </a:dk1>
      <a:lt1>
        <a:sysClr val="window" lastClr="FFFFFF"/>
      </a:lt1>
      <a:dk2>
        <a:srgbClr val="005AD2"/>
      </a:dk2>
      <a:lt2>
        <a:srgbClr val="21307F"/>
      </a:lt2>
      <a:accent1>
        <a:srgbClr val="005AD2"/>
      </a:accent1>
      <a:accent2>
        <a:srgbClr val="21307F"/>
      </a:accent2>
      <a:accent3>
        <a:srgbClr val="C00000"/>
      </a:accent3>
      <a:accent4>
        <a:srgbClr val="FFCF01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zgy2os0z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主题3</Template>
  <TotalTime>0</TotalTime>
  <Words>2983</Words>
  <Application>WPS 演示</Application>
  <PresentationFormat>宽屏</PresentationFormat>
  <Paragraphs>264</Paragraphs>
  <Slides>14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27" baseType="lpstr">
      <vt:lpstr>Arial</vt:lpstr>
      <vt:lpstr>宋体</vt:lpstr>
      <vt:lpstr>Wingdings</vt:lpstr>
      <vt:lpstr>微软雅黑</vt:lpstr>
      <vt:lpstr>Tahoma</vt:lpstr>
      <vt:lpstr>Times New Roman</vt:lpstr>
      <vt:lpstr>Wingdings</vt:lpstr>
      <vt:lpstr>Arial Unicode MS</vt:lpstr>
      <vt:lpstr>等线</vt:lpstr>
      <vt:lpstr>Calibri</vt:lpstr>
      <vt:lpstr>Cambria Math</vt:lpstr>
      <vt:lpstr>Consolas</vt:lpstr>
      <vt:lpstr>主题3</vt:lpstr>
      <vt:lpstr>PowerPoint 演示文稿</vt:lpstr>
      <vt:lpstr>PowerPoint 演示文稿</vt:lpstr>
      <vt:lpstr>概述</vt:lpstr>
      <vt:lpstr>研究背景</vt:lpstr>
      <vt:lpstr>Go 语言现状与挑战</vt:lpstr>
      <vt:lpstr>样例测试的总体流程</vt:lpstr>
      <vt:lpstr>样例测试的总体流程</vt:lpstr>
      <vt:lpstr>GoFree 核心思想</vt:lpstr>
      <vt:lpstr>GoFree 新属性：生命周期分析</vt:lpstr>
      <vt:lpstr>GoFree 核心思想</vt:lpstr>
      <vt:lpstr>GoFree 核心思想</vt:lpstr>
      <vt:lpstr>GoFree 核心思想</vt:lpstr>
      <vt:lpstr>深度学习模型</vt:lpstr>
      <vt:lpstr>未来研究方向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张昱</dc:creator>
  <cp:lastModifiedBy>茹祥程</cp:lastModifiedBy>
  <cp:revision>143</cp:revision>
  <dcterms:created xsi:type="dcterms:W3CDTF">2023-03-13T01:09:00Z</dcterms:created>
  <dcterms:modified xsi:type="dcterms:W3CDTF">2026-03-31T11:26:03Z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77332FF6421E45FBB017E761DB22F768_13</vt:lpwstr>
  </property>
  <property fmtid="{D5CDD505-2E9C-101B-9397-08002B2CF9AE}" pid="3" name="KSOProductBuildVer">
    <vt:lpwstr>2052-12.1.0.24031</vt:lpwstr>
  </property>
</Properties>
</file>