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  <p:sldMasterId id="2147483661" r:id="rId3"/>
  </p:sldMasterIdLst>
  <p:notesMasterIdLst>
    <p:notesMasterId r:id="rId5"/>
  </p:notesMasterIdLst>
  <p:sldIdLst>
    <p:sldId id="326" r:id="rId4"/>
    <p:sldId id="349" r:id="rId6"/>
    <p:sldId id="352" r:id="rId7"/>
    <p:sldId id="350" r:id="rId8"/>
    <p:sldId id="362" r:id="rId9"/>
    <p:sldId id="354" r:id="rId10"/>
    <p:sldId id="363" r:id="rId11"/>
    <p:sldId id="351" r:id="rId12"/>
    <p:sldId id="365" r:id="rId13"/>
    <p:sldId id="364" r:id="rId14"/>
    <p:sldId id="361" r:id="rId1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dmin" initials="a" lastIdx="1" clrIdx="6"/>
  <p:cmAuthor id="1" name="金宝 陈" initials="金宝" lastIdx="2" clrIdx="0"/>
  <p:cmAuthor id="2" name="伯尧 丁" initials="伯尧" lastIdx="1" clrIdx="1"/>
  <p:cmAuthor id="3" name="伯尧" initials="伯尧" lastIdx="1" clrIdx="2"/>
  <p:cmAuthor id="4" name="张昱" initials="yu" lastIdx="19" clrIdx="3"/>
  <p:cmAuthor id="5" name="shuo liu" initials="sl" lastIdx="4" clrIdx="4"/>
  <p:cmAuthor id="6" name="扬 季" initials="扬季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AD2"/>
    <a:srgbClr val="D4E8D3"/>
    <a:srgbClr val="C284BD"/>
    <a:srgbClr val="F8CBAD"/>
    <a:srgbClr val="8FA9DA"/>
    <a:srgbClr val="DAE3F3"/>
    <a:srgbClr val="49B7A0"/>
    <a:srgbClr val="0000FF"/>
    <a:srgbClr val="0070C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6118" autoAdjust="0"/>
    <p:restoredTop sz="95256" autoAdjust="0"/>
  </p:normalViewPr>
  <p:slideViewPr>
    <p:cSldViewPr snapToGrid="0">
      <p:cViewPr varScale="1">
        <p:scale>
          <a:sx n="125" d="100"/>
          <a:sy n="125" d="100"/>
        </p:scale>
        <p:origin x="176" y="33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272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FD07E4-5D68-4B7F-A722-60E841C915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886C54-E433-40A3-AB15-65C634352AC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886C54-E433-40A3-AB15-65C634352A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1A84-A18C-41AE-AACC-0B3972D6D19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altLang="zh-CN"/>
              <a:t>Speculative Speculative Decoding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28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 dirty="0"/>
          </a:p>
        </p:txBody>
      </p:sp>
    </p:spTree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altLang="zh-CN"/>
              <a:t>Speculative Speculative Decoding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34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35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36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 dirty="0"/>
          </a:p>
        </p:txBody>
      </p:sp>
    </p:spTree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-9596" y="0"/>
            <a:ext cx="12211189" cy="6858000"/>
          </a:xfrm>
          <a:prstGeom prst="rect">
            <a:avLst/>
          </a:prstGeom>
          <a:gradFill>
            <a:gsLst>
              <a:gs pos="54000">
                <a:srgbClr val="D7EFF5"/>
              </a:gs>
              <a:gs pos="100000">
                <a:schemeClr val="accent1">
                  <a:alpha val="5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 altLang="en-US" sz="180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5" name="矩形: 圆角 4"/>
          <p:cNvSpPr/>
          <p:nvPr userDrawn="1"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文本占位符 12"/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anose="020B0503020204020204" pitchFamily="3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6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1A84-A18C-41AE-AACC-0B3972D6D19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</p:spTree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/>
          <p:cNvSpPr txBox="1"/>
          <p:nvPr userDrawn="1"/>
        </p:nvSpPr>
        <p:spPr>
          <a:xfrm>
            <a:off x="436099" y="259484"/>
            <a:ext cx="11329222" cy="2244565"/>
          </a:xfrm>
          <a:prstGeom prst="rect">
            <a:avLst/>
          </a:prstGeom>
          <a:solidFill>
            <a:srgbClr val="005AD2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</p:cSld>
  <p:clrMapOvr>
    <a:masterClrMapping/>
  </p:clrMapOvr>
  <p:hf sldNum="0"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/>
          <p:cNvSpPr txBox="1"/>
          <p:nvPr userDrawn="1"/>
        </p:nvSpPr>
        <p:spPr>
          <a:xfrm>
            <a:off x="436100" y="259484"/>
            <a:ext cx="3151162" cy="6361847"/>
          </a:xfrm>
          <a:prstGeom prst="rect">
            <a:avLst/>
          </a:prstGeom>
          <a:solidFill>
            <a:srgbClr val="005AD2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</p:cSld>
  <p:clrMapOvr>
    <a:masterClrMapping/>
  </p:clrMapOvr>
  <p:hf sldNum="0"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alphaModFix amt="5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07118" flipH="1">
            <a:off x="-4762466" y="-38208"/>
            <a:ext cx="10459919" cy="10624352"/>
          </a:xfrm>
          <a:prstGeom prst="rect">
            <a:avLst/>
          </a:prstGeom>
        </p:spPr>
      </p:pic>
      <p:grpSp>
        <p:nvGrpSpPr>
          <p:cNvPr id="17" name="组合 16"/>
          <p:cNvGrpSpPr/>
          <p:nvPr userDrawn="1"/>
        </p:nvGrpSpPr>
        <p:grpSpPr>
          <a:xfrm>
            <a:off x="2324028" y="2391132"/>
            <a:ext cx="1980000" cy="2160000"/>
            <a:chOff x="806121" y="2244419"/>
            <a:chExt cx="2095094" cy="2369160"/>
          </a:xfrm>
        </p:grpSpPr>
        <p:sp>
          <p:nvSpPr>
            <p:cNvPr id="18" name="图形 11"/>
            <p:cNvSpPr>
              <a:spLocks noChangeAspect="1"/>
            </p:cNvSpPr>
            <p:nvPr userDrawn="1"/>
          </p:nvSpPr>
          <p:spPr>
            <a:xfrm>
              <a:off x="806121" y="2244419"/>
              <a:ext cx="2095094" cy="2369160"/>
            </a:xfrm>
            <a:custGeom>
              <a:avLst/>
              <a:gdLst>
                <a:gd name="connsiteX0" fmla="*/ 0 w 1638300"/>
                <a:gd name="connsiteY0" fmla="*/ 526733 h 1852612"/>
                <a:gd name="connsiteX1" fmla="*/ 0 w 1638300"/>
                <a:gd name="connsiteY1" fmla="*/ 1325880 h 1852612"/>
                <a:gd name="connsiteX2" fmla="*/ 63818 w 1638300"/>
                <a:gd name="connsiteY2" fmla="*/ 1436370 h 1852612"/>
                <a:gd name="connsiteX3" fmla="*/ 755333 w 1638300"/>
                <a:gd name="connsiteY3" fmla="*/ 1835468 h 1852612"/>
                <a:gd name="connsiteX4" fmla="*/ 882968 w 1638300"/>
                <a:gd name="connsiteY4" fmla="*/ 1835468 h 1852612"/>
                <a:gd name="connsiteX5" fmla="*/ 1574483 w 1638300"/>
                <a:gd name="connsiteY5" fmla="*/ 1436370 h 1852612"/>
                <a:gd name="connsiteX6" fmla="*/ 1638300 w 1638300"/>
                <a:gd name="connsiteY6" fmla="*/ 1325880 h 1852612"/>
                <a:gd name="connsiteX7" fmla="*/ 1638300 w 1638300"/>
                <a:gd name="connsiteY7" fmla="*/ 526733 h 1852612"/>
                <a:gd name="connsiteX8" fmla="*/ 1574483 w 1638300"/>
                <a:gd name="connsiteY8" fmla="*/ 416243 h 1852612"/>
                <a:gd name="connsiteX9" fmla="*/ 882968 w 1638300"/>
                <a:gd name="connsiteY9" fmla="*/ 17145 h 1852612"/>
                <a:gd name="connsiteX10" fmla="*/ 755333 w 1638300"/>
                <a:gd name="connsiteY10" fmla="*/ 17145 h 1852612"/>
                <a:gd name="connsiteX11" fmla="*/ 63818 w 1638300"/>
                <a:gd name="connsiteY11" fmla="*/ 416243 h 1852612"/>
                <a:gd name="connsiteX12" fmla="*/ 0 w 1638300"/>
                <a:gd name="connsiteY12" fmla="*/ 526733 h 185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38300" h="1852612">
                  <a:moveTo>
                    <a:pt x="0" y="526733"/>
                  </a:moveTo>
                  <a:lnTo>
                    <a:pt x="0" y="1325880"/>
                  </a:lnTo>
                  <a:cubicBezTo>
                    <a:pt x="0" y="1371600"/>
                    <a:pt x="23813" y="1413510"/>
                    <a:pt x="63818" y="1436370"/>
                  </a:cubicBezTo>
                  <a:lnTo>
                    <a:pt x="755333" y="1835468"/>
                  </a:lnTo>
                  <a:cubicBezTo>
                    <a:pt x="794385" y="1858328"/>
                    <a:pt x="842963" y="1858328"/>
                    <a:pt x="882968" y="1835468"/>
                  </a:cubicBezTo>
                  <a:lnTo>
                    <a:pt x="1574483" y="1436370"/>
                  </a:lnTo>
                  <a:cubicBezTo>
                    <a:pt x="1613535" y="1413510"/>
                    <a:pt x="1638300" y="1371600"/>
                    <a:pt x="1638300" y="1325880"/>
                  </a:cubicBezTo>
                  <a:lnTo>
                    <a:pt x="1638300" y="526733"/>
                  </a:lnTo>
                  <a:cubicBezTo>
                    <a:pt x="1638300" y="481013"/>
                    <a:pt x="1614488" y="439103"/>
                    <a:pt x="1574483" y="416243"/>
                  </a:cubicBezTo>
                  <a:lnTo>
                    <a:pt x="882968" y="17145"/>
                  </a:lnTo>
                  <a:cubicBezTo>
                    <a:pt x="843915" y="-5715"/>
                    <a:pt x="795338" y="-5715"/>
                    <a:pt x="755333" y="17145"/>
                  </a:cubicBezTo>
                  <a:lnTo>
                    <a:pt x="63818" y="416243"/>
                  </a:lnTo>
                  <a:cubicBezTo>
                    <a:pt x="23813" y="439103"/>
                    <a:pt x="0" y="481013"/>
                    <a:pt x="0" y="526733"/>
                  </a:cubicBezTo>
                  <a:close/>
                </a:path>
              </a:pathLst>
            </a:custGeom>
            <a:gradFill>
              <a:gsLst>
                <a:gs pos="0">
                  <a:schemeClr val="bg2">
                    <a:alpha val="80000"/>
                  </a:schemeClr>
                </a:gs>
                <a:gs pos="100000">
                  <a:schemeClr val="tx2">
                    <a:alpha val="70000"/>
                  </a:schemeClr>
                </a:gs>
              </a:gsLst>
              <a:lin ang="16200000" scaled="1"/>
            </a:gradFill>
            <a:ln w="38100">
              <a:noFill/>
            </a:ln>
            <a:effectLst>
              <a:outerShdw blurRad="381000" dist="508000" dir="5400000" sx="80000" sy="80000" algn="t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zh-CN" alt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grpSp>
          <p:nvGrpSpPr>
            <p:cNvPr id="19" name="组合 18"/>
            <p:cNvGrpSpPr/>
            <p:nvPr userDrawn="1"/>
          </p:nvGrpSpPr>
          <p:grpSpPr>
            <a:xfrm>
              <a:off x="1386392" y="2856393"/>
              <a:ext cx="934550" cy="1217733"/>
              <a:chOff x="2246666" y="3479316"/>
              <a:chExt cx="934550" cy="1217733"/>
            </a:xfrm>
          </p:grpSpPr>
          <p:sp>
            <p:nvSpPr>
              <p:cNvPr id="20" name="文本框 19"/>
              <p:cNvSpPr txBox="1"/>
              <p:nvPr userDrawn="1"/>
            </p:nvSpPr>
            <p:spPr>
              <a:xfrm>
                <a:off x="2384262" y="3479316"/>
                <a:ext cx="659361" cy="98523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>
                  <a:spcAft>
                    <a:spcPts val="400"/>
                  </a:spcAft>
                  <a:buClr>
                    <a:schemeClr val="accent1"/>
                  </a:buClr>
                  <a:buSzPct val="70000"/>
                </a:pPr>
                <a:r>
                  <a:rPr kumimoji="1" lang="zh-CN" altLang="en-US" sz="2600" b="1" kern="1000" baseline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汇 报</a:t>
                </a:r>
                <a:endParaRPr kumimoji="1" lang="en-US" altLang="zh-CN" sz="2600" b="1" kern="1000" baseline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  <a:p>
                <a:pPr algn="ctr">
                  <a:spcAft>
                    <a:spcPts val="400"/>
                  </a:spcAft>
                  <a:buClr>
                    <a:schemeClr val="accent1"/>
                  </a:buClr>
                  <a:buSzPct val="70000"/>
                </a:pPr>
                <a:r>
                  <a:rPr kumimoji="1" lang="zh-CN" altLang="en-US" sz="2600" b="1" kern="1000" baseline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提 纲</a:t>
                </a:r>
                <a:endParaRPr kumimoji="1" lang="en-US" sz="2600" b="1" kern="1000" baseline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21" name="文本框 20"/>
              <p:cNvSpPr txBox="1"/>
              <p:nvPr userDrawn="1"/>
            </p:nvSpPr>
            <p:spPr>
              <a:xfrm>
                <a:off x="2246666" y="4481605"/>
                <a:ext cx="934550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>
                  <a:spcAft>
                    <a:spcPts val="600"/>
                  </a:spcAft>
                  <a:buClr>
                    <a:schemeClr val="accent1"/>
                  </a:buClr>
                  <a:buSzPct val="70000"/>
                </a:pPr>
                <a:r>
                  <a:rPr kumimoji="1" lang="en-US" altLang="zh-CN" sz="1100" b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CONTENTS</a:t>
                </a:r>
                <a:endParaRPr kumimoji="1" lang="en-US" sz="1100" b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</p:grpSp>
      <p:sp>
        <p:nvSpPr>
          <p:cNvPr id="9" name="矩形: 圆角 15"/>
          <p:cNvSpPr/>
          <p:nvPr userDrawn="1"/>
        </p:nvSpPr>
        <p:spPr>
          <a:xfrm rot="2700000">
            <a:off x="11913636" y="6152955"/>
            <a:ext cx="890287" cy="890287"/>
          </a:xfrm>
          <a:prstGeom prst="roundRect">
            <a:avLst>
              <a:gd name="adj" fmla="val 20000"/>
            </a:avLst>
          </a:prstGeom>
          <a:gradFill flip="none" rotWithShape="1">
            <a:gsLst>
              <a:gs pos="0">
                <a:schemeClr val="tx2">
                  <a:alpha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8100000" scaled="1"/>
            <a:tileRect/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endParaRPr lang="en-US" sz="2000" b="1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hf sldNum="0"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文本占位符 12"/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anose="020B0503020204020204" pitchFamily="3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altLang="zh-CN"/>
              <a:t>Speculative Speculative Decoding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sp>
        <p:nvSpPr>
          <p:cNvPr id="16" name="平行四边形 15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平行四边形 16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hf sldNum="0"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altLang="zh-CN"/>
              <a:t>Speculative Speculative Decoding</a:t>
            </a:r>
            <a:endParaRPr lang="zh-CN" altLang="en-US" dirty="0"/>
          </a:p>
        </p:txBody>
      </p:sp>
      <p:sp>
        <p:nvSpPr>
          <p:cNvPr id="8" name="平行四边形 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平行四边形 12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sp>
        <p:nvSpPr>
          <p:cNvPr id="16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</p:spTree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</p:spTree>
  </p:cSld>
  <p:clrMapOvr>
    <a:masterClrMapping/>
  </p:clrMapOvr>
  <p:hf sldNum="0"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altLang="zh-CN"/>
              <a:t>Speculative Speculative Decoding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606530"/>
            <a:chOff x="644126" y="141402"/>
            <a:chExt cx="9910991" cy="606530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 userDrawn="1"/>
          </p:nvSpPr>
          <p:spPr>
            <a:xfrm>
              <a:off x="2973989" y="148419"/>
              <a:ext cx="2914143" cy="59951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31" name="文本占位符 30"/>
          <p:cNvSpPr>
            <a:spLocks noGrp="1"/>
          </p:cNvSpPr>
          <p:nvPr>
            <p:ph type="body" sz="quarter" idx="14" hasCustomPrompt="1"/>
          </p:nvPr>
        </p:nvSpPr>
        <p:spPr>
          <a:xfrm>
            <a:off x="2978344" y="154126"/>
            <a:ext cx="2636403" cy="599513"/>
          </a:xfrm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流程</a:t>
            </a:r>
            <a:r>
              <a:rPr lang="en-US" altLang="zh-CN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2</a:t>
            </a:r>
            <a:endParaRPr lang="zh-CN" altLang="en-US" dirty="0"/>
          </a:p>
        </p:txBody>
      </p:sp>
      <p:sp>
        <p:nvSpPr>
          <p:cNvPr id="33" name="内容占位符 32"/>
          <p:cNvSpPr>
            <a:spLocks noGrp="1"/>
          </p:cNvSpPr>
          <p:nvPr>
            <p:ph sz="quarter" idx="15" hasCustomPrompt="1"/>
          </p:nvPr>
        </p:nvSpPr>
        <p:spPr>
          <a:xfrm>
            <a:off x="5721534" y="2294009"/>
            <a:ext cx="2642210" cy="57825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</p:spTree>
  </p:cSld>
  <p:clrMapOvr>
    <a:masterClrMapping/>
  </p:clrMapOvr>
  <p:hf sldNum="0"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altLang="zh-CN"/>
              <a:t>Speculative Speculative Decoding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28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</p:spTree>
  </p:cSld>
  <p:clrMapOvr>
    <a:masterClrMapping/>
  </p:clrMapOvr>
  <p:hf sldNum="0"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altLang="zh-CN"/>
              <a:t>Speculative Speculative Decoding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28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</p:spTree>
  </p:cSld>
  <p:clrMapOvr>
    <a:masterClrMapping/>
  </p:clrMapOvr>
  <p:hf sldNum="0"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altLang="zh-CN"/>
              <a:t>Speculative Speculative Decoding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34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35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36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</p:spTree>
  </p:cSld>
  <p:clrMapOvr>
    <a:masterClrMapping/>
  </p:clrMapOvr>
  <p:hf sldNum="0" hd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-9596" y="0"/>
            <a:ext cx="12211189" cy="6858000"/>
          </a:xfrm>
          <a:prstGeom prst="rect">
            <a:avLst/>
          </a:prstGeom>
          <a:gradFill>
            <a:gsLst>
              <a:gs pos="54000">
                <a:srgbClr val="D7EFF5"/>
              </a:gs>
              <a:gs pos="100000">
                <a:schemeClr val="accent1">
                  <a:alpha val="5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 altLang="en-US" sz="180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5" name="矩形: 圆角 4"/>
          <p:cNvSpPr/>
          <p:nvPr userDrawn="1"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文本占位符 12"/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anose="020B0503020204020204" pitchFamily="3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6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/>
          <p:cNvSpPr txBox="1"/>
          <p:nvPr userDrawn="1"/>
        </p:nvSpPr>
        <p:spPr>
          <a:xfrm>
            <a:off x="436099" y="259484"/>
            <a:ext cx="11329222" cy="2244565"/>
          </a:xfrm>
          <a:prstGeom prst="rect">
            <a:avLst/>
          </a:prstGeom>
          <a:solidFill>
            <a:srgbClr val="005AD2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/>
          <p:cNvSpPr txBox="1"/>
          <p:nvPr userDrawn="1"/>
        </p:nvSpPr>
        <p:spPr>
          <a:xfrm>
            <a:off x="436100" y="259484"/>
            <a:ext cx="3151162" cy="6361847"/>
          </a:xfrm>
          <a:prstGeom prst="rect">
            <a:avLst/>
          </a:prstGeom>
          <a:solidFill>
            <a:srgbClr val="005AD2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alphaModFix amt="5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07118" flipH="1">
            <a:off x="-4762466" y="-38208"/>
            <a:ext cx="10459919" cy="10624352"/>
          </a:xfrm>
          <a:prstGeom prst="rect">
            <a:avLst/>
          </a:prstGeom>
        </p:spPr>
      </p:pic>
      <p:grpSp>
        <p:nvGrpSpPr>
          <p:cNvPr id="17" name="组合 16"/>
          <p:cNvGrpSpPr/>
          <p:nvPr userDrawn="1"/>
        </p:nvGrpSpPr>
        <p:grpSpPr>
          <a:xfrm>
            <a:off x="2324028" y="2391132"/>
            <a:ext cx="1980000" cy="2160000"/>
            <a:chOff x="806121" y="2244419"/>
            <a:chExt cx="2095094" cy="2369160"/>
          </a:xfrm>
        </p:grpSpPr>
        <p:sp>
          <p:nvSpPr>
            <p:cNvPr id="18" name="图形 11"/>
            <p:cNvSpPr>
              <a:spLocks noChangeAspect="1"/>
            </p:cNvSpPr>
            <p:nvPr userDrawn="1"/>
          </p:nvSpPr>
          <p:spPr>
            <a:xfrm>
              <a:off x="806121" y="2244419"/>
              <a:ext cx="2095094" cy="2369160"/>
            </a:xfrm>
            <a:custGeom>
              <a:avLst/>
              <a:gdLst>
                <a:gd name="connsiteX0" fmla="*/ 0 w 1638300"/>
                <a:gd name="connsiteY0" fmla="*/ 526733 h 1852612"/>
                <a:gd name="connsiteX1" fmla="*/ 0 w 1638300"/>
                <a:gd name="connsiteY1" fmla="*/ 1325880 h 1852612"/>
                <a:gd name="connsiteX2" fmla="*/ 63818 w 1638300"/>
                <a:gd name="connsiteY2" fmla="*/ 1436370 h 1852612"/>
                <a:gd name="connsiteX3" fmla="*/ 755333 w 1638300"/>
                <a:gd name="connsiteY3" fmla="*/ 1835468 h 1852612"/>
                <a:gd name="connsiteX4" fmla="*/ 882968 w 1638300"/>
                <a:gd name="connsiteY4" fmla="*/ 1835468 h 1852612"/>
                <a:gd name="connsiteX5" fmla="*/ 1574483 w 1638300"/>
                <a:gd name="connsiteY5" fmla="*/ 1436370 h 1852612"/>
                <a:gd name="connsiteX6" fmla="*/ 1638300 w 1638300"/>
                <a:gd name="connsiteY6" fmla="*/ 1325880 h 1852612"/>
                <a:gd name="connsiteX7" fmla="*/ 1638300 w 1638300"/>
                <a:gd name="connsiteY7" fmla="*/ 526733 h 1852612"/>
                <a:gd name="connsiteX8" fmla="*/ 1574483 w 1638300"/>
                <a:gd name="connsiteY8" fmla="*/ 416243 h 1852612"/>
                <a:gd name="connsiteX9" fmla="*/ 882968 w 1638300"/>
                <a:gd name="connsiteY9" fmla="*/ 17145 h 1852612"/>
                <a:gd name="connsiteX10" fmla="*/ 755333 w 1638300"/>
                <a:gd name="connsiteY10" fmla="*/ 17145 h 1852612"/>
                <a:gd name="connsiteX11" fmla="*/ 63818 w 1638300"/>
                <a:gd name="connsiteY11" fmla="*/ 416243 h 1852612"/>
                <a:gd name="connsiteX12" fmla="*/ 0 w 1638300"/>
                <a:gd name="connsiteY12" fmla="*/ 526733 h 185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38300" h="1852612">
                  <a:moveTo>
                    <a:pt x="0" y="526733"/>
                  </a:moveTo>
                  <a:lnTo>
                    <a:pt x="0" y="1325880"/>
                  </a:lnTo>
                  <a:cubicBezTo>
                    <a:pt x="0" y="1371600"/>
                    <a:pt x="23813" y="1413510"/>
                    <a:pt x="63818" y="1436370"/>
                  </a:cubicBezTo>
                  <a:lnTo>
                    <a:pt x="755333" y="1835468"/>
                  </a:lnTo>
                  <a:cubicBezTo>
                    <a:pt x="794385" y="1858328"/>
                    <a:pt x="842963" y="1858328"/>
                    <a:pt x="882968" y="1835468"/>
                  </a:cubicBezTo>
                  <a:lnTo>
                    <a:pt x="1574483" y="1436370"/>
                  </a:lnTo>
                  <a:cubicBezTo>
                    <a:pt x="1613535" y="1413510"/>
                    <a:pt x="1638300" y="1371600"/>
                    <a:pt x="1638300" y="1325880"/>
                  </a:cubicBezTo>
                  <a:lnTo>
                    <a:pt x="1638300" y="526733"/>
                  </a:lnTo>
                  <a:cubicBezTo>
                    <a:pt x="1638300" y="481013"/>
                    <a:pt x="1614488" y="439103"/>
                    <a:pt x="1574483" y="416243"/>
                  </a:cubicBezTo>
                  <a:lnTo>
                    <a:pt x="882968" y="17145"/>
                  </a:lnTo>
                  <a:cubicBezTo>
                    <a:pt x="843915" y="-5715"/>
                    <a:pt x="795338" y="-5715"/>
                    <a:pt x="755333" y="17145"/>
                  </a:cubicBezTo>
                  <a:lnTo>
                    <a:pt x="63818" y="416243"/>
                  </a:lnTo>
                  <a:cubicBezTo>
                    <a:pt x="23813" y="439103"/>
                    <a:pt x="0" y="481013"/>
                    <a:pt x="0" y="526733"/>
                  </a:cubicBezTo>
                  <a:close/>
                </a:path>
              </a:pathLst>
            </a:custGeom>
            <a:gradFill>
              <a:gsLst>
                <a:gs pos="0">
                  <a:schemeClr val="bg2">
                    <a:alpha val="80000"/>
                  </a:schemeClr>
                </a:gs>
                <a:gs pos="100000">
                  <a:schemeClr val="tx2">
                    <a:alpha val="70000"/>
                  </a:schemeClr>
                </a:gs>
              </a:gsLst>
              <a:lin ang="16200000" scaled="1"/>
            </a:gradFill>
            <a:ln w="38100">
              <a:noFill/>
            </a:ln>
            <a:effectLst>
              <a:outerShdw blurRad="381000" dist="508000" dir="5400000" sx="80000" sy="80000" algn="t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zh-CN" alt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grpSp>
          <p:nvGrpSpPr>
            <p:cNvPr id="19" name="组合 18"/>
            <p:cNvGrpSpPr/>
            <p:nvPr userDrawn="1"/>
          </p:nvGrpSpPr>
          <p:grpSpPr>
            <a:xfrm>
              <a:off x="1386392" y="2856393"/>
              <a:ext cx="934550" cy="1217733"/>
              <a:chOff x="2246666" y="3479316"/>
              <a:chExt cx="934550" cy="1217733"/>
            </a:xfrm>
          </p:grpSpPr>
          <p:sp>
            <p:nvSpPr>
              <p:cNvPr id="20" name="文本框 19"/>
              <p:cNvSpPr txBox="1"/>
              <p:nvPr userDrawn="1"/>
            </p:nvSpPr>
            <p:spPr>
              <a:xfrm>
                <a:off x="2384262" y="3479316"/>
                <a:ext cx="659361" cy="98523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>
                  <a:spcAft>
                    <a:spcPts val="400"/>
                  </a:spcAft>
                  <a:buClr>
                    <a:schemeClr val="accent1"/>
                  </a:buClr>
                  <a:buSzPct val="70000"/>
                </a:pPr>
                <a:r>
                  <a:rPr kumimoji="1" lang="zh-CN" altLang="en-US" sz="2600" b="1" kern="1000" baseline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汇 报</a:t>
                </a:r>
                <a:endParaRPr kumimoji="1" lang="en-US" altLang="zh-CN" sz="2600" b="1" kern="1000" baseline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  <a:p>
                <a:pPr algn="ctr">
                  <a:spcAft>
                    <a:spcPts val="400"/>
                  </a:spcAft>
                  <a:buClr>
                    <a:schemeClr val="accent1"/>
                  </a:buClr>
                  <a:buSzPct val="70000"/>
                </a:pPr>
                <a:r>
                  <a:rPr kumimoji="1" lang="zh-CN" altLang="en-US" sz="2600" b="1" kern="1000" baseline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提 纲</a:t>
                </a:r>
                <a:endParaRPr kumimoji="1" lang="en-US" sz="2600" b="1" kern="1000" baseline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21" name="文本框 20"/>
              <p:cNvSpPr txBox="1"/>
              <p:nvPr userDrawn="1"/>
            </p:nvSpPr>
            <p:spPr>
              <a:xfrm>
                <a:off x="2246666" y="4481605"/>
                <a:ext cx="934550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>
                  <a:spcAft>
                    <a:spcPts val="600"/>
                  </a:spcAft>
                  <a:buClr>
                    <a:schemeClr val="accent1"/>
                  </a:buClr>
                  <a:buSzPct val="70000"/>
                </a:pPr>
                <a:r>
                  <a:rPr kumimoji="1" lang="en-US" altLang="zh-CN" sz="1100" b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CONTENTS</a:t>
                </a:r>
                <a:endParaRPr kumimoji="1" lang="en-US" sz="1100" b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</p:grpSp>
      <p:sp>
        <p:nvSpPr>
          <p:cNvPr id="9" name="矩形: 圆角 15"/>
          <p:cNvSpPr/>
          <p:nvPr userDrawn="1"/>
        </p:nvSpPr>
        <p:spPr>
          <a:xfrm rot="2700000">
            <a:off x="11913636" y="6152955"/>
            <a:ext cx="890287" cy="890287"/>
          </a:xfrm>
          <a:prstGeom prst="roundRect">
            <a:avLst>
              <a:gd name="adj" fmla="val 20000"/>
            </a:avLst>
          </a:prstGeom>
          <a:gradFill flip="none" rotWithShape="1">
            <a:gsLst>
              <a:gs pos="0">
                <a:schemeClr val="tx2">
                  <a:alpha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8100000" scaled="1"/>
            <a:tileRect/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endParaRPr lang="en-US" sz="2000" b="1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文本占位符 12"/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anose="020B0503020204020204" pitchFamily="3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 dirty="0"/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altLang="zh-CN"/>
              <a:t>Speculative Speculative Decoding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sp>
        <p:nvSpPr>
          <p:cNvPr id="16" name="平行四边形 15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平行四边形 16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altLang="zh-CN"/>
              <a:t>Speculative Speculative Decoding</a:t>
            </a:r>
            <a:endParaRPr lang="zh-CN" altLang="en-US" dirty="0"/>
          </a:p>
        </p:txBody>
      </p:sp>
      <p:sp>
        <p:nvSpPr>
          <p:cNvPr id="8" name="平行四边形 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平行四边形 12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sp>
        <p:nvSpPr>
          <p:cNvPr id="16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 dirty="0"/>
          </a:p>
        </p:txBody>
      </p:sp>
    </p:spTree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altLang="zh-CN"/>
              <a:t>Speculative Speculative Decoding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606530"/>
            <a:chOff x="644126" y="141402"/>
            <a:chExt cx="9910991" cy="606530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 userDrawn="1"/>
          </p:nvSpPr>
          <p:spPr>
            <a:xfrm>
              <a:off x="2973989" y="148419"/>
              <a:ext cx="2914143" cy="59951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31" name="文本占位符 30"/>
          <p:cNvSpPr>
            <a:spLocks noGrp="1"/>
          </p:cNvSpPr>
          <p:nvPr>
            <p:ph type="body" sz="quarter" idx="14" hasCustomPrompt="1"/>
          </p:nvPr>
        </p:nvSpPr>
        <p:spPr>
          <a:xfrm>
            <a:off x="2978344" y="154126"/>
            <a:ext cx="2636403" cy="599513"/>
          </a:xfrm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流程</a:t>
            </a:r>
            <a:r>
              <a:rPr lang="en-US" altLang="zh-CN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2</a:t>
            </a:r>
            <a:endParaRPr lang="zh-CN" altLang="en-US" dirty="0"/>
          </a:p>
        </p:txBody>
      </p:sp>
      <p:sp>
        <p:nvSpPr>
          <p:cNvPr id="33" name="内容占位符 32"/>
          <p:cNvSpPr>
            <a:spLocks noGrp="1"/>
          </p:cNvSpPr>
          <p:nvPr>
            <p:ph sz="quarter" idx="15" hasCustomPrompt="1"/>
          </p:nvPr>
        </p:nvSpPr>
        <p:spPr>
          <a:xfrm>
            <a:off x="5721534" y="2294009"/>
            <a:ext cx="2642210" cy="57825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 dirty="0"/>
          </a:p>
        </p:txBody>
      </p:sp>
    </p:spTree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altLang="zh-CN"/>
              <a:t>Speculative Speculative Decoding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28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802764"/>
            <a:ext cx="11136976" cy="5553587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 dirty="0"/>
          </a:p>
        </p:txBody>
      </p:sp>
    </p:spTree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6038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132764"/>
            <a:ext cx="10515600" cy="5044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zh-CN" altLang="en-US" sz="2800" dirty="0"/>
              <a:t>出版</a:t>
            </a:r>
            <a:endParaRPr lang="en-US" altLang="zh-CN" sz="28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anose="020B0503020204020204" pitchFamily="34" charset="-122"/>
              </a:rPr>
              <a:t>XX</a:t>
            </a:r>
            <a:endParaRPr lang="en-US" altLang="zh-CN" sz="2800" b="1" dirty="0">
              <a:solidFill>
                <a:srgbClr val="262626"/>
              </a:solidFill>
              <a:sym typeface="微软雅黑" panose="020B0503020204020204" pitchFamily="34" charset="-122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anose="020B0503020204020204" pitchFamily="34" charset="-122"/>
              </a:rPr>
              <a:t>YY</a:t>
            </a:r>
            <a:endParaRPr lang="en-US" altLang="zh-CN" sz="2800" b="1" dirty="0">
              <a:solidFill>
                <a:srgbClr val="262626"/>
              </a:solidFill>
              <a:sym typeface="微软雅黑" panose="020B0503020204020204" pitchFamily="34" charset="-122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altLang="zh-CN"/>
              <a:t>Speculative Speculative Decoding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71A84-A18C-41AE-AACC-0B3972D6D1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971550" indent="-51435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6038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132764"/>
            <a:ext cx="10515600" cy="5044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zh-CN" altLang="en-US" sz="2800" dirty="0"/>
              <a:t>出版</a:t>
            </a:r>
            <a:endParaRPr lang="en-US" altLang="zh-CN" sz="28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anose="020B0503020204020204" pitchFamily="34" charset="-122"/>
              </a:rPr>
              <a:t>XX</a:t>
            </a:r>
            <a:endParaRPr lang="en-US" altLang="zh-CN" sz="2800" b="1" dirty="0">
              <a:solidFill>
                <a:srgbClr val="262626"/>
              </a:solidFill>
              <a:sym typeface="微软雅黑" panose="020B0503020204020204" pitchFamily="34" charset="-122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anose="020B0503020204020204" pitchFamily="34" charset="-122"/>
              </a:rPr>
              <a:t>YY</a:t>
            </a:r>
            <a:endParaRPr lang="en-US" altLang="zh-CN" sz="2800" b="1" dirty="0">
              <a:solidFill>
                <a:srgbClr val="262626"/>
              </a:solidFill>
              <a:sym typeface="微软雅黑" panose="020B0503020204020204" pitchFamily="34" charset="-122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altLang="zh-CN"/>
              <a:t>Speculative Speculative Decoding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71A84-A18C-41AE-AACC-0B3972D6D1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971550" indent="-51435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4.xml"/><Relationship Id="rId2" Type="http://schemas.openxmlformats.org/officeDocument/2006/relationships/hyperlink" Target="mailto:yuzhang@ustc.edu.cn" TargetMode="External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8.xml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9.png"/><Relationship Id="rId1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8.xml"/><Relationship Id="rId4" Type="http://schemas.openxmlformats.org/officeDocument/2006/relationships/image" Target="../media/image19.png"/><Relationship Id="rId3" Type="http://schemas.openxmlformats.org/officeDocument/2006/relationships/tags" Target="../tags/tag1.xml"/><Relationship Id="rId2" Type="http://schemas.microsoft.com/office/2007/relationships/media" Target="../media/media1.mp4"/><Relationship Id="rId1" Type="http://schemas.openxmlformats.org/officeDocument/2006/relationships/video" Target="../media/media1.mp4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2619" y="390208"/>
            <a:ext cx="3506728" cy="587376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 rot="0">
            <a:off x="1861185" y="2269490"/>
            <a:ext cx="8470265" cy="963930"/>
            <a:chOff x="631309" y="1723634"/>
            <a:chExt cx="7153910" cy="964245"/>
          </a:xfrm>
        </p:grpSpPr>
        <p:cxnSp>
          <p:nvCxnSpPr>
            <p:cNvPr id="7" name="直接连接符 6"/>
            <p:cNvCxnSpPr/>
            <p:nvPr/>
          </p:nvCxnSpPr>
          <p:spPr>
            <a:xfrm>
              <a:off x="631309" y="1723634"/>
              <a:ext cx="7153910" cy="0"/>
            </a:xfrm>
            <a:prstGeom prst="line">
              <a:avLst/>
            </a:prstGeom>
            <a:gradFill>
              <a:gsLst>
                <a:gs pos="88000">
                  <a:srgbClr val="FFFFFF">
                    <a:alpha val="0"/>
                  </a:srgbClr>
                </a:gs>
                <a:gs pos="69000">
                  <a:schemeClr val="bg1"/>
                </a:gs>
              </a:gsLst>
              <a:lin ang="1800000" scaled="0"/>
            </a:gradFill>
            <a:ln w="25400">
              <a:gradFill flip="none" rotWithShape="1">
                <a:gsLst>
                  <a:gs pos="100000">
                    <a:schemeClr val="tx2">
                      <a:lumMod val="60000"/>
                      <a:lumOff val="40000"/>
                    </a:schemeClr>
                  </a:gs>
                  <a:gs pos="0">
                    <a:schemeClr val="tx2"/>
                  </a:gs>
                </a:gsLst>
                <a:lin ang="180000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" name="直接连接符 7"/>
            <p:cNvCxnSpPr/>
            <p:nvPr/>
          </p:nvCxnSpPr>
          <p:spPr>
            <a:xfrm>
              <a:off x="631309" y="2687879"/>
              <a:ext cx="7153910" cy="0"/>
            </a:xfrm>
            <a:prstGeom prst="line">
              <a:avLst/>
            </a:prstGeom>
            <a:gradFill>
              <a:gsLst>
                <a:gs pos="88000">
                  <a:srgbClr val="FFFFFF">
                    <a:alpha val="0"/>
                  </a:srgbClr>
                </a:gs>
                <a:gs pos="69000">
                  <a:schemeClr val="bg1"/>
                </a:gs>
              </a:gsLst>
              <a:lin ang="1800000" scaled="0"/>
            </a:gradFill>
            <a:ln w="25400">
              <a:gradFill flip="none" rotWithShape="1">
                <a:gsLst>
                  <a:gs pos="100000">
                    <a:schemeClr val="tx2">
                      <a:lumMod val="60000"/>
                      <a:lumOff val="40000"/>
                    </a:schemeClr>
                  </a:gs>
                  <a:gs pos="0">
                    <a:schemeClr val="tx2"/>
                  </a:gs>
                </a:gsLst>
                <a:lin ang="180000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9" name="组合 8"/>
          <p:cNvGrpSpPr/>
          <p:nvPr/>
        </p:nvGrpSpPr>
        <p:grpSpPr>
          <a:xfrm>
            <a:off x="3862145" y="3640025"/>
            <a:ext cx="4280487" cy="617743"/>
            <a:chOff x="1091964" y="3852036"/>
            <a:chExt cx="2465007" cy="380486"/>
          </a:xfrm>
        </p:grpSpPr>
        <p:sp>
          <p:nvSpPr>
            <p:cNvPr id="10" name="矩形: 圆角 14"/>
            <p:cNvSpPr/>
            <p:nvPr/>
          </p:nvSpPr>
          <p:spPr>
            <a:xfrm>
              <a:off x="1347891" y="3852036"/>
              <a:ext cx="2209080" cy="380486"/>
            </a:xfrm>
            <a:prstGeom prst="roundRect">
              <a:avLst>
                <a:gd name="adj" fmla="val 18829"/>
              </a:avLst>
            </a:prstGeom>
            <a:solidFill>
              <a:schemeClr val="bg1"/>
            </a:solidFill>
            <a:ln w="31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0" dist="63500" dir="5400000" algn="t" rotWithShape="0">
                <a:schemeClr val="tx1">
                  <a:alpha val="5000"/>
                </a:schemeClr>
              </a:outerShdw>
            </a:effectLst>
          </p:spPr>
          <p:txBody>
            <a:bodyPr rot="0" spcFirstLastPara="0" vertOverflow="overflow" horzOverflow="overflow" vert="horz" wrap="square" lIns="972000" tIns="0" rIns="0" bIns="0" numCol="1" spcCol="0" rtlCol="0" fromWordArt="0" anchor="ctr" anchorCtr="0" forceAA="0" compatLnSpc="1">
              <a:noAutofit/>
            </a:bodyPr>
            <a:lstStyle/>
            <a:p>
              <a:pPr algn="ctr">
                <a:spcBef>
                  <a:spcPts val="0"/>
                </a:spcBef>
                <a:buClr>
                  <a:srgbClr val="FFCC00"/>
                </a:buClr>
                <a:buSzPct val="80000"/>
              </a:pPr>
              <a:r>
                <a:rPr lang="zh-CN" altLang="en-US" sz="2400" b="1">
                  <a:cs typeface="+mn-ea"/>
                  <a:sym typeface="+mn-lt"/>
                </a:rPr>
                <a:t>孙策</a:t>
              </a:r>
              <a:endParaRPr lang="zh-CN" altLang="en-US" sz="2400" b="1">
                <a:cs typeface="+mn-ea"/>
                <a:sym typeface="+mn-lt"/>
              </a:endParaRPr>
            </a:p>
          </p:txBody>
        </p:sp>
        <p:sp>
          <p:nvSpPr>
            <p:cNvPr id="11" name="矩形: 圆角 13"/>
            <p:cNvSpPr/>
            <p:nvPr/>
          </p:nvSpPr>
          <p:spPr>
            <a:xfrm>
              <a:off x="1091964" y="3852036"/>
              <a:ext cx="770042" cy="380486"/>
            </a:xfrm>
            <a:prstGeom prst="roundRect">
              <a:avLst>
                <a:gd name="adj" fmla="val 24497"/>
              </a:avLst>
            </a:prstGeom>
            <a:gradFill flip="none" rotWithShape="1">
              <a:gsLst>
                <a:gs pos="41000">
                  <a:schemeClr val="tx2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 w="38100">
              <a:noFill/>
            </a:ln>
            <a:effectLst>
              <a:outerShdw blurRad="254000" dist="190500" dir="5400000" sx="80000" sy="80000" algn="t" rotWithShape="0">
                <a:schemeClr val="tx2"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zh-CN" altLang="en-US" sz="2400" kern="0">
                  <a:solidFill>
                    <a:schemeClr val="bg1"/>
                  </a:solidFill>
                  <a:cs typeface="+mn-ea"/>
                  <a:sym typeface="+mn-lt"/>
                </a:rPr>
                <a:t>报告人</a:t>
              </a:r>
              <a:endParaRPr lang="en-US" sz="2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500679" y="4459152"/>
            <a:ext cx="5190641" cy="630942"/>
            <a:chOff x="2765844" y="4271933"/>
            <a:chExt cx="1391877" cy="1033127"/>
          </a:xfrm>
        </p:grpSpPr>
        <p:sp>
          <p:nvSpPr>
            <p:cNvPr id="13" name="文本框 12"/>
            <p:cNvSpPr txBox="1"/>
            <p:nvPr/>
          </p:nvSpPr>
          <p:spPr>
            <a:xfrm flipH="1">
              <a:off x="4157656" y="4607328"/>
              <a:ext cx="65" cy="276999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600"/>
                </a:spcAft>
              </a:pPr>
              <a:endParaRPr lang="zh-CN" altLang="en-US" b="1">
                <a:solidFill>
                  <a:schemeClr val="tx2"/>
                </a:solidFill>
                <a:cs typeface="+mn-ea"/>
                <a:sym typeface="+mn-lt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 flipH="1">
              <a:off x="2765844" y="4271933"/>
              <a:ext cx="1355039" cy="103312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600"/>
                </a:spcAft>
              </a:pPr>
              <a:r>
                <a:rPr lang="zh-CN" altLang="en-US">
                  <a:cs typeface="+mn-ea"/>
                  <a:sym typeface="+mn-lt"/>
                </a:rPr>
                <a:t>张昱课题组</a:t>
              </a:r>
              <a:r>
                <a:rPr lang="en-US" altLang="zh-CN">
                  <a:cs typeface="+mn-ea"/>
                  <a:sym typeface="+mn-lt"/>
                </a:rPr>
                <a:t>(</a:t>
              </a:r>
              <a:r>
                <a:rPr lang="en-US" altLang="zh-CN">
                  <a:cs typeface="+mn-ea"/>
                  <a:sym typeface="+mn-lt"/>
                  <a:hlinkClick r:id="rId2"/>
                </a:rPr>
                <a:t>yuzhang@ustc.edu.cn</a:t>
              </a:r>
              <a:r>
                <a:rPr lang="en-US" altLang="zh-CN">
                  <a:cs typeface="+mn-ea"/>
                  <a:sym typeface="+mn-lt"/>
                </a:rPr>
                <a:t>)</a:t>
              </a:r>
              <a:endParaRPr lang="en-US" altLang="zh-CN">
                <a:cs typeface="+mn-ea"/>
                <a:sym typeface="+mn-lt"/>
              </a:endParaRPr>
            </a:p>
            <a:p>
              <a:pPr algn="ctr" defTabSz="914400">
                <a:spcAft>
                  <a:spcPts val="600"/>
                </a:spcAft>
              </a:pPr>
              <a:r>
                <a:rPr lang="zh-CN" altLang="en-US"/>
                <a:t>中国科学技术大学  计算机科学与技术学院</a:t>
              </a:r>
              <a:endParaRPr lang="en-US" altLang="zh-CN"/>
            </a:p>
          </p:txBody>
        </p:sp>
      </p:grpSp>
      <p:cxnSp>
        <p:nvCxnSpPr>
          <p:cNvPr id="15" name="直接连接符 14"/>
          <p:cNvCxnSpPr/>
          <p:nvPr/>
        </p:nvCxnSpPr>
        <p:spPr bwMode="auto">
          <a:xfrm flipV="1">
            <a:off x="1860883" y="5152873"/>
            <a:ext cx="8380800" cy="3674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文本框 15"/>
          <p:cNvSpPr txBox="1"/>
          <p:nvPr/>
        </p:nvSpPr>
        <p:spPr>
          <a:xfrm flipH="1">
            <a:off x="4466855" y="5312547"/>
            <a:ext cx="2953485" cy="27686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914400" eaLnBrk="1" fontAlgn="auto" hangingPunct="1">
              <a:spcBef>
                <a:spcPts val="0"/>
              </a:spcBef>
              <a:spcAft>
                <a:spcPts val="600"/>
              </a:spcAft>
            </a:pPr>
            <a:r>
              <a:rPr lang="en-US" altLang="zh-CN" dirty="0">
                <a:cs typeface="+mn-ea"/>
                <a:sym typeface="+mn-lt"/>
              </a:rPr>
              <a:t>2026 </a:t>
            </a:r>
            <a:r>
              <a:rPr lang="zh-CN" altLang="en-US" dirty="0">
                <a:cs typeface="+mn-ea"/>
                <a:sym typeface="+mn-lt"/>
              </a:rPr>
              <a:t>年</a:t>
            </a:r>
            <a:r>
              <a:rPr lang="en-US" altLang="zh-CN" dirty="0">
                <a:cs typeface="+mn-ea"/>
                <a:sym typeface="+mn-lt"/>
              </a:rPr>
              <a:t> 3 </a:t>
            </a:r>
            <a:r>
              <a:rPr lang="zh-CN" altLang="en-US" dirty="0">
                <a:cs typeface="+mn-ea"/>
                <a:sym typeface="+mn-lt"/>
              </a:rPr>
              <a:t>月</a:t>
            </a:r>
            <a:r>
              <a:rPr lang="en-US" altLang="zh-CN" dirty="0">
                <a:cs typeface="+mn-ea"/>
                <a:sym typeface="+mn-lt"/>
              </a:rPr>
              <a:t> 18 </a:t>
            </a:r>
            <a:r>
              <a:rPr lang="zh-CN" altLang="en-US" dirty="0">
                <a:cs typeface="+mn-ea"/>
                <a:sym typeface="+mn-lt"/>
              </a:rPr>
              <a:t>日</a:t>
            </a: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17" name="网络方向"/>
          <p:cNvSpPr txBox="1">
            <a:spLocks noChangeArrowheads="1"/>
          </p:cNvSpPr>
          <p:nvPr/>
        </p:nvSpPr>
        <p:spPr bwMode="auto">
          <a:xfrm>
            <a:off x="700403" y="390558"/>
            <a:ext cx="2519999" cy="33845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marL="342900" indent="-3429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rgbClr val="0000FF"/>
              </a:buClr>
              <a:buSzPct val="110000"/>
              <a:buFont typeface="Wingdings" panose="05000000000000000000" pitchFamily="2" charset="2"/>
              <a:buNone/>
              <a:defRPr/>
            </a:pPr>
            <a:r>
              <a:rPr kumimoji="1" lang="zh-CN" altLang="en-US" sz="2200" i="0" u="none" strike="noStrike" kern="1200" cap="none" normalizeH="0" baseline="0" noProof="0">
                <a:ln>
                  <a:noFill/>
                </a:ln>
                <a:uLnTx/>
                <a:uFillTx/>
                <a:latin typeface="+mn-lt"/>
                <a:ea typeface="+mn-ea"/>
                <a:cs typeface="+mn-ea"/>
                <a:sym typeface="+mn-lt"/>
              </a:rPr>
              <a:t>阅读组会</a:t>
            </a:r>
            <a:endParaRPr lang="en-US" altLang="zh-CN" sz="2800" kern="2400">
              <a:latin typeface="+mn-ea"/>
            </a:endParaRPr>
          </a:p>
        </p:txBody>
      </p:sp>
      <p:cxnSp>
        <p:nvCxnSpPr>
          <p:cNvPr id="18" name="直接连接符 17"/>
          <p:cNvCxnSpPr/>
          <p:nvPr/>
        </p:nvCxnSpPr>
        <p:spPr bwMode="auto">
          <a:xfrm flipV="1">
            <a:off x="700402" y="777240"/>
            <a:ext cx="2520000" cy="476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文本框 4"/>
          <p:cNvSpPr txBox="1"/>
          <p:nvPr/>
        </p:nvSpPr>
        <p:spPr>
          <a:xfrm>
            <a:off x="1861185" y="2290445"/>
            <a:ext cx="8470265" cy="94107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/>
            <a:r>
              <a:rPr lang="en-US" altLang="zh-CN" sz="2400" b="1">
                <a:latin typeface="+mj-ea"/>
                <a:ea typeface="+mj-ea"/>
              </a:rPr>
              <a:t>Speculative Speculative Decoding</a:t>
            </a:r>
            <a:endParaRPr lang="en-US" altLang="zh-CN" sz="2400" b="1">
              <a:latin typeface="+mj-ea"/>
              <a:ea typeface="+mj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701040" y="774700"/>
            <a:ext cx="251904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1600" b="1"/>
              <a:t>ICLR 2026</a:t>
            </a:r>
            <a:endParaRPr lang="en-US" altLang="zh-CN" sz="1600" b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p>
            <a:r>
              <a:rPr lang="en-US" altLang="zh-CN"/>
              <a:t>Evaluation</a:t>
            </a:r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/>
        <p:txBody>
          <a:bodyPr/>
          <a:p>
            <a:r>
              <a:rPr lang="en-GB" altLang="zh-CN"/>
              <a:t>Speculative Speculative Decoding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766570"/>
            <a:ext cx="12192000" cy="332422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页脚占位符 3"/>
          <p:cNvSpPr>
            <a:spLocks noGrp="1"/>
          </p:cNvSpPr>
          <p:nvPr>
            <p:ph type="ftr" sz="quarter" idx="4294967295"/>
          </p:nvPr>
        </p:nvSpPr>
        <p:spPr>
          <a:xfrm>
            <a:off x="0" y="6356350"/>
            <a:ext cx="4114800" cy="365125"/>
          </a:xfrm>
        </p:spPr>
        <p:txBody>
          <a:bodyPr/>
          <a:p>
            <a:r>
              <a:rPr lang="en-GB" altLang="zh-CN"/>
              <a:t>Speculative Speculative Decoding</a:t>
            </a:r>
            <a:endParaRPr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635" y="2713990"/>
            <a:ext cx="121907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800" b="1"/>
              <a:t>谢谢！</a:t>
            </a:r>
            <a:endParaRPr lang="zh-CN" altLang="en-US" sz="4800"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p>
            <a:r>
              <a:rPr lang="en-US" altLang="zh-CN"/>
              <a:t>Background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sz="quarter" idx="11"/>
          </p:nvPr>
        </p:nvSpPr>
        <p:spPr>
          <a:xfrm>
            <a:off x="479425" y="802640"/>
            <a:ext cx="5615940" cy="5553710"/>
          </a:xfrm>
        </p:spPr>
        <p:txBody>
          <a:bodyPr>
            <a:normAutofit/>
          </a:bodyPr>
          <a:p>
            <a:r>
              <a:t>投机解码（</a:t>
            </a:r>
            <a:r>
              <a:rPr lang="en-US" altLang="zh-CN"/>
              <a:t>Speculative Decoding</a:t>
            </a:r>
            <a:r>
              <a:t>）</a:t>
            </a:r>
          </a:p>
          <a:p>
            <a:pPr lvl="1"/>
            <a:r>
              <a:t>问题：</a:t>
            </a:r>
            <a:r>
              <a:rPr lang="en-US" altLang="zh-CN"/>
              <a:t>LLM </a:t>
            </a:r>
            <a:r>
              <a:rPr lang="zh-CN" altLang="en-US"/>
              <a:t>在</a:t>
            </a:r>
            <a:r>
              <a:rPr lang="en-US" altLang="zh-CN"/>
              <a:t> decode </a:t>
            </a:r>
            <a:r>
              <a:rPr lang="zh-CN" altLang="en-US"/>
              <a:t>阶段采用的是自回归式</a:t>
            </a:r>
            <a:r>
              <a:rPr lang="en-US" altLang="zh-CN"/>
              <a:t> decode</a:t>
            </a:r>
            <a:endParaRPr lang="en-US" altLang="zh-CN"/>
          </a:p>
          <a:p>
            <a:pPr lvl="2"/>
            <a:r>
              <a:t>每次</a:t>
            </a:r>
            <a:r>
              <a:rPr lang="en-US" altLang="zh-CN"/>
              <a:t> decode </a:t>
            </a:r>
            <a:r>
              <a:t>仅生成一个</a:t>
            </a:r>
            <a:r>
              <a:rPr lang="en-US" altLang="zh-CN"/>
              <a:t> token</a:t>
            </a:r>
            <a:endParaRPr lang="en-US" altLang="zh-CN"/>
          </a:p>
          <a:p>
            <a:pPr lvl="2"/>
            <a:r>
              <a:t>计算强度低，整体是访存受限</a:t>
            </a:r>
          </a:p>
          <a:p>
            <a:pPr lvl="1"/>
            <a:r>
              <a:t>解决方案：使用小模型去「猜测」多个</a:t>
            </a:r>
            <a:r>
              <a:rPr lang="en-US" altLang="zh-CN"/>
              <a:t> token</a:t>
            </a:r>
            <a:r>
              <a:t>，随后通过原始大模型一次性验证</a:t>
            </a:r>
          </a:p>
          <a:p>
            <a:pPr lvl="2"/>
            <a:r>
              <a:t>小模型：</a:t>
            </a:r>
            <a:r>
              <a:rPr lang="en-US" altLang="zh-CN"/>
              <a:t>draft model</a:t>
            </a:r>
            <a:endParaRPr lang="en-US" altLang="zh-CN"/>
          </a:p>
          <a:p>
            <a:pPr lvl="2"/>
            <a:r>
              <a:t>原始大模型：</a:t>
            </a:r>
            <a:r>
              <a:rPr lang="en-US" altLang="zh-CN"/>
              <a:t>base model / target model</a:t>
            </a:r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/>
        <p:txBody>
          <a:bodyPr/>
          <a:p>
            <a:r>
              <a:rPr lang="en-GB" altLang="zh-CN"/>
              <a:t>Speculative Speculative Decoding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45860" y="843915"/>
            <a:ext cx="5370195" cy="134937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5860" y="3651885"/>
            <a:ext cx="2951480" cy="154622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5860" y="4168140"/>
            <a:ext cx="2951480" cy="1546225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5860" y="4205605"/>
            <a:ext cx="2951480" cy="1546225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5860" y="2856230"/>
            <a:ext cx="5071110" cy="1349375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7340" y="4198620"/>
            <a:ext cx="2910840" cy="1553210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6245860" y="2340610"/>
            <a:ext cx="53701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b="1"/>
              <a:t>传统解码过程</a:t>
            </a:r>
            <a:endParaRPr lang="zh-CN" altLang="en-US" b="1"/>
          </a:p>
        </p:txBody>
      </p:sp>
      <p:sp>
        <p:nvSpPr>
          <p:cNvPr id="23" name="文本框 22"/>
          <p:cNvSpPr txBox="1"/>
          <p:nvPr/>
        </p:nvSpPr>
        <p:spPr>
          <a:xfrm>
            <a:off x="6245860" y="5714365"/>
            <a:ext cx="58096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b="1"/>
              <a:t>投机解码过程</a:t>
            </a:r>
            <a:endParaRPr lang="zh-CN" altLang="en-US" b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p>
            <a:r>
              <a:rPr lang="en-US" altLang="zh-CN"/>
              <a:t>Background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sz="quarter" idx="11"/>
          </p:nvPr>
        </p:nvSpPr>
        <p:spPr>
          <a:xfrm>
            <a:off x="479425" y="806450"/>
            <a:ext cx="5616575" cy="5577205"/>
          </a:xfrm>
        </p:spPr>
        <p:txBody>
          <a:bodyPr>
            <a:normAutofit lnSpcReduction="10000"/>
          </a:bodyPr>
          <a:p>
            <a:r>
              <a:rPr lang="en-US" altLang="zh-CN"/>
              <a:t>Challenge</a:t>
            </a:r>
            <a:endParaRPr lang="en-US" altLang="zh-CN"/>
          </a:p>
          <a:p>
            <a:pPr lvl="1"/>
            <a:r>
              <a:t>投机解码并行度不足</a:t>
            </a:r>
          </a:p>
          <a:p>
            <a:pPr lvl="2"/>
            <a:r>
              <a:rPr lang="en-US" altLang="zh-CN" sz="2000"/>
              <a:t>target model </a:t>
            </a:r>
            <a:r>
              <a:rPr sz="2000"/>
              <a:t>需要等到</a:t>
            </a:r>
            <a:r>
              <a:rPr lang="en-US" altLang="zh-CN" sz="2000"/>
              <a:t> draft model </a:t>
            </a:r>
            <a:r>
              <a:rPr sz="2000"/>
              <a:t>预测完全完成后才能开始验证</a:t>
            </a:r>
            <a:endParaRPr lang="en-US" altLang="zh-CN"/>
          </a:p>
          <a:p>
            <a:pPr lvl="1"/>
            <a:r>
              <a:t>解决方案：并行投机解码（</a:t>
            </a:r>
            <a:r>
              <a:rPr lang="en-US" altLang="zh-CN"/>
              <a:t>Parallel </a:t>
            </a:r>
            <a:r>
              <a:rPr lang="en-US" altLang="zh-CN">
                <a:sym typeface="+mn-ea"/>
              </a:rPr>
              <a:t>Speculative Decoding</a:t>
            </a:r>
            <a:r>
              <a:t>）</a:t>
            </a:r>
          </a:p>
          <a:p>
            <a:pPr lvl="2"/>
            <a:r>
              <a:t>代表工作：</a:t>
            </a:r>
            <a:r>
              <a:rPr lang="en-US" altLang="zh-CN"/>
              <a:t>PEARL: Parallel Speculative Decoding with Adaptive Draft Length</a:t>
            </a:r>
            <a:r>
              <a:t>（中科大</a:t>
            </a:r>
            <a:r>
              <a:rPr lang="zh-CN" altLang="en-US"/>
              <a:t>刘天宇</a:t>
            </a:r>
            <a:r>
              <a:t>，</a:t>
            </a:r>
            <a:r>
              <a:rPr lang="en-US" altLang="zh-CN"/>
              <a:t>ICLR 25</a:t>
            </a:r>
            <a:r>
              <a:t>）</a:t>
            </a:r>
          </a:p>
          <a:p>
            <a:pPr lvl="2"/>
            <a:r>
              <a:t>局限性：</a:t>
            </a:r>
            <a:r>
              <a:rPr lang="zh-CN" altLang="en-US"/>
              <a:t>收益仅来源于一轮</a:t>
            </a:r>
            <a:r>
              <a:rPr lang="en-US" altLang="zh-CN"/>
              <a:t> draft tokens </a:t>
            </a:r>
            <a:r>
              <a:rPr lang="zh-CN" altLang="en-US"/>
              <a:t>全对</a:t>
            </a:r>
            <a:r>
              <a:rPr lang="en-US" altLang="zh-CN"/>
              <a:t>/</a:t>
            </a:r>
            <a:r>
              <a:rPr lang="zh-CN" altLang="en-US"/>
              <a:t>全错</a:t>
            </a:r>
            <a:endParaRPr lang="zh-CN" altLang="en-US"/>
          </a:p>
          <a:p>
            <a:pPr lvl="3"/>
            <a:r>
              <a:rPr lang="zh-CN" altLang="en-US"/>
              <a:t>实际场景中</a:t>
            </a:r>
            <a:r>
              <a:rPr lang="en-US" altLang="zh-CN"/>
              <a:t> draft model </a:t>
            </a:r>
            <a:r>
              <a:rPr lang="zh-CN" altLang="en-US"/>
              <a:t>接受率不够高时，很容易半对半错</a:t>
            </a: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/>
        <p:txBody>
          <a:bodyPr/>
          <a:p>
            <a:r>
              <a:rPr lang="en-GB" altLang="zh-CN"/>
              <a:t>Speculative Speculative Decoding</a:t>
            </a:r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99175" y="806450"/>
            <a:ext cx="5516880" cy="2788285"/>
          </a:xfrm>
          <a:prstGeom prst="rect">
            <a:avLst/>
          </a:prstGeom>
        </p:spPr>
      </p:pic>
      <p:sp>
        <p:nvSpPr>
          <p:cNvPr id="7" name="内容占位符 2"/>
          <p:cNvSpPr>
            <a:spLocks noGrp="1"/>
          </p:cNvSpPr>
          <p:nvPr/>
        </p:nvSpPr>
        <p:spPr>
          <a:xfrm>
            <a:off x="6223000" y="3512820"/>
            <a:ext cx="5616575" cy="2844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altLang="zh-CN" sz="1600"/>
              <a:t>Pre-Verify: </a:t>
            </a:r>
            <a:r>
              <a:rPr lang="zh-CN" altLang="en-US" sz="1600"/>
              <a:t>让</a:t>
            </a:r>
            <a:r>
              <a:rPr lang="en-US" altLang="zh-CN" sz="1600"/>
              <a:t> target model </a:t>
            </a:r>
            <a:r>
              <a:rPr lang="zh-CN" altLang="en-US" sz="1600"/>
              <a:t>并行的基于输入</a:t>
            </a:r>
            <a:r>
              <a:rPr lang="en-US" altLang="zh-CN" sz="1600"/>
              <a:t> prefix </a:t>
            </a:r>
            <a:r>
              <a:rPr lang="zh-CN" altLang="en-US" sz="1600"/>
              <a:t>进行推理得到</a:t>
            </a:r>
            <a:r>
              <a:rPr lang="en-US" altLang="zh-CN" sz="1600"/>
              <a:t> 1 </a:t>
            </a:r>
            <a:r>
              <a:rPr lang="zh-CN" altLang="en-US" sz="1600"/>
              <a:t>个</a:t>
            </a:r>
            <a:r>
              <a:rPr lang="en-US" altLang="zh-CN" sz="1600"/>
              <a:t> token</a:t>
            </a:r>
            <a:r>
              <a:rPr lang="zh-CN" altLang="en-US" sz="1600"/>
              <a:t>，用来验证</a:t>
            </a:r>
            <a:r>
              <a:rPr lang="en-US" altLang="zh-CN" sz="1600"/>
              <a:t> draft </a:t>
            </a:r>
            <a:r>
              <a:rPr lang="zh-CN" altLang="en-US" sz="1600"/>
              <a:t>生成的第一个</a:t>
            </a:r>
            <a:r>
              <a:rPr lang="en-US" altLang="zh-CN" sz="1600"/>
              <a:t> token</a:t>
            </a:r>
            <a:r>
              <a:rPr lang="zh-CN" altLang="en-US" sz="1600"/>
              <a:t>。如果第一个</a:t>
            </a:r>
            <a:r>
              <a:rPr lang="en-US" altLang="zh-CN" sz="1600"/>
              <a:t> token </a:t>
            </a:r>
            <a:r>
              <a:rPr lang="zh-CN" altLang="en-US" sz="1600"/>
              <a:t>就错了，就不用单独的为这批</a:t>
            </a:r>
            <a:r>
              <a:rPr lang="en-US" altLang="zh-CN" sz="1600"/>
              <a:t> draft tokens </a:t>
            </a:r>
            <a:r>
              <a:rPr lang="zh-CN" altLang="en-US" sz="1600"/>
              <a:t>做</a:t>
            </a:r>
            <a:r>
              <a:rPr lang="en-US" altLang="zh-CN" sz="1600"/>
              <a:t> verify</a:t>
            </a:r>
            <a:r>
              <a:rPr lang="zh-CN" altLang="en-US" sz="1600"/>
              <a:t>，省下一轮</a:t>
            </a:r>
            <a:r>
              <a:rPr lang="en-US" altLang="zh-CN" sz="1600"/>
              <a:t> verification </a:t>
            </a:r>
            <a:r>
              <a:rPr lang="zh-CN" altLang="en-US" sz="1600"/>
              <a:t>时间</a:t>
            </a:r>
            <a:endParaRPr lang="zh-CN" altLang="en-US" sz="1600"/>
          </a:p>
          <a:p>
            <a:pPr lvl="1"/>
            <a:r>
              <a:rPr lang="en-US" altLang="zh-CN" sz="1600"/>
              <a:t>Post-Verify: </a:t>
            </a:r>
            <a:r>
              <a:rPr lang="zh-CN" altLang="en-US" sz="1600"/>
              <a:t>让</a:t>
            </a:r>
            <a:r>
              <a:rPr lang="en-US" altLang="zh-CN" sz="1600"/>
              <a:t> draft model </a:t>
            </a:r>
            <a:r>
              <a:rPr lang="zh-CN" altLang="en-US" sz="1600"/>
              <a:t>基于上一轮生成的</a:t>
            </a:r>
            <a:r>
              <a:rPr lang="en-US" altLang="zh-CN" sz="1600"/>
              <a:t> draft tokens </a:t>
            </a:r>
            <a:r>
              <a:rPr lang="zh-CN" altLang="en-US" sz="1600"/>
              <a:t>并行的进行推理下一轮</a:t>
            </a:r>
            <a:r>
              <a:rPr lang="en-US" altLang="zh-CN" sz="1600"/>
              <a:t> draft tokens</a:t>
            </a:r>
            <a:r>
              <a:rPr lang="zh-CN" altLang="en-US" sz="1600"/>
              <a:t>。如果上一轮</a:t>
            </a:r>
            <a:r>
              <a:rPr lang="en-US" altLang="zh-CN" sz="1600"/>
              <a:t> draft tokens </a:t>
            </a:r>
            <a:r>
              <a:rPr lang="zh-CN" altLang="en-US" sz="1600"/>
              <a:t>全对，就不用单独的再次进行一轮</a:t>
            </a:r>
            <a:r>
              <a:rPr lang="en-US" altLang="zh-CN" sz="1600"/>
              <a:t> draft </a:t>
            </a:r>
            <a:r>
              <a:rPr lang="zh-CN" altLang="en-US" sz="1600"/>
              <a:t>过程，省下一轮</a:t>
            </a:r>
            <a:r>
              <a:rPr lang="en-US" altLang="zh-CN" sz="1600"/>
              <a:t> drafting </a:t>
            </a:r>
            <a:r>
              <a:rPr lang="zh-CN" altLang="en-US" sz="1600"/>
              <a:t>时间。</a:t>
            </a:r>
            <a:endParaRPr lang="zh-CN" altLang="en-US"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p>
            <a:pPr algn="l"/>
            <a:r>
              <a:rPr lang="en-US" altLang="zh-CN">
                <a:latin typeface="+mj-ea"/>
                <a:ea typeface="+mj-ea"/>
                <a:sym typeface="+mn-ea"/>
              </a:rPr>
              <a:t>Speculative Speculative Decoding</a:t>
            </a:r>
            <a:endParaRPr lang="en-US" altLang="zh-CN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/>
              <p:cNvSpPr>
                <a:spLocks noGrp="1"/>
              </p:cNvSpPr>
              <p:nvPr>
                <p:ph sz="quarter" idx="11"/>
              </p:nvPr>
            </p:nvSpPr>
            <p:spPr>
              <a:xfrm>
                <a:off x="479425" y="802640"/>
                <a:ext cx="5617210" cy="5553710"/>
              </a:xfrm>
            </p:spPr>
            <p:txBody>
              <a:bodyPr/>
              <a:p>
                <a:r>
                  <a:rPr lang="en-US" altLang="zh-CN"/>
                  <a:t> Insight</a:t>
                </a:r>
                <a:endParaRPr lang="en-US" altLang="zh-CN"/>
              </a:p>
              <a:p>
                <a:pPr lvl="1"/>
                <a:r>
                  <a:t>针对</a:t>
                </a:r>
                <a:r>
                  <a:rPr lang="en-US" altLang="zh-CN"/>
                  <a:t> Post-Verify </a:t>
                </a:r>
                <a:r>
                  <a:rPr lang="zh-CN" altLang="en-US"/>
                  <a:t>的过程，可以让</a:t>
                </a:r>
                <a:r>
                  <a:rPr lang="en-US" altLang="zh-CN"/>
                  <a:t> draft model </a:t>
                </a:r>
                <a:r>
                  <a:rPr lang="zh-CN" altLang="en-US"/>
                  <a:t>猜一下它的某个</a:t>
                </a:r>
                <a:r>
                  <a:rPr lang="en-US" altLang="zh-CN"/>
                  <a:t> token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𝑥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/>
                  <a:t> </a:t>
                </a:r>
                <a:r>
                  <a:rPr lang="zh-CN" altLang="en-US"/>
                  <a:t>会被拒绝，然后基于修正</a:t>
                </a:r>
                <a:r>
                  <a:rPr lang="en-US" altLang="zh-CN"/>
                  <a:t> token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𝑡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/>
                  <a:t> </a:t>
                </a:r>
                <a:r>
                  <a:rPr lang="zh-CN" altLang="en-US"/>
                  <a:t>继续生成</a:t>
                </a:r>
                <a:endParaRPr lang="zh-CN" altLang="en-US"/>
              </a:p>
              <a:p>
                <a:pPr lvl="2"/>
                <a:r>
                  <a:rPr lang="zh-CN" altLang="en-US" sz="2000"/>
                  <a:t>如果</a:t>
                </a:r>
                <a:r>
                  <a:rPr lang="en-US" altLang="zh-CN" sz="200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𝑥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/>
                  <a:t> </a:t>
                </a:r>
                <a:r>
                  <a:t>真的是错的，并且正确结果是</a:t>
                </a:r>
                <a:r>
                  <a:rPr lang="en-US" altLang="zh-CN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𝑡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>
                    <a:latin typeface="Cambria Math" panose="02040503050406030204" charset="0"/>
                    <a:cs typeface="Cambria Math" panose="02040503050406030204" charset="0"/>
                  </a:rPr>
                  <a:t>，那么就可以直接复用</a:t>
                </a:r>
                <a:r>
                  <a:rPr lang="en-US" altLang="zh-CN">
                    <a:latin typeface="Cambria Math" panose="02040503050406030204" charset="0"/>
                    <a:cs typeface="Cambria Math" panose="02040503050406030204" charset="0"/>
                  </a:rPr>
                  <a:t> </a:t>
                </a:r>
                <a:r>
                  <a:rPr lang="en-US" altLang="zh-CN">
                    <a:latin typeface="Arial" panose="020B0604020202020204" pitchFamily="34" charset="0"/>
                    <a:cs typeface="Arial" panose="020B0604020202020204" pitchFamily="34" charset="0"/>
                  </a:rPr>
                  <a:t>draft model</a:t>
                </a:r>
                <a:r>
                  <a:rPr lang="en-US" altLang="zh-CN">
                    <a:latin typeface="Cambria Math" panose="02040503050406030204" charset="0"/>
                    <a:cs typeface="Cambria Math" panose="02040503050406030204" charset="0"/>
                  </a:rPr>
                  <a:t> </a:t>
                </a:r>
                <a:r>
                  <a:rPr>
                    <a:latin typeface="Cambria Math" panose="02040503050406030204" charset="0"/>
                    <a:cs typeface="Cambria Math" panose="02040503050406030204" charset="0"/>
                  </a:rPr>
                  <a:t>的结果</a:t>
                </a:r>
                <a:r>
                  <a:rPr lang="en-US" altLang="zh-CN"/>
                  <a:t> </a:t>
                </a:r>
                <a:endParaRPr lang="zh-CN" altLang="en-US"/>
              </a:p>
              <a:p>
                <a:pPr lvl="2"/>
                <a:r>
                  <a:rPr lang="zh-CN" altLang="en-US" sz="2000"/>
                  <a:t>修正</a:t>
                </a:r>
                <a:r>
                  <a:rPr lang="en-US" altLang="zh-CN" sz="2000"/>
                  <a:t> token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𝑡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sz="2000"/>
                  <a:t> </a:t>
                </a:r>
                <a:r>
                  <a:rPr sz="2000"/>
                  <a:t>从哪里来？</a:t>
                </a:r>
                <a:endParaRPr sz="2000"/>
              </a:p>
              <a:p>
                <a:pPr lvl="2"/>
                <a:endParaRPr lang="zh-CN" altLang="en-US"/>
              </a:p>
              <a:p>
                <a:pPr lvl="1"/>
                <a:endParaRPr lang="en-US" altLang="zh-CN"/>
              </a:p>
            </p:txBody>
          </p:sp>
        </mc:Choice>
        <mc:Fallback>
          <p:sp>
            <p:nvSpPr>
              <p:cNvPr id="3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sz="quarter" idx="11"/>
              </p:nvPr>
            </p:nvSpPr>
            <p:spPr>
              <a:xfrm>
                <a:off x="479425" y="802640"/>
                <a:ext cx="5617210" cy="5553710"/>
              </a:xfrm>
              <a:blipFill rotWithShape="1">
                <a:blip r:embed="rId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/>
        <p:txBody>
          <a:bodyPr/>
          <a:p>
            <a:r>
              <a:rPr lang="en-GB" altLang="zh-CN"/>
              <a:t>Speculative Speculative Decoding</a:t>
            </a:r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9175" y="806450"/>
            <a:ext cx="5516880" cy="278828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p>
            <a:pPr algn="l"/>
            <a:r>
              <a:rPr lang="en-US" altLang="zh-CN">
                <a:latin typeface="+mj-ea"/>
                <a:ea typeface="+mj-ea"/>
                <a:sym typeface="+mn-ea"/>
              </a:rPr>
              <a:t>Speculative Speculative Decoding</a:t>
            </a:r>
            <a:endParaRPr lang="en-US" altLang="zh-CN"/>
          </a:p>
        </p:txBody>
      </p:sp>
      <p:pic>
        <p:nvPicPr>
          <p:cNvPr id="5" name="内容占位符 4"/>
          <p:cNvPicPr>
            <a:picLocks noChangeAspect="1"/>
          </p:cNvPicPr>
          <p:nvPr>
            <p:ph sz="quarter" idx="11"/>
          </p:nvPr>
        </p:nvPicPr>
        <p:blipFill>
          <a:blip r:embed="rId1"/>
          <a:stretch>
            <a:fillRect/>
          </a:stretch>
        </p:blipFill>
        <p:spPr>
          <a:xfrm>
            <a:off x="6260465" y="746125"/>
            <a:ext cx="5355590" cy="2883535"/>
          </a:xfrm>
          <a:prstGeom prst="rect">
            <a:avLst/>
          </a:prstGeom>
        </p:spPr>
      </p:pic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/>
        <p:txBody>
          <a:bodyPr/>
          <a:p>
            <a:r>
              <a:rPr lang="en-GB" altLang="zh-CN"/>
              <a:t>Speculative Speculative Decoding</a:t>
            </a:r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0380" y="3662045"/>
            <a:ext cx="4417060" cy="269430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内容占位符 2"/>
              <p:cNvSpPr>
                <a:spLocks noGrp="1"/>
              </p:cNvSpPr>
              <p:nvPr/>
            </p:nvSpPr>
            <p:spPr>
              <a:xfrm>
                <a:off x="479425" y="802640"/>
                <a:ext cx="5617210" cy="55537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120000"/>
                  </a:lnSpc>
                  <a:spcBef>
                    <a:spcPts val="1000"/>
                  </a:spcBef>
                  <a:buClr>
                    <a:schemeClr val="tx2">
                      <a:lumMod val="60000"/>
                      <a:lumOff val="40000"/>
                    </a:schemeClr>
                  </a:buClr>
                  <a:buFont typeface="Wingdings" panose="05000000000000000000" pitchFamily="2" charset="2"/>
                  <a:buChar char="p"/>
                  <a:defRPr lang="zh-CN" altLang="en-US" sz="28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800100" indent="-358775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Font typeface="Wingdings" panose="05000000000000000000" pitchFamily="2" charset="2"/>
                  <a:buChar char="n"/>
                  <a:defRPr lang="zh-CN" altLang="en-US" sz="24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58875" indent="-27813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tx2">
                      <a:lumMod val="60000"/>
                      <a:lumOff val="40000"/>
                    </a:schemeClr>
                  </a:buClr>
                  <a:buFont typeface="Wingdings" panose="05000000000000000000" pitchFamily="2" charset="2"/>
                  <a:buChar char="Ø"/>
                  <a:defRPr lang="zh-CN" altLang="en-US" sz="20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437005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tx2">
                      <a:lumMod val="60000"/>
                      <a:lumOff val="40000"/>
                    </a:schemeClr>
                  </a:buClr>
                  <a:buFont typeface="Wingdings" panose="05000000000000000000" pitchFamily="2" charset="2"/>
                  <a:buChar char="ü"/>
                  <a:defRPr lang="zh-CN" altLang="en-US" sz="20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95780" indent="-228600" algn="l" defTabSz="898525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tx2">
                      <a:lumMod val="60000"/>
                      <a:lumOff val="40000"/>
                    </a:schemeClr>
                  </a:buClr>
                  <a:buFont typeface="Arial" panose="020B0604020202020204" pitchFamily="34" charset="0"/>
                  <a:buChar char="•"/>
                  <a:defRPr lang="zh-CN" altLang="en-US" sz="20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/>
                  <a:t> Design</a:t>
                </a:r>
                <a:endParaRPr lang="en-US" altLang="zh-CN"/>
              </a:p>
              <a:p>
                <a:pPr lvl="1"/>
                <a:r>
                  <a:rPr lang="zh-CN" altLang="en-US"/>
                  <a:t>核心设计：真正的</a:t>
                </a:r>
                <a:r>
                  <a:rPr lang="en-US" altLang="zh-CN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𝑡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/>
                  <a:t> </a:t>
                </a:r>
                <a:r>
                  <a:t>大概率</a:t>
                </a:r>
                <a:r>
                  <a:rPr lang="zh-CN" altLang="en-US"/>
                  <a:t>在生成</a:t>
                </a:r>
                <a:r>
                  <a:rPr lang="en-US" altLang="zh-CN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𝑥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/>
                  <a:t> </a:t>
                </a:r>
                <a:r>
                  <a:rPr lang="zh-CN" altLang="en-US"/>
                  <a:t>对应的分布的</a:t>
                </a:r>
                <a:r>
                  <a:rPr lang="en-US" altLang="zh-CN"/>
                  <a:t> top-k </a:t>
                </a:r>
                <a:r>
                  <a:rPr lang="zh-CN" altLang="en-US"/>
                  <a:t>里</a:t>
                </a:r>
                <a:endParaRPr lang="zh-CN" altLang="en-US"/>
              </a:p>
              <a:p>
                <a:pPr lvl="1"/>
                <a:r>
                  <a:rPr lang="zh-CN" altLang="en-US"/>
                  <a:t>执行流程</a:t>
                </a:r>
                <a:endParaRPr lang="zh-CN" altLang="en-US"/>
              </a:p>
              <a:p>
                <a:pPr lvl="2"/>
                <a:r>
                  <a:rPr lang="zh-CN" altLang="en-US"/>
                  <a:t>对于上一轮的每个</a:t>
                </a:r>
                <a:r>
                  <a:rPr lang="en-US" altLang="zh-CN"/>
                  <a:t> draft token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𝑥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/>
                  <a:t>, </a:t>
                </a:r>
                <a:r>
                  <a:t>都保留生成它时的</a:t>
                </a:r>
                <a:r>
                  <a:rPr lang="en-US" altLang="zh-CN"/>
                  <a:t> top-k </a:t>
                </a:r>
                <a:r>
                  <a:t>个</a:t>
                </a:r>
                <a:r>
                  <a:rPr lang="en-US" altLang="zh-CN"/>
                  <a:t> token</a:t>
                </a:r>
                <a:r>
                  <a:t>，并且基于他们继续生成</a:t>
                </a:r>
                <a:r>
                  <a:rPr lang="en-US" altLang="zh-CN"/>
                  <a:t> draft token</a:t>
                </a:r>
                <a:r>
                  <a:t>，这些结果称之为</a:t>
                </a:r>
                <a:r>
                  <a:rPr lang="en-US" altLang="zh-CN"/>
                  <a:t> cache</a:t>
                </a:r>
                <a:endParaRPr lang="en-US" altLang="zh-CN"/>
              </a:p>
              <a:p>
                <a:pPr lvl="2"/>
                <a:r>
                  <a:rPr lang="zh-CN" altLang="en-US"/>
                  <a:t>如果</a:t>
                </a:r>
                <a:r>
                  <a:rPr lang="en-US" altLang="zh-CN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𝑥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/>
                  <a:t> </a:t>
                </a:r>
                <a:r>
                  <a:rPr lang="zh-CN" altLang="en-US"/>
                  <a:t>被拒绝了，并且修正</a:t>
                </a:r>
                <a:r>
                  <a:rPr lang="en-US" altLang="zh-CN"/>
                  <a:t> token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𝑡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/>
                  <a:t> </a:t>
                </a:r>
                <a:r>
                  <a:rPr lang="zh-CN" altLang="en-US"/>
                  <a:t>真的落在了</a:t>
                </a:r>
                <a:r>
                  <a:rPr lang="en-US" altLang="zh-CN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𝑥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/>
                  <a:t> </a:t>
                </a:r>
                <a:r>
                  <a:t>对应的</a:t>
                </a:r>
                <a:r>
                  <a:rPr lang="en-US" altLang="zh-CN"/>
                  <a:t> top-k </a:t>
                </a:r>
                <a:r>
                  <a:t>个</a:t>
                </a:r>
                <a:r>
                  <a:rPr lang="en-US" altLang="zh-CN"/>
                  <a:t> token</a:t>
                </a:r>
                <a:r>
                  <a:rPr lang="zh-CN" altLang="en-US"/>
                  <a:t>，直接把基于</a:t>
                </a:r>
                <a:r>
                  <a:rPr lang="en-US" altLang="zh-CN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𝑡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/>
                  <a:t> </a:t>
                </a:r>
                <a:r>
                  <a:rPr lang="zh-CN" altLang="en-US"/>
                  <a:t>生成的结果做</a:t>
                </a:r>
                <a:r>
                  <a:rPr lang="en-US" altLang="zh-CN"/>
                  <a:t> post-verify</a:t>
                </a:r>
                <a:r>
                  <a:t>（</a:t>
                </a:r>
                <a:r>
                  <a:rPr lang="en-US" altLang="zh-CN"/>
                  <a:t>cache-hit</a:t>
                </a:r>
                <a:r>
                  <a:t>）</a:t>
                </a:r>
              </a:p>
            </p:txBody>
          </p:sp>
        </mc:Choice>
        <mc:Fallback>
          <p:sp>
            <p:nvSpPr>
              <p:cNvPr id="6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425" y="802640"/>
                <a:ext cx="5617210" cy="555371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p>
            <a:pPr algn="l"/>
            <a:r>
              <a:rPr lang="en-US" altLang="zh-CN">
                <a:latin typeface="+mj-ea"/>
                <a:ea typeface="+mj-ea"/>
                <a:sym typeface="+mn-ea"/>
              </a:rPr>
              <a:t>Speculative Speculative Decoding</a:t>
            </a:r>
            <a:endParaRPr lang="en-US" altLang="zh-CN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/>
              <p:cNvSpPr>
                <a:spLocks noGrp="1"/>
              </p:cNvSpPr>
              <p:nvPr>
                <p:ph sz="quarter" idx="11"/>
              </p:nvPr>
            </p:nvSpPr>
            <p:spPr>
              <a:xfrm>
                <a:off x="483235" y="802640"/>
                <a:ext cx="5776595" cy="5553710"/>
              </a:xfrm>
            </p:spPr>
            <p:txBody>
              <a:bodyPr>
                <a:normAutofit fontScale="90000"/>
              </a:bodyPr>
              <a:p>
                <a:r>
                  <a:rPr lang="en-US" altLang="zh-CN"/>
                  <a:t>Design</a:t>
                </a:r>
                <a:endParaRPr lang="en-US" altLang="zh-CN"/>
              </a:p>
              <a:p>
                <a:pPr lvl="1"/>
                <a:r>
                  <a:rPr sz="2400"/>
                  <a:t>问题</a:t>
                </a:r>
                <a:endParaRPr sz="2400"/>
              </a:p>
              <a:p>
                <a:pPr lvl="2"/>
                <a:r>
                  <a:rPr sz="2000"/>
                  <a:t>假定一轮生成</a:t>
                </a:r>
                <a:r>
                  <a:rPr lang="en-US" altLang="zh-CN" sz="2000"/>
                  <a:t> K </a:t>
                </a:r>
                <a:r>
                  <a:rPr sz="2000"/>
                  <a:t>个</a:t>
                </a:r>
                <a:r>
                  <a:rPr lang="en-US" altLang="zh-CN" sz="2000"/>
                  <a:t> draft token</a:t>
                </a:r>
                <a:r>
                  <a:rPr sz="2000"/>
                  <a:t>，每个</a:t>
                </a:r>
                <a:r>
                  <a:rPr lang="en-US" altLang="zh-CN" sz="2000"/>
                  <a:t> draft token </a:t>
                </a:r>
                <a:r>
                  <a:rPr sz="2000"/>
                  <a:t>保留</a:t>
                </a:r>
                <a:r>
                  <a:rPr lang="en-US" altLang="zh-CN" sz="2000"/>
                  <a:t> top-f </a:t>
                </a:r>
                <a:r>
                  <a:rPr sz="2000"/>
                  <a:t>个</a:t>
                </a:r>
                <a:r>
                  <a:rPr lang="en-US" altLang="zh-CN" sz="2000"/>
                  <a:t> cache</a:t>
                </a:r>
                <a:r>
                  <a:rPr sz="2000"/>
                  <a:t>，</a:t>
                </a:r>
                <a:r>
                  <a:rPr lang="en-US" altLang="zh-CN" sz="2000"/>
                  <a:t>batch size </a:t>
                </a:r>
                <a:r>
                  <a:rPr sz="2000"/>
                  <a:t>为</a:t>
                </a:r>
                <a:r>
                  <a:rPr lang="en-US" altLang="zh-CN" sz="2000"/>
                  <a:t> D</a:t>
                </a:r>
                <a:endParaRPr lang="en-US" altLang="zh-CN" sz="2000"/>
              </a:p>
              <a:p>
                <a:pPr lvl="2"/>
                <a:r>
                  <a:rPr sz="2000"/>
                  <a:t>一轮中</a:t>
                </a:r>
                <a:r>
                  <a:rPr lang="en-US" altLang="zh-CN" sz="2000"/>
                  <a:t> draft model </a:t>
                </a:r>
                <a:r>
                  <a:rPr sz="2000"/>
                  <a:t>输入</a:t>
                </a:r>
                <a:r>
                  <a:rPr lang="en-US" altLang="zh-CN" sz="2000"/>
                  <a:t> token </a:t>
                </a:r>
                <a:r>
                  <a:rPr sz="2000"/>
                  <a:t>数量为</a:t>
                </a:r>
                <a:r>
                  <a:rPr lang="en-US" altLang="zh-CN" sz="2000"/>
                  <a:t> </a:t>
                </a: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charset="0"/>
                        <a:cs typeface="Cambria Math" panose="02040503050406030204" charset="0"/>
                      </a:rPr>
                      <m:t>𝐾</m:t>
                    </m:r>
                    <m:r>
                      <a:rPr lang="en-US" altLang="zh-CN" sz="2000" i="1">
                        <a:latin typeface="Cambria Math" panose="02040503050406030204" charset="0"/>
                        <a:cs typeface="Cambria Math" panose="02040503050406030204" charset="0"/>
                      </a:rPr>
                      <m:t>×</m:t>
                    </m:r>
                    <m:r>
                      <a:rPr lang="en-US" altLang="zh-CN" sz="2000" i="1">
                        <a:latin typeface="Cambria Math" panose="02040503050406030204" charset="0"/>
                        <a:cs typeface="Cambria Math" panose="02040503050406030204" charset="0"/>
                      </a:rPr>
                      <m:t>𝐹</m:t>
                    </m:r>
                    <m:r>
                      <a:rPr lang="en-US" altLang="zh-CN" sz="2000" i="1">
                        <a:latin typeface="Cambria Math" panose="02040503050406030204" charset="0"/>
                        <a:cs typeface="Cambria Math" panose="02040503050406030204" charset="0"/>
                      </a:rPr>
                      <m:t>×</m:t>
                    </m:r>
                    <m:r>
                      <a:rPr lang="en-US" altLang="zh-CN" sz="2000" i="1">
                        <a:latin typeface="Cambria Math" panose="02040503050406030204" charset="0"/>
                        <a:cs typeface="Cambria Math" panose="02040503050406030204" charset="0"/>
                      </a:rPr>
                      <m:t>𝐷</m:t>
                    </m:r>
                  </m:oMath>
                </a14:m>
                <a:r>
                  <a:rPr sz="2000">
                    <a:latin typeface="Cambria Math" panose="02040503050406030204" charset="0"/>
                    <a:cs typeface="Cambria Math" panose="02040503050406030204" charset="0"/>
                  </a:rPr>
                  <a:t>，预测计算量很大</a:t>
                </a:r>
                <a:endParaRPr sz="2000"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pPr lvl="2"/>
                <a:r>
                  <a:t>收益可能被</a:t>
                </a:r>
                <a:r>
                  <a:rPr lang="en-US" altLang="zh-CN"/>
                  <a:t> draft model </a:t>
                </a:r>
                <a:r>
                  <a:t>的计算开销掩盖</a:t>
                </a:r>
              </a:p>
              <a:p>
                <a:pPr lvl="1"/>
                <a:r>
                  <a:t>解决方案</a:t>
                </a:r>
              </a:p>
              <a:p>
                <a:pPr lvl="2"/>
                <a:r>
                  <a:rPr lang="en-US" altLang="zh-CN" sz="2000"/>
                  <a:t>Fan Out </a:t>
                </a:r>
                <a:r>
                  <a:rPr sz="2000"/>
                  <a:t>策略：对于一个预测序列而言，越往后的</a:t>
                </a:r>
                <a:r>
                  <a:rPr lang="en-US" altLang="zh-CN" sz="2000"/>
                  <a:t> token </a:t>
                </a:r>
                <a:r>
                  <a:rPr sz="2000"/>
                  <a:t>「重要性」越低</a:t>
                </a:r>
                <a:endParaRPr sz="2000"/>
              </a:p>
              <a:p>
                <a:pPr lvl="3"/>
                <a:r>
                  <a:t>如果前面</a:t>
                </a:r>
                <a:r>
                  <a:rPr lang="en-US" altLang="zh-CN"/>
                  <a:t> token </a:t>
                </a:r>
                <a:r>
                  <a:t>都预测正确，越往后</a:t>
                </a:r>
                <a:r>
                  <a:rPr lang="en-US" altLang="zh-CN"/>
                  <a:t> token </a:t>
                </a:r>
                <a:r>
                  <a:t>的预测正确率越高</a:t>
                </a:r>
              </a:p>
              <a:p>
                <a:pPr lvl="3"/>
                <a:r>
                  <a:t>越往后</a:t>
                </a:r>
                <a:r>
                  <a:rPr lang="en-US" altLang="zh-CN"/>
                  <a:t> token </a:t>
                </a:r>
                <a:r>
                  <a:t>对应的</a:t>
                </a:r>
                <a:r>
                  <a:rPr lang="en-US" altLang="zh-CN"/>
                  <a:t> cache </a:t>
                </a:r>
                <a:r>
                  <a:t>大小应该越少</a:t>
                </a:r>
              </a:p>
              <a:p>
                <a:pPr lvl="1"/>
                <a:endParaRPr lang="en-US" altLang="zh-CN"/>
              </a:p>
              <a:p>
                <a:pPr lvl="1"/>
                <a:endParaRPr lang="en-US" altLang="zh-CN"/>
              </a:p>
            </p:txBody>
          </p:sp>
        </mc:Choice>
        <mc:Fallback>
          <p:sp>
            <p:nvSpPr>
              <p:cNvPr id="3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sz="quarter" idx="11"/>
              </p:nvPr>
            </p:nvSpPr>
            <p:spPr>
              <a:xfrm>
                <a:off x="483235" y="802640"/>
                <a:ext cx="5776595" cy="5553710"/>
              </a:xfrm>
              <a:blipFill rotWithShape="1">
                <a:blip r:embed="rId1"/>
                <a:stretch>
                  <a:fillRect b="-1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/>
        <p:txBody>
          <a:bodyPr/>
          <a:p>
            <a:r>
              <a:rPr lang="en-GB" altLang="zh-CN"/>
              <a:t>Speculative Speculative Decoding</a:t>
            </a:r>
            <a:endParaRPr lang="zh-CN" altLang="en-US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365" y="1093470"/>
            <a:ext cx="5917565" cy="163258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5720" y="3803650"/>
            <a:ext cx="5314315" cy="14287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p>
            <a:r>
              <a:rPr lang="en-US" altLang="zh-CN">
                <a:latin typeface="+mj-ea"/>
                <a:ea typeface="+mj-ea"/>
                <a:sym typeface="+mn-ea"/>
              </a:rPr>
              <a:t>Speculative Speculative Decoding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quarter" idx="11"/>
          </p:nvPr>
        </p:nvSpPr>
        <p:spPr>
          <a:xfrm>
            <a:off x="479425" y="802640"/>
            <a:ext cx="5615940" cy="5553710"/>
          </a:xfrm>
        </p:spPr>
        <p:txBody>
          <a:bodyPr>
            <a:normAutofit lnSpcReduction="10000"/>
          </a:bodyPr>
          <a:p>
            <a:r>
              <a:rPr lang="en-US" altLang="zh-CN"/>
              <a:t>Design</a:t>
            </a:r>
            <a:endParaRPr lang="en-US" altLang="zh-CN"/>
          </a:p>
          <a:p>
            <a:pPr lvl="1"/>
            <a:r>
              <a:t>问题</a:t>
            </a:r>
          </a:p>
          <a:p>
            <a:pPr lvl="2"/>
            <a:r>
              <a:t>如果</a:t>
            </a:r>
            <a:r>
              <a:rPr lang="en-US" altLang="zh-CN"/>
              <a:t> cache miss </a:t>
            </a:r>
            <a:r>
              <a:t>了该如何处理</a:t>
            </a:r>
          </a:p>
          <a:p>
            <a:pPr lvl="2"/>
            <a:r>
              <a:t>观察：在较大</a:t>
            </a:r>
            <a:r>
              <a:rPr lang="en-US" altLang="zh-CN"/>
              <a:t> batch size </a:t>
            </a:r>
            <a:r>
              <a:t>下，</a:t>
            </a:r>
            <a:r>
              <a:rPr lang="en-US" altLang="zh-CN"/>
              <a:t>cache miss </a:t>
            </a:r>
            <a:r>
              <a:t>几乎肯定会发生</a:t>
            </a:r>
          </a:p>
          <a:p>
            <a:pPr lvl="1"/>
            <a:r>
              <a:t>解决方案</a:t>
            </a:r>
          </a:p>
          <a:p>
            <a:pPr lvl="2"/>
            <a:r>
              <a:t>在较小</a:t>
            </a:r>
            <a:r>
              <a:rPr lang="en-US" altLang="zh-CN"/>
              <a:t> batch size </a:t>
            </a:r>
            <a:r>
              <a:t>下，采用</a:t>
            </a:r>
            <a:r>
              <a:rPr lang="en-US" altLang="zh-CN"/>
              <a:t> draft model </a:t>
            </a:r>
            <a:r>
              <a:t>基于正确的</a:t>
            </a:r>
            <a:r>
              <a:rPr lang="en-US" altLang="zh-CN"/>
              <a:t> token </a:t>
            </a:r>
            <a:r>
              <a:t>继续预测接下来的序列（也即传统的投机解码）</a:t>
            </a:r>
          </a:p>
          <a:p>
            <a:pPr lvl="2"/>
            <a:r>
              <a:t>在较大</a:t>
            </a:r>
            <a:r>
              <a:rPr lang="en-US" altLang="zh-CN"/>
              <a:t> batch size </a:t>
            </a:r>
            <a:r>
              <a:t>下，采用更轻量级的、非大模型方法做投机解码</a:t>
            </a:r>
          </a:p>
          <a:p>
            <a:pPr lvl="3"/>
            <a:r>
              <a:t>论文里采用了随机预测</a:t>
            </a:r>
          </a:p>
          <a:p>
            <a:pPr lvl="3"/>
            <a:r>
              <a:t>也可以使用基于</a:t>
            </a:r>
            <a:r>
              <a:rPr lang="en-US" altLang="zh-CN"/>
              <a:t> n-grams </a:t>
            </a:r>
            <a:r>
              <a:t>的方法</a:t>
            </a: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/>
        <p:txBody>
          <a:bodyPr/>
          <a:p>
            <a:r>
              <a:rPr lang="en-GB" altLang="zh-CN"/>
              <a:t>Speculative Speculative Decoding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95365" y="1878965"/>
            <a:ext cx="5997575" cy="310007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p>
            <a:r>
              <a:rPr lang="en-US" altLang="zh-CN"/>
              <a:t>Evaluation</a:t>
            </a:r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/>
        <p:txBody>
          <a:bodyPr/>
          <a:p>
            <a:r>
              <a:rPr lang="en-GB" altLang="zh-CN"/>
              <a:t>Speculative Speculative Decoding</a:t>
            </a:r>
            <a:endParaRPr lang="zh-CN" altLang="en-US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06905" y="3098165"/>
            <a:ext cx="8378190" cy="3258185"/>
          </a:xfrm>
          <a:prstGeom prst="rect">
            <a:avLst/>
          </a:prstGeom>
        </p:spPr>
      </p:pic>
      <p:sp>
        <p:nvSpPr>
          <p:cNvPr id="10" name="内容占位符 2"/>
          <p:cNvSpPr>
            <a:spLocks noGrp="1"/>
          </p:cNvSpPr>
          <p:nvPr/>
        </p:nvSpPr>
        <p:spPr>
          <a:xfrm>
            <a:off x="479425" y="802640"/>
            <a:ext cx="11137265" cy="2295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58775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875" indent="-27813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7005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5780" indent="-228600" algn="l" defTabSz="898525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实验设置</a:t>
            </a:r>
          </a:p>
          <a:p>
            <a:pPr lvl="1"/>
            <a:r>
              <a:t>设备：</a:t>
            </a:r>
            <a:r>
              <a:rPr lang="en-US" altLang="zh-CN"/>
              <a:t>5 </a:t>
            </a:r>
            <a:r>
              <a:t>张</a:t>
            </a:r>
            <a:r>
              <a:rPr lang="en-US" altLang="zh-CN"/>
              <a:t> H100</a:t>
            </a:r>
            <a:endParaRPr lang="en-US" altLang="zh-CN"/>
          </a:p>
          <a:p>
            <a:pPr lvl="1"/>
            <a:r>
              <a:rPr lang="en-US" altLang="zh-CN"/>
              <a:t>target model: LLaMA 3.1 70B, </a:t>
            </a:r>
            <a:r>
              <a:t>占用</a:t>
            </a:r>
            <a:r>
              <a:rPr lang="en-US" altLang="zh-CN"/>
              <a:t> 4 </a:t>
            </a:r>
            <a:r>
              <a:t>张</a:t>
            </a:r>
            <a:r>
              <a:rPr lang="en-US" altLang="zh-CN"/>
              <a:t> H100</a:t>
            </a:r>
            <a:endParaRPr lang="en-US" altLang="zh-CN"/>
          </a:p>
          <a:p>
            <a:pPr lvl="1"/>
            <a:r>
              <a:rPr lang="en-US" altLang="zh-CN"/>
              <a:t>draft model: LlaMA 3.2 1B, </a:t>
            </a:r>
            <a:r>
              <a:t>占用</a:t>
            </a:r>
            <a:r>
              <a:rPr lang="en-US" altLang="zh-CN"/>
              <a:t> 1 </a:t>
            </a:r>
            <a:r>
              <a:t>张</a:t>
            </a:r>
            <a:r>
              <a:rPr lang="en-US" altLang="zh-CN"/>
              <a:t> H100</a:t>
            </a:r>
            <a:endParaRPr lang="en-US" altLang="zh-CN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p>
            <a:r>
              <a:rPr lang="en-US" altLang="zh-CN"/>
              <a:t>Evaluation</a:t>
            </a:r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/>
        <p:txBody>
          <a:bodyPr/>
          <a:p>
            <a:r>
              <a:rPr lang="en-GB" altLang="zh-CN"/>
              <a:t>Speculative Speculative Decoding</a:t>
            </a:r>
            <a:endParaRPr lang="zh-CN" altLang="en-US" dirty="0"/>
          </a:p>
        </p:txBody>
      </p:sp>
      <p:pic>
        <p:nvPicPr>
          <p:cNvPr id="6" name="ssd-demo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995045" y="924560"/>
            <a:ext cx="10202545" cy="54317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MEDIACOVER_FLAG" val="1"/>
  <p:tag name="KSO_WM_UNIT_MEDIACOVER_BTN_STATE" val="1"/>
</p:tagLst>
</file>

<file path=ppt/theme/theme1.xml><?xml version="1.0" encoding="utf-8"?>
<a:theme xmlns:a="http://schemas.openxmlformats.org/drawingml/2006/main" name="2_Office 主题​​">
  <a:themeElements>
    <a:clrScheme name="自定义 7">
      <a:dk1>
        <a:sysClr val="windowText" lastClr="000000"/>
      </a:dk1>
      <a:lt1>
        <a:sysClr val="window" lastClr="FFFFFF"/>
      </a:lt1>
      <a:dk2>
        <a:srgbClr val="005AD2"/>
      </a:dk2>
      <a:lt2>
        <a:srgbClr val="21307F"/>
      </a:lt2>
      <a:accent1>
        <a:srgbClr val="005AD2"/>
      </a:accent1>
      <a:accent2>
        <a:srgbClr val="21307F"/>
      </a:accent2>
      <a:accent3>
        <a:srgbClr val="C00000"/>
      </a:accent3>
      <a:accent4>
        <a:srgbClr val="FFCF01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zgy2os0z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主题​​">
  <a:themeElements>
    <a:clrScheme name="自定义 7">
      <a:dk1>
        <a:sysClr val="windowText" lastClr="000000"/>
      </a:dk1>
      <a:lt1>
        <a:sysClr val="window" lastClr="FFFFFF"/>
      </a:lt1>
      <a:dk2>
        <a:srgbClr val="005AD2"/>
      </a:dk2>
      <a:lt2>
        <a:srgbClr val="21307F"/>
      </a:lt2>
      <a:accent1>
        <a:srgbClr val="005AD2"/>
      </a:accent1>
      <a:accent2>
        <a:srgbClr val="21307F"/>
      </a:accent2>
      <a:accent3>
        <a:srgbClr val="C00000"/>
      </a:accent3>
      <a:accent4>
        <a:srgbClr val="FFCF01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zgy2os0z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2_Office 主题​​</Template>
  <TotalTime>0</TotalTime>
  <Words>2315</Words>
  <Application>WPS 演示</Application>
  <PresentationFormat>宽屏</PresentationFormat>
  <Paragraphs>118</Paragraphs>
  <Slides>11</Slides>
  <Notes>0</Notes>
  <HiddenSlides>2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21" baseType="lpstr">
      <vt:lpstr>Arial</vt:lpstr>
      <vt:lpstr>宋体</vt:lpstr>
      <vt:lpstr>Wingdings</vt:lpstr>
      <vt:lpstr>微软雅黑</vt:lpstr>
      <vt:lpstr>Tahoma</vt:lpstr>
      <vt:lpstr>Cambria Math</vt:lpstr>
      <vt:lpstr>Arial Unicode MS</vt:lpstr>
      <vt:lpstr>等线</vt:lpstr>
      <vt:lpstr>2_Office 主题​​</vt:lpstr>
      <vt:lpstr>3_Office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策 孙</dc:creator>
  <cp:lastModifiedBy>someoneinjd</cp:lastModifiedBy>
  <cp:revision>743</cp:revision>
  <dcterms:created xsi:type="dcterms:W3CDTF">2026-03-17T13:52:27Z</dcterms:created>
  <dcterms:modified xsi:type="dcterms:W3CDTF">2026-03-17T13:52:27Z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0x010100F746C9E5A542A54A8B513C1ACE44F90B</vt:lpwstr>
  </property>
  <property fmtid="{D5CDD505-2E9C-101B-9397-08002B2CF9AE}" pid="3" name="ICV">
    <vt:lpwstr>2F1556B50D426685398A07688D20EBFE_43</vt:lpwstr>
  </property>
  <property fmtid="{D5CDD505-2E9C-101B-9397-08002B2CF9AE}" pid="4" name="KSOProductBuildVer">
    <vt:lpwstr>2052-12.1.2.24722</vt:lpwstr>
  </property>
</Properties>
</file>