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70" r:id="rId9"/>
    <p:sldId id="263" r:id="rId10"/>
    <p:sldId id="264" r:id="rId11"/>
    <p:sldId id="266" r:id="rId12"/>
    <p:sldId id="267" r:id="rId13"/>
    <p:sldId id="268" r:id="rId14"/>
    <p:sldId id="269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0" clrIdx="0"/>
  <p:cmAuthor id="2" name="rain" initials="r" lastIdx="0" clrIdx="1"/>
  <p:cmAuthor id="3" name="伯尧" initials="伯尧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ACF8BA8-E606-4612-BD4B-859CCAD887A1}" styleName="补充样式1">
    <a:wholeTbl>
      <a:tcTxStyle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1905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Style>
        <a:tcBdr/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2H>
    <a:band1V>
      <a:tcStyle>
        <a:tcBdr/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1V>
    <a:lastCol>
      <a:tcTxStyle b="on">
        <a:fontRef idx="none">
          <a:schemeClr val="accent1"/>
        </a:fontRef>
      </a:tcTxStyle>
      <a:tcStyle>
        <a:tcBdr/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lastCol>
    <a:firstCol>
      <a:tcTxStyle b="on">
        <a:fontRef idx="none">
          <a:schemeClr val="accent1"/>
        </a:fontRef>
      </a:tcTxStyle>
      <a:tcStyle>
        <a:tcBdr/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lastRow>
    <a:fir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1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13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今天分享的论文是 OneVL，题目为 One-Step Latent Reasoning and Planning with Vision-Language Explanation。它关注 VLA 自动驾驶中的一个核心矛盾：显式 CoT 推理能够提升轨迹预测和可解释性，但自回归生成推理链会带来较高延迟。OneVL 的目标是在保持 answer-only 推理速度的同时，获得比显式 CoT 更好的规划精度。</a:t>
            </a:r>
            <a:endParaRPr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实验覆盖四个基准。NAVSIM 是 nuPlan 日志驱动的规划评估；ROADWork 重点关注施工区复杂交通场景；Impromptu 和 Alpamayo-R1 也用于评估 VLA 轨迹预测和推理规划能力。评价指标主要包括 PDM-score、ADE、FDE 和推理延迟。对比对象包括 answer-only、自回归显式 CoT、COCONUT、CODI、SIM-CoT 等 latent CoT 方法，以及各基准的先前 SOTA。</a:t>
            </a:r>
            <a:endParaRPr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结果上，OneVL 在四个基准上都表现很强。NAVSIM 的 PDM-score 达到 88.84；ROADWork 的 ADE 为 12.49 像素；Impromptu 的 ADE 为 1.34 米；Alpamayo-R1 的 ADE 为 2.62 米。更关键的是延迟：NAVSIM 上 OneVL 为 4.46 秒，几乎等于 answer-only 的 4.49 秒，并快于显式 AR CoT 的 6.58 秒。消融也很有说服力，去掉视觉解码器会下降，跳过三阶段训练会出现 21.71 分的大幅下降。</a:t>
            </a:r>
            <a:endParaRPr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最后总结。OneVL 的主要贡献是把 latent CoT、VLA 规划和视觉世界模型结合起来，用语言和视觉双辅助监督解决过去 latent CoT 表征不足的问题。它证明了压缩并不一定意味着性能下降，如果压缩目标同时受到语义和物理动态约束，latent 表征可能比冗长显式推理更泛化。局限是训练阶段复杂度更高，依赖未来帧数据，并且目前主要验证在自动驾驶轨迹预测。对机器人方向的启发是，在策略学习或数据优选中，可以加入未来观测预测、状态变化预测等辅助任务，让表示学习更关注任务相关的因果动态。</a:t>
            </a:r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首先看背景。自动驾驶 VLA 模型越来越多地引入 Chain-of-Thought 推理，让模型先分析道路、目标、交通参与者，再输出轨迹。显式 CoT 的问题是需要逐 token 生成，延迟随推理文本长度增加。Latent CoT 试图把推理压缩进隐状态，但之前的方法多数只压缩语言信息，缺乏对物理世界动态的建模，因此在规划任务上往往不如显式 CoT。OneVL 的核心观点是，驾驶决策依赖的是道路结构、车辆运动和环境变化，而不是单纯的文本摘要。</a:t>
            </a: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这里对比三类范式。Answer-only 直接输出轨迹，延迟最低，但缺少推理监督；显式 CoT 先生成推理链再生成答案，可解释性强，但延迟高；传统 Latent CoT 虽然快，但 latent 表征通常偏向语言压缩，难以编码真实场景演化。OneVL 要解决的是三者之间的平衡：既保留推理能力，又接近 answer-only 的速度，同时让 latent 表征包含物理动态。</a:t>
            </a:r>
            <a:endParaRPr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OneVL 的整体框架可以概括为“训练时解释，推理时压缩”。模型在主 VLM 中插入视觉 latent 和语言 latent。训练阶段，语言辅助解码器从语言 latent 中重构 CoT 文本；视觉辅助解码器从视觉 latent 中预测未来帧 token，相当于一个世界模型辅助任务。推理阶段，两个辅助解码器都可以丢弃，latent token 一次性进入 prefill 阶段并行处理，主模型只自回归生成轨迹。</a:t>
            </a:r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主模型部分基于 Qwen3-VL-4B，将图像、元数据、导航信息和轨迹输出放在统一序列中建模。论文特别设计了两类 latent token：视觉 latent 面向未来场景动态，语言 latent 面向语义推理和驾驶意图。项目页中给出的配置是 35 个视觉 latent 加 20 个语言 latent。这个数量远小于显式 CoT 文本长度，因此形成信息瓶颈，迫使模型压缩更关键的因果结构。</a:t>
            </a: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语言辅助解码器的作用是让 latent token 不只是黑盒隐变量，而是能够恢复为人类可读的推理文本。它监督 language latent 编码场景理解、物体分析和驾驶决策依据。这样做有两个好处：一是在训练中提供语义对齐信号，二是在需要调试或安全审计时，可以事后解码出解释。关键是这些解释不在主推理路径中逐 token 生成，所以不会拖慢规划。</a:t>
            </a: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视觉辅助解码器是 OneVL 与普通 latent CoT 最大的区别。它把未来帧预测作为辅助任务，要求模型根据当前视觉上下文和 visual latent 预测未来 0.5 秒和 1.0 秒的视觉 token。论文使用 IBQ / Emu3.5 视觉 tokenizer 将未来图像离散化，然后扩展到 Qwen3-VL 的词表中。这样 latent token 不仅要对语言解释有用，还要对场景演化有预测能力，相当于把世界模型监督注入到推理压缩中。</a:t>
            </a: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/>
              <a:t>训练流程分为预训练和三阶段。首先视觉辅助解码器做自监督未来帧生成，学习基础动态先验。Stage 0 训练主 VLM 完成轨迹预测，让 latent 位置形成有效信息路由。Stage 1 冻结主模型，只训练语言和视觉辅助解码器，让它们适配稳定的 latent 分布。Stage 2 再联合微调所有模块，让轨迹预测、语言解释和视觉预测互相促进。推理时的效率来自 prefill：latent token 不在 decode 阶段逐个生成，而是作为上下文一次性并行处理。</a:t>
            </a:r>
            <a:endParaRPr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(yuzhang@ustc.edu.cn)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6"/>
          <p:cNvSpPr>
            <a:spLocks noGrp="1"/>
          </p:cNvSpPr>
          <p:nvPr>
            <p:ph sz="quarter" idx="14"/>
          </p:nvPr>
        </p:nvSpPr>
        <p:spPr>
          <a:xfrm>
            <a:off x="6255167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kumimoji="1" lang="zh-CN" altLang="en-US"/>
              <a:t>张昱：项目结题验收汇报概述</a:t>
            </a:r>
            <a:endParaRPr kumimoji="1"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733" y="134952"/>
            <a:ext cx="10515600" cy="550848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1"/>
              <a:ext cx="12192001" cy="6858001"/>
              <a:chOff x="-1" y="-1"/>
              <a:chExt cx="12192001" cy="6858001"/>
            </a:xfrm>
          </p:grpSpPr>
          <p:sp>
            <p:nvSpPr>
              <p:cNvPr id="27" name="任意多边形: 形状 26"/>
              <p:cNvSpPr>
                <a:spLocks noChangeAspect="1"/>
              </p:cNvSpPr>
              <p:nvPr/>
            </p:nvSpPr>
            <p:spPr>
              <a:xfrm flipH="1" flipV="1">
                <a:off x="-1" y="-1"/>
                <a:ext cx="4551827" cy="1080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矩形: 圆角 22"/>
              <p:cNvSpPr/>
              <p:nvPr/>
            </p:nvSpPr>
            <p:spPr>
              <a:xfrm>
                <a:off x="660400" y="693000"/>
                <a:ext cx="10872000" cy="5472000"/>
              </a:xfrm>
              <a:prstGeom prst="roundRect">
                <a:avLst>
                  <a:gd name="adj" fmla="val 291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1000" sy="101000" algn="ctr" rotWithShape="0">
                  <a:schemeClr val="tx1">
                    <a:lumMod val="75000"/>
                    <a:lumOff val="2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: 形状 11"/>
              <p:cNvSpPr>
                <a:spLocks noChangeAspect="1"/>
              </p:cNvSpPr>
              <p:nvPr/>
            </p:nvSpPr>
            <p:spPr>
              <a:xfrm>
                <a:off x="7943629" y="5850000"/>
                <a:ext cx="4248371" cy="1008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6432918" y="4634414"/>
              <a:ext cx="540000" cy="540000"/>
              <a:chOff x="7460376" y="5269978"/>
              <a:chExt cx="540000" cy="54000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7460376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" name="任意多边形: 形状 2"/>
              <p:cNvSpPr>
                <a:spLocks noChangeAspect="1"/>
              </p:cNvSpPr>
              <p:nvPr/>
            </p:nvSpPr>
            <p:spPr>
              <a:xfrm>
                <a:off x="7586376" y="5429743"/>
                <a:ext cx="288000" cy="220470"/>
              </a:xfrm>
              <a:custGeom>
                <a:avLst/>
                <a:gdLst>
                  <a:gd name="connsiteX0" fmla="*/ 20136 w 608415"/>
                  <a:gd name="connsiteY0" fmla="*/ 282073 h 465755"/>
                  <a:gd name="connsiteX1" fmla="*/ 40152 w 608415"/>
                  <a:gd name="connsiteY1" fmla="*/ 302063 h 465755"/>
                  <a:gd name="connsiteX2" fmla="*/ 40152 w 608415"/>
                  <a:gd name="connsiteY2" fmla="*/ 326389 h 465755"/>
                  <a:gd name="connsiteX3" fmla="*/ 20136 w 608415"/>
                  <a:gd name="connsiteY3" fmla="*/ 346499 h 465755"/>
                  <a:gd name="connsiteX4" fmla="*/ 0 w 608415"/>
                  <a:gd name="connsiteY4" fmla="*/ 326389 h 465755"/>
                  <a:gd name="connsiteX5" fmla="*/ 0 w 608415"/>
                  <a:gd name="connsiteY5" fmla="*/ 302063 h 465755"/>
                  <a:gd name="connsiteX6" fmla="*/ 20136 w 608415"/>
                  <a:gd name="connsiteY6" fmla="*/ 282073 h 465755"/>
                  <a:gd name="connsiteX7" fmla="*/ 123517 w 608415"/>
                  <a:gd name="connsiteY7" fmla="*/ 243643 h 465755"/>
                  <a:gd name="connsiteX8" fmla="*/ 123517 w 608415"/>
                  <a:gd name="connsiteY8" fmla="*/ 374935 h 465755"/>
                  <a:gd name="connsiteX9" fmla="*/ 304208 w 608415"/>
                  <a:gd name="connsiteY9" fmla="*/ 425645 h 465755"/>
                  <a:gd name="connsiteX10" fmla="*/ 484899 w 608415"/>
                  <a:gd name="connsiteY10" fmla="*/ 374935 h 465755"/>
                  <a:gd name="connsiteX11" fmla="*/ 484899 w 608415"/>
                  <a:gd name="connsiteY11" fmla="*/ 243643 h 465755"/>
                  <a:gd name="connsiteX12" fmla="*/ 313495 w 608415"/>
                  <a:gd name="connsiteY12" fmla="*/ 332536 h 465755"/>
                  <a:gd name="connsiteX13" fmla="*/ 304208 w 608415"/>
                  <a:gd name="connsiteY13" fmla="*/ 334704 h 465755"/>
                  <a:gd name="connsiteX14" fmla="*/ 294920 w 608415"/>
                  <a:gd name="connsiteY14" fmla="*/ 332536 h 465755"/>
                  <a:gd name="connsiteX15" fmla="*/ 304208 w 608415"/>
                  <a:gd name="connsiteY15" fmla="*/ 42730 h 465755"/>
                  <a:gd name="connsiteX16" fmla="*/ 63688 w 608415"/>
                  <a:gd name="connsiteY16" fmla="*/ 167397 h 465755"/>
                  <a:gd name="connsiteX17" fmla="*/ 304208 w 608415"/>
                  <a:gd name="connsiteY17" fmla="*/ 292064 h 465755"/>
                  <a:gd name="connsiteX18" fmla="*/ 544727 w 608415"/>
                  <a:gd name="connsiteY18" fmla="*/ 167397 h 465755"/>
                  <a:gd name="connsiteX19" fmla="*/ 294920 w 608415"/>
                  <a:gd name="connsiteY19" fmla="*/ 2258 h 465755"/>
                  <a:gd name="connsiteX20" fmla="*/ 313495 w 608415"/>
                  <a:gd name="connsiteY20" fmla="*/ 2258 h 465755"/>
                  <a:gd name="connsiteX21" fmla="*/ 597559 w 608415"/>
                  <a:gd name="connsiteY21" fmla="*/ 149570 h 465755"/>
                  <a:gd name="connsiteX22" fmla="*/ 608415 w 608415"/>
                  <a:gd name="connsiteY22" fmla="*/ 167397 h 465755"/>
                  <a:gd name="connsiteX23" fmla="*/ 597559 w 608415"/>
                  <a:gd name="connsiteY23" fmla="*/ 185224 h 465755"/>
                  <a:gd name="connsiteX24" fmla="*/ 525066 w 608415"/>
                  <a:gd name="connsiteY24" fmla="*/ 222804 h 465755"/>
                  <a:gd name="connsiteX25" fmla="*/ 525066 w 608415"/>
                  <a:gd name="connsiteY25" fmla="*/ 382644 h 465755"/>
                  <a:gd name="connsiteX26" fmla="*/ 521326 w 608415"/>
                  <a:gd name="connsiteY26" fmla="*/ 394328 h 465755"/>
                  <a:gd name="connsiteX27" fmla="*/ 304208 w 608415"/>
                  <a:gd name="connsiteY27" fmla="*/ 465755 h 465755"/>
                  <a:gd name="connsiteX28" fmla="*/ 87089 w 608415"/>
                  <a:gd name="connsiteY28" fmla="*/ 394328 h 465755"/>
                  <a:gd name="connsiteX29" fmla="*/ 83350 w 608415"/>
                  <a:gd name="connsiteY29" fmla="*/ 382644 h 465755"/>
                  <a:gd name="connsiteX30" fmla="*/ 83350 w 608415"/>
                  <a:gd name="connsiteY30" fmla="*/ 222804 h 465755"/>
                  <a:gd name="connsiteX31" fmla="*/ 40167 w 608415"/>
                  <a:gd name="connsiteY31" fmla="*/ 200400 h 465755"/>
                  <a:gd name="connsiteX32" fmla="*/ 40167 w 608415"/>
                  <a:gd name="connsiteY32" fmla="*/ 244245 h 465755"/>
                  <a:gd name="connsiteX33" fmla="*/ 20144 w 608415"/>
                  <a:gd name="connsiteY33" fmla="*/ 264360 h 465755"/>
                  <a:gd name="connsiteX34" fmla="*/ 0 w 608415"/>
                  <a:gd name="connsiteY34" fmla="*/ 244245 h 465755"/>
                  <a:gd name="connsiteX35" fmla="*/ 0 w 608415"/>
                  <a:gd name="connsiteY35" fmla="*/ 167397 h 465755"/>
                  <a:gd name="connsiteX36" fmla="*/ 10856 w 608415"/>
                  <a:gd name="connsiteY36" fmla="*/ 149570 h 46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8415" h="465755">
                    <a:moveTo>
                      <a:pt x="20136" y="282073"/>
                    </a:moveTo>
                    <a:cubicBezTo>
                      <a:pt x="31229" y="282073"/>
                      <a:pt x="40152" y="290985"/>
                      <a:pt x="40152" y="302063"/>
                    </a:cubicBezTo>
                    <a:lnTo>
                      <a:pt x="40152" y="326389"/>
                    </a:lnTo>
                    <a:cubicBezTo>
                      <a:pt x="40152" y="337468"/>
                      <a:pt x="31229" y="346499"/>
                      <a:pt x="20136" y="346499"/>
                    </a:cubicBezTo>
                    <a:cubicBezTo>
                      <a:pt x="9043" y="346499"/>
                      <a:pt x="0" y="337468"/>
                      <a:pt x="0" y="326389"/>
                    </a:cubicBezTo>
                    <a:lnTo>
                      <a:pt x="0" y="302063"/>
                    </a:lnTo>
                    <a:cubicBezTo>
                      <a:pt x="0" y="290985"/>
                      <a:pt x="9043" y="282073"/>
                      <a:pt x="20136" y="282073"/>
                    </a:cubicBezTo>
                    <a:close/>
                    <a:moveTo>
                      <a:pt x="123517" y="243643"/>
                    </a:moveTo>
                    <a:lnTo>
                      <a:pt x="123517" y="374935"/>
                    </a:lnTo>
                    <a:cubicBezTo>
                      <a:pt x="136906" y="387703"/>
                      <a:pt x="186360" y="425645"/>
                      <a:pt x="304208" y="425645"/>
                    </a:cubicBezTo>
                    <a:cubicBezTo>
                      <a:pt x="422055" y="425645"/>
                      <a:pt x="471510" y="387703"/>
                      <a:pt x="484899" y="374935"/>
                    </a:cubicBezTo>
                    <a:lnTo>
                      <a:pt x="484899" y="243643"/>
                    </a:lnTo>
                    <a:lnTo>
                      <a:pt x="313495" y="332536"/>
                    </a:lnTo>
                    <a:cubicBezTo>
                      <a:pt x="310601" y="333981"/>
                      <a:pt x="307344" y="334704"/>
                      <a:pt x="304208" y="334704"/>
                    </a:cubicBezTo>
                    <a:cubicBezTo>
                      <a:pt x="301071" y="334704"/>
                      <a:pt x="297815" y="333981"/>
                      <a:pt x="294920" y="332536"/>
                    </a:cubicBezTo>
                    <a:close/>
                    <a:moveTo>
                      <a:pt x="304208" y="42730"/>
                    </a:moveTo>
                    <a:lnTo>
                      <a:pt x="63688" y="167397"/>
                    </a:lnTo>
                    <a:lnTo>
                      <a:pt x="304208" y="292064"/>
                    </a:lnTo>
                    <a:lnTo>
                      <a:pt x="544727" y="167397"/>
                    </a:lnTo>
                    <a:close/>
                    <a:moveTo>
                      <a:pt x="294920" y="2258"/>
                    </a:moveTo>
                    <a:cubicBezTo>
                      <a:pt x="300710" y="-753"/>
                      <a:pt x="307706" y="-753"/>
                      <a:pt x="313495" y="2258"/>
                    </a:cubicBezTo>
                    <a:lnTo>
                      <a:pt x="597559" y="149570"/>
                    </a:lnTo>
                    <a:cubicBezTo>
                      <a:pt x="604193" y="153063"/>
                      <a:pt x="608415" y="159929"/>
                      <a:pt x="608415" y="167397"/>
                    </a:cubicBezTo>
                    <a:cubicBezTo>
                      <a:pt x="608415" y="174865"/>
                      <a:pt x="604193" y="181731"/>
                      <a:pt x="597559" y="185224"/>
                    </a:cubicBezTo>
                    <a:lnTo>
                      <a:pt x="525066" y="222804"/>
                    </a:lnTo>
                    <a:lnTo>
                      <a:pt x="525066" y="382644"/>
                    </a:lnTo>
                    <a:cubicBezTo>
                      <a:pt x="525066" y="386860"/>
                      <a:pt x="523859" y="390955"/>
                      <a:pt x="521326" y="394328"/>
                    </a:cubicBezTo>
                    <a:cubicBezTo>
                      <a:pt x="519276" y="397218"/>
                      <a:pt x="468253" y="465755"/>
                      <a:pt x="304208" y="465755"/>
                    </a:cubicBezTo>
                    <a:cubicBezTo>
                      <a:pt x="140162" y="465755"/>
                      <a:pt x="89139" y="397218"/>
                      <a:pt x="87089" y="394328"/>
                    </a:cubicBezTo>
                    <a:cubicBezTo>
                      <a:pt x="84556" y="390955"/>
                      <a:pt x="83350" y="386860"/>
                      <a:pt x="83350" y="382644"/>
                    </a:cubicBezTo>
                    <a:lnTo>
                      <a:pt x="83350" y="222804"/>
                    </a:lnTo>
                    <a:lnTo>
                      <a:pt x="40167" y="200400"/>
                    </a:lnTo>
                    <a:lnTo>
                      <a:pt x="40167" y="244245"/>
                    </a:lnTo>
                    <a:cubicBezTo>
                      <a:pt x="40167" y="255326"/>
                      <a:pt x="31241" y="264360"/>
                      <a:pt x="20144" y="264360"/>
                    </a:cubicBezTo>
                    <a:cubicBezTo>
                      <a:pt x="9047" y="264360"/>
                      <a:pt x="0" y="255326"/>
                      <a:pt x="0" y="244245"/>
                    </a:cubicBezTo>
                    <a:lnTo>
                      <a:pt x="0" y="167397"/>
                    </a:lnTo>
                    <a:cubicBezTo>
                      <a:pt x="0" y="159929"/>
                      <a:pt x="4222" y="153063"/>
                      <a:pt x="10856" y="149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073375" y="4634414"/>
              <a:ext cx="540000" cy="540000"/>
              <a:chOff x="4437200" y="5269978"/>
              <a:chExt cx="540000" cy="540000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4437200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7"/>
              <p:cNvSpPr>
                <a:spLocks noChangeAspect="1"/>
              </p:cNvSpPr>
              <p:nvPr/>
            </p:nvSpPr>
            <p:spPr>
              <a:xfrm>
                <a:off x="4593936" y="5426880"/>
                <a:ext cx="226528" cy="226197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81459" h="580612">
                    <a:moveTo>
                      <a:pt x="283975" y="371116"/>
                    </a:moveTo>
                    <a:lnTo>
                      <a:pt x="263239" y="486746"/>
                    </a:lnTo>
                    <a:lnTo>
                      <a:pt x="291629" y="500700"/>
                    </a:lnTo>
                    <a:lnTo>
                      <a:pt x="318507" y="487013"/>
                    </a:lnTo>
                    <a:lnTo>
                      <a:pt x="297770" y="371116"/>
                    </a:lnTo>
                    <a:close/>
                    <a:moveTo>
                      <a:pt x="263595" y="322766"/>
                    </a:moveTo>
                    <a:lnTo>
                      <a:pt x="317973" y="322766"/>
                    </a:lnTo>
                    <a:cubicBezTo>
                      <a:pt x="329720" y="322766"/>
                      <a:pt x="339777" y="331121"/>
                      <a:pt x="341824" y="342675"/>
                    </a:cubicBezTo>
                    <a:lnTo>
                      <a:pt x="369235" y="496078"/>
                    </a:lnTo>
                    <a:cubicBezTo>
                      <a:pt x="371104" y="506655"/>
                      <a:pt x="365853" y="517054"/>
                      <a:pt x="356420" y="521942"/>
                    </a:cubicBezTo>
                    <a:lnTo>
                      <a:pt x="302754" y="549405"/>
                    </a:lnTo>
                    <a:cubicBezTo>
                      <a:pt x="294833" y="553938"/>
                      <a:pt x="289226" y="553494"/>
                      <a:pt x="280949" y="549583"/>
                    </a:cubicBezTo>
                    <a:lnTo>
                      <a:pt x="225237" y="522031"/>
                    </a:lnTo>
                    <a:cubicBezTo>
                      <a:pt x="215625" y="517320"/>
                      <a:pt x="210285" y="506655"/>
                      <a:pt x="212243" y="496078"/>
                    </a:cubicBezTo>
                    <a:lnTo>
                      <a:pt x="239744" y="342675"/>
                    </a:lnTo>
                    <a:cubicBezTo>
                      <a:pt x="241790" y="331121"/>
                      <a:pt x="251847" y="322766"/>
                      <a:pt x="263595" y="322766"/>
                    </a:cubicBezTo>
                    <a:close/>
                    <a:moveTo>
                      <a:pt x="175403" y="294638"/>
                    </a:moveTo>
                    <a:cubicBezTo>
                      <a:pt x="181311" y="296493"/>
                      <a:pt x="186518" y="300581"/>
                      <a:pt x="189588" y="306446"/>
                    </a:cubicBezTo>
                    <a:cubicBezTo>
                      <a:pt x="195819" y="318266"/>
                      <a:pt x="191279" y="332930"/>
                      <a:pt x="179441" y="339151"/>
                    </a:cubicBezTo>
                    <a:cubicBezTo>
                      <a:pt x="98621" y="381453"/>
                      <a:pt x="48420" y="464725"/>
                      <a:pt x="48420" y="556439"/>
                    </a:cubicBezTo>
                    <a:cubicBezTo>
                      <a:pt x="48420" y="569859"/>
                      <a:pt x="37561" y="580612"/>
                      <a:pt x="24210" y="580612"/>
                    </a:cubicBezTo>
                    <a:cubicBezTo>
                      <a:pt x="10770" y="580612"/>
                      <a:pt x="0" y="569859"/>
                      <a:pt x="0" y="556439"/>
                    </a:cubicBezTo>
                    <a:cubicBezTo>
                      <a:pt x="0" y="446595"/>
                      <a:pt x="60170" y="346971"/>
                      <a:pt x="157011" y="296226"/>
                    </a:cubicBezTo>
                    <a:cubicBezTo>
                      <a:pt x="162886" y="293160"/>
                      <a:pt x="169495" y="292782"/>
                      <a:pt x="175403" y="294638"/>
                    </a:cubicBezTo>
                    <a:close/>
                    <a:moveTo>
                      <a:pt x="403384" y="293390"/>
                    </a:moveTo>
                    <a:cubicBezTo>
                      <a:pt x="409291" y="291490"/>
                      <a:pt x="415922" y="291846"/>
                      <a:pt x="421885" y="294868"/>
                    </a:cubicBezTo>
                    <a:cubicBezTo>
                      <a:pt x="520228" y="344995"/>
                      <a:pt x="581459" y="445250"/>
                      <a:pt x="581459" y="556437"/>
                    </a:cubicBezTo>
                    <a:cubicBezTo>
                      <a:pt x="581459" y="569858"/>
                      <a:pt x="570690" y="580612"/>
                      <a:pt x="557252" y="580612"/>
                    </a:cubicBezTo>
                    <a:cubicBezTo>
                      <a:pt x="543813" y="580612"/>
                      <a:pt x="533044" y="569858"/>
                      <a:pt x="533044" y="556437"/>
                    </a:cubicBezTo>
                    <a:cubicBezTo>
                      <a:pt x="533044" y="463648"/>
                      <a:pt x="482048" y="379836"/>
                      <a:pt x="399813" y="338063"/>
                    </a:cubicBezTo>
                    <a:cubicBezTo>
                      <a:pt x="387887" y="331841"/>
                      <a:pt x="383170" y="317265"/>
                      <a:pt x="389222" y="305444"/>
                    </a:cubicBezTo>
                    <a:cubicBezTo>
                      <a:pt x="392293" y="299445"/>
                      <a:pt x="397477" y="295290"/>
                      <a:pt x="403384" y="293390"/>
                    </a:cubicBezTo>
                    <a:close/>
                    <a:moveTo>
                      <a:pt x="290694" y="48348"/>
                    </a:moveTo>
                    <a:cubicBezTo>
                      <a:pt x="233195" y="48348"/>
                      <a:pt x="186376" y="95629"/>
                      <a:pt x="186376" y="153753"/>
                    </a:cubicBezTo>
                    <a:cubicBezTo>
                      <a:pt x="186376" y="211966"/>
                      <a:pt x="233195" y="259247"/>
                      <a:pt x="290694" y="259247"/>
                    </a:cubicBezTo>
                    <a:cubicBezTo>
                      <a:pt x="348283" y="259247"/>
                      <a:pt x="395012" y="211966"/>
                      <a:pt x="395012" y="153753"/>
                    </a:cubicBezTo>
                    <a:cubicBezTo>
                      <a:pt x="395012" y="95629"/>
                      <a:pt x="348283" y="48348"/>
                      <a:pt x="290694" y="48348"/>
                    </a:cubicBezTo>
                    <a:close/>
                    <a:moveTo>
                      <a:pt x="290694" y="0"/>
                    </a:moveTo>
                    <a:cubicBezTo>
                      <a:pt x="374986" y="0"/>
                      <a:pt x="443433" y="68967"/>
                      <a:pt x="443433" y="153753"/>
                    </a:cubicBezTo>
                    <a:cubicBezTo>
                      <a:pt x="443433" y="238628"/>
                      <a:pt x="374986" y="307595"/>
                      <a:pt x="290694" y="307595"/>
                    </a:cubicBezTo>
                    <a:cubicBezTo>
                      <a:pt x="206491" y="307595"/>
                      <a:pt x="137955" y="238628"/>
                      <a:pt x="137955" y="153753"/>
                    </a:cubicBezTo>
                    <a:cubicBezTo>
                      <a:pt x="137955" y="68967"/>
                      <a:pt x="206491" y="0"/>
                      <a:pt x="2906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229651" y="1130300"/>
            <a:ext cx="9720000" cy="2232000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7200" b="1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1229650" y="3445908"/>
            <a:ext cx="972000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3701079" y="4688414"/>
            <a:ext cx="2340000" cy="432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7054692" y="4688414"/>
            <a:ext cx="2340000" cy="432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www.officeplus.cn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8" name="任意多边形: 形状 17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49649" y="1028700"/>
            <a:ext cx="9161013" cy="998523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Agenda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1049650" y="2278903"/>
            <a:ext cx="10080000" cy="3240000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5337278" y="2368903"/>
            <a:ext cx="0" cy="306000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任意多边形: 形状 7"/>
          <p:cNvSpPr>
            <a:spLocks noChangeAspect="1"/>
          </p:cNvSpPr>
          <p:nvPr/>
        </p:nvSpPr>
        <p:spPr bwMode="auto">
          <a:xfrm>
            <a:off x="10510427" y="1281055"/>
            <a:ext cx="619223" cy="651347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1_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4" Type="http://schemas.openxmlformats.org/officeDocument/2006/relationships/theme" Target="../theme/theme1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 rot="0">
            <a:off x="1861185" y="2269490"/>
            <a:ext cx="8470265" cy="963930"/>
            <a:chOff x="631309" y="1723634"/>
            <a:chExt cx="7153910" cy="96424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sz="1800" b="1">
                  <a:latin typeface="微软雅黑" panose="020B0503020204020204" charset="-122"/>
                </a:rPr>
                <a:t>刘烁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00679" y="4636193"/>
            <a:ext cx="5190641" cy="276860"/>
            <a:chOff x="2765844" y="4561826"/>
            <a:chExt cx="1391877" cy="453340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561826"/>
              <a:ext cx="1355039" cy="4533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>
                <a:spcAft>
                  <a:spcPts val="600"/>
                </a:spcAft>
              </a:pPr>
              <a:r>
                <a:rPr lang="zh-CN" altLang="en-US"/>
                <a:t>中国</a:t>
              </a:r>
              <a:r>
                <a:rPr lang="zh-CN" altLang="en-US" dirty="0"/>
                <a:t>科学技术大学  </a:t>
              </a:r>
              <a:endParaRPr lang="en-US" altLang="zh-CN" dirty="0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文本框 16"/>
          <p:cNvSpPr txBox="1"/>
          <p:nvPr/>
        </p:nvSpPr>
        <p:spPr>
          <a:xfrm>
            <a:off x="1861185" y="2428875"/>
            <a:ext cx="84702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2500" b="1">
                <a:latin typeface="微软雅黑" panose="020B0503020204020204" charset="-122"/>
              </a:rPr>
              <a:t>OneVL: One-Step Latent Reasoning and Planning</a:t>
            </a:r>
            <a:endParaRPr lang="en-US" altLang="zh-CN" sz="2000" b="1"/>
          </a:p>
          <a:p>
            <a:r>
              <a:rPr sz="2500" b="1">
                <a:latin typeface="微软雅黑" panose="020B0503020204020204" charset="-122"/>
              </a:rPr>
              <a:t>with Vision-Language Explanation (arXiv 2026)</a:t>
            </a:r>
            <a:endParaRPr sz="2500" b="1"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实验评估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3200" b="0">
                <a:latin typeface="微软雅黑" panose="020B0503020204020204" charset="-122"/>
              </a:rPr>
              <a:t>实验设置：</a:t>
            </a:r>
            <a:endParaRPr sz="3600" b="1" dirty="0">
              <a:solidFill>
                <a:schemeClr val="tx1"/>
              </a:solidFill>
            </a:endParaRPr>
          </a:p>
          <a:p>
            <a:pPr lvl="1"/>
            <a:r>
              <a:rPr sz="2800" b="0">
                <a:latin typeface="微软雅黑" panose="020B0503020204020204" charset="-122"/>
              </a:rPr>
              <a:t>数据集 / 基准</a:t>
            </a:r>
            <a:endParaRPr sz="2800" b="0">
              <a:latin typeface="微软雅黑" panose="020B0503020204020204" charset="-122"/>
            </a:endParaRPr>
          </a:p>
          <a:p>
            <a:pPr lvl="2"/>
            <a:r>
              <a:rPr b="0">
                <a:latin typeface="微软雅黑" panose="020B0503020204020204" charset="-122"/>
              </a:rPr>
              <a:t>NAVSIM：nuPlan 日志驱动的闭环规划评估；</a:t>
            </a:r>
            <a:endParaRPr b="0">
              <a:latin typeface="微软雅黑" panose="020B0503020204020204" charset="-122"/>
            </a:endParaRPr>
          </a:p>
          <a:p>
            <a:pPr lvl="2"/>
            <a:r>
              <a:rPr b="0">
                <a:latin typeface="微软雅黑" panose="020B0503020204020204" charset="-122"/>
              </a:rPr>
              <a:t>ROADWork：道路施工区导航，包含临时标识、锥桶、工人等复杂场景；</a:t>
            </a:r>
            <a:endParaRPr b="0">
              <a:latin typeface="微软雅黑" panose="020B0503020204020204" charset="-122"/>
            </a:endParaRPr>
          </a:p>
          <a:p>
            <a:pPr lvl="2"/>
            <a:r>
              <a:rPr b="0">
                <a:latin typeface="微软雅黑" panose="020B0503020204020204" charset="-122"/>
              </a:rPr>
              <a:t>Impromptu：VLA 轨迹预测基准；</a:t>
            </a:r>
            <a:endParaRPr b="0">
              <a:latin typeface="微软雅黑" panose="020B0503020204020204" charset="-122"/>
            </a:endParaRPr>
          </a:p>
          <a:p>
            <a:pPr lvl="2"/>
            <a:r>
              <a:rPr b="0">
                <a:latin typeface="微软雅黑" panose="020B0503020204020204" charset="-122"/>
              </a:rPr>
              <a:t>Alpamayo-R1：自动驾驶推理规划基准。</a:t>
            </a:r>
            <a:endParaRPr b="0">
              <a:latin typeface="微软雅黑" panose="020B0503020204020204" charset="-122"/>
            </a:endParaRPr>
          </a:p>
          <a:p>
            <a:pPr lvl="1"/>
            <a:r>
              <a:rPr sz="2800" b="0">
                <a:latin typeface="微软雅黑" panose="020B0503020204020204" charset="-122"/>
              </a:rPr>
              <a:t>评价指标</a:t>
            </a:r>
            <a:endParaRPr sz="2800" b="0">
              <a:latin typeface="微软雅黑" panose="020B0503020204020204" charset="-122"/>
            </a:endParaRPr>
          </a:p>
          <a:p>
            <a:pPr lvl="2"/>
            <a:r>
              <a:rPr b="0">
                <a:latin typeface="微软雅黑" panose="020B0503020204020204" charset="-122"/>
              </a:rPr>
              <a:t>NAVSIM 使用 </a:t>
            </a:r>
            <a:r>
              <a:rPr b="1">
                <a:latin typeface="微软雅黑" panose="020B0503020204020204" charset="-122"/>
              </a:rPr>
              <a:t>PDM-score</a:t>
            </a:r>
            <a:r>
              <a:rPr sz="1600" b="0">
                <a:latin typeface="微软雅黑" panose="020B0503020204020204" charset="-122"/>
              </a:rPr>
              <a:t>（</a:t>
            </a:r>
            <a:r>
              <a:rPr lang="zh-CN" altLang="en-US" sz="1600" b="0">
                <a:latin typeface="微软雅黑" panose="020B0503020204020204" charset="-122"/>
              </a:rPr>
              <a:t>闭环规划质量，包括安全性、轨迹合理性和驾驶规则遵守情况</a:t>
            </a:r>
            <a:r>
              <a:rPr b="0">
                <a:latin typeface="微软雅黑" panose="020B0503020204020204" charset="-122"/>
              </a:rPr>
              <a:t>）；其余基准主要使用 </a:t>
            </a:r>
            <a:r>
              <a:rPr b="1">
                <a:latin typeface="微软雅黑" panose="020B0503020204020204" charset="-122"/>
              </a:rPr>
              <a:t>ADE / FDE</a:t>
            </a:r>
            <a:r>
              <a:rPr b="0">
                <a:latin typeface="微软雅黑" panose="020B0503020204020204" charset="-122"/>
              </a:rPr>
              <a:t> </a:t>
            </a:r>
            <a:r>
              <a:rPr sz="1600" b="0">
                <a:latin typeface="微软雅黑" panose="020B0503020204020204" charset="-122"/>
              </a:rPr>
              <a:t>（</a:t>
            </a:r>
            <a:r>
              <a:rPr lang="en-US" altLang="zh-CN" sz="1600" b="0">
                <a:latin typeface="微软雅黑" panose="020B0503020204020204" charset="-122"/>
              </a:rPr>
              <a:t>ADE</a:t>
            </a:r>
            <a:r>
              <a:rPr lang="zh-CN" altLang="en-US" sz="1600" b="0">
                <a:latin typeface="微软雅黑" panose="020B0503020204020204" charset="-122"/>
              </a:rPr>
              <a:t>：平均位移误差，用于衡量预测轨迹与真实轨迹之间的平均偏差；</a:t>
            </a:r>
            <a:r>
              <a:rPr lang="en-US" altLang="zh-CN" sz="1600" b="0">
                <a:latin typeface="微软雅黑" panose="020B0503020204020204" charset="-122"/>
              </a:rPr>
              <a:t>FDE</a:t>
            </a:r>
            <a:r>
              <a:rPr lang="zh-CN" altLang="en-US" sz="1600" b="0">
                <a:latin typeface="微软雅黑" panose="020B0503020204020204" charset="-122"/>
              </a:rPr>
              <a:t>：最终位移误差，用于衡量预测终点与真实终点之间的偏差</a:t>
            </a:r>
            <a:r>
              <a:rPr sz="1600" b="0">
                <a:latin typeface="微软雅黑" panose="020B0503020204020204" charset="-122"/>
              </a:rPr>
              <a:t>）</a:t>
            </a:r>
            <a:r>
              <a:rPr b="0">
                <a:latin typeface="微软雅黑" panose="020B0503020204020204" charset="-122"/>
              </a:rPr>
              <a:t>与</a:t>
            </a:r>
            <a:r>
              <a:rPr b="1">
                <a:latin typeface="微软雅黑" panose="020B0503020204020204" charset="-122"/>
              </a:rPr>
              <a:t>推理延迟</a:t>
            </a:r>
            <a:r>
              <a:rPr b="0">
                <a:latin typeface="微软雅黑" panose="020B0503020204020204" charset="-122"/>
              </a:rPr>
              <a:t>。</a:t>
            </a:r>
            <a:endParaRPr b="0">
              <a:latin typeface="微软雅黑" panose="020B0503020204020204" charset="-122"/>
            </a:endParaRPr>
          </a:p>
          <a:p>
            <a:pPr lvl="1"/>
            <a:r>
              <a:rPr sz="2800" b="0">
                <a:latin typeface="微软雅黑" panose="020B0503020204020204" charset="-122"/>
              </a:rPr>
              <a:t>对比对象</a:t>
            </a:r>
            <a:endParaRPr sz="2800" b="0">
              <a:latin typeface="微软雅黑" panose="020B0503020204020204" charset="-122"/>
            </a:endParaRPr>
          </a:p>
          <a:p>
            <a:pPr lvl="2"/>
            <a:r>
              <a:rPr b="0">
                <a:latin typeface="微软雅黑" panose="020B0503020204020204" charset="-122"/>
              </a:rPr>
              <a:t>Answer-only、显式 AR CoT、COCONUT / CODI / SIM-CoT 等 latent CoT 方法，以及各基准先前 SOTA。</a:t>
            </a:r>
            <a:endParaRPr b="0"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实验评估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4770120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b="0">
                <a:latin typeface="微软雅黑" panose="020B0503020204020204" charset="-122"/>
              </a:rPr>
              <a:t>实验数据分析：</a:t>
            </a:r>
            <a:endParaRPr sz="2400" b="1" dirty="0">
              <a:solidFill>
                <a:schemeClr val="tx1"/>
              </a:solidFill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OneVL 在四个基准上整体达到最优或最强水平：NAVSIM PDM-score 88.84，ROADWork ADE 12.49px，Impromptu ADE 1.34m，Alpamayo-R1 ADE 2.62m。</a:t>
            </a:r>
            <a:endParaRPr sz="1800" b="0">
              <a:latin typeface="微软雅黑" panose="020B0503020204020204" charset="-122"/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效率：NAVSIM 上 OneVL 延迟 4.46s，接近 answer-only 的 4.49s，并快于显式 AR CoT 的 6.58s。</a:t>
            </a:r>
            <a:endParaRPr sz="1800" b="0">
              <a:latin typeface="微软雅黑" panose="020B0503020204020204" charset="-122"/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对比结论：传统 latent CoT 方法在 VLA 自动驾驶中普遍低于显式 CoT；OneVL 通过视觉世界模型监督首次实现 latent CoT 超越显式 CoT。</a:t>
            </a:r>
            <a:endParaRPr sz="1800" b="0">
              <a:latin typeface="微软雅黑" panose="020B0503020204020204" charset="-122"/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消融结论：去掉视觉解码器下降 0.87；跳过三阶段训练下降 21.71，说明视觉监督和训练课程非常关键。</a:t>
            </a:r>
            <a:endParaRPr sz="1800" b="0">
              <a:latin typeface="微软雅黑" panose="020B0503020204020204" charset="-122"/>
            </a:endParaRPr>
          </a:p>
        </p:txBody>
      </p:sp>
      <p:pic>
        <p:nvPicPr>
          <p:cNvPr id="8" name="Picture 7" descr="onevl_benchmark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0520" y="2688084"/>
            <a:ext cx="6101080" cy="13237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总结与思考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310" y="2732405"/>
            <a:ext cx="11040745" cy="2341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1900" b="0">
                <a:latin typeface="微软雅黑" panose="020B0503020204020204" charset="-122"/>
              </a:rPr>
              <a:t>局限性：</a:t>
            </a:r>
            <a:endParaRPr sz="2665" b="1" dirty="0">
              <a:solidFill>
                <a:schemeClr val="tx1"/>
              </a:solidFill>
            </a:endParaRPr>
          </a:p>
          <a:p>
            <a:pPr lvl="1"/>
            <a:r>
              <a:rPr sz="1625" b="0">
                <a:latin typeface="微软雅黑" panose="020B0503020204020204" charset="-122"/>
              </a:rPr>
              <a:t>视觉未来帧监督依赖数据集中未来图像与轨迹标注，跨场景迁移成本较高；</a:t>
            </a:r>
            <a:endParaRPr sz="1625" b="0">
              <a:latin typeface="微软雅黑" panose="020B0503020204020204" charset="-122"/>
            </a:endParaRPr>
          </a:p>
          <a:p>
            <a:pPr lvl="1"/>
            <a:r>
              <a:rPr sz="1625" b="0">
                <a:latin typeface="微软雅黑" panose="020B0503020204020204" charset="-122"/>
              </a:rPr>
              <a:t>框架主要验证在自动驾驶轨迹预测，迁移到真实机器人操作还需要处理接触、力觉、物体状态等更复杂动态；</a:t>
            </a:r>
            <a:endParaRPr sz="1625" b="0">
              <a:latin typeface="微软雅黑" panose="020B0503020204020204" charset="-122"/>
            </a:endParaRPr>
          </a:p>
          <a:p>
            <a:pPr lvl="1"/>
            <a:r>
              <a:rPr sz="1625" b="0">
                <a:latin typeface="微软雅黑" panose="020B0503020204020204" charset="-122"/>
              </a:rPr>
              <a:t>辅助解码器虽在推理时可丢弃，但训练阶段仍增加模型、数据与算力复杂度。</a:t>
            </a:r>
            <a:endParaRPr sz="1625" b="0">
              <a:latin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1900" b="0">
                <a:latin typeface="微软雅黑" panose="020B0503020204020204" charset="-122"/>
              </a:rPr>
              <a:t>核心贡献：</a:t>
            </a:r>
            <a:endParaRPr sz="2400" b="1" dirty="0">
              <a:solidFill>
                <a:schemeClr val="tx1"/>
              </a:solidFill>
            </a:endParaRPr>
          </a:p>
          <a:p>
            <a:pPr lvl="1"/>
            <a:r>
              <a:rPr sz="1625" b="0">
                <a:latin typeface="微软雅黑" panose="020B0503020204020204" charset="-122"/>
              </a:rPr>
              <a:t>提出 OneVL，将 latent CoT、VLA 规划与视觉世界模型统一到一个框架；</a:t>
            </a:r>
            <a:endParaRPr sz="1625" b="0">
              <a:latin typeface="微软雅黑" panose="020B0503020204020204" charset="-122"/>
            </a:endParaRPr>
          </a:p>
          <a:p>
            <a:pPr lvl="1"/>
            <a:r>
              <a:rPr sz="1625" b="0">
                <a:latin typeface="微软雅黑" panose="020B0503020204020204" charset="-122"/>
              </a:rPr>
              <a:t>设计语言 + 视觉双辅助解码器，使 latent token 同时对齐语义解释和物理动态；</a:t>
            </a:r>
            <a:endParaRPr sz="1625" b="0">
              <a:latin typeface="微软雅黑" panose="020B0503020204020204" charset="-122"/>
            </a:endParaRPr>
          </a:p>
          <a:p>
            <a:pPr lvl="1"/>
            <a:r>
              <a:rPr sz="1625" b="0">
                <a:latin typeface="微软雅黑" panose="020B0503020204020204" charset="-122"/>
              </a:rPr>
              <a:t>通过三阶段训练稳定压缩表征，并在推理阶段用 prefill 实现 answer-only 级别延迟；</a:t>
            </a:r>
            <a:endParaRPr sz="1625" b="0">
              <a:latin typeface="微软雅黑" panose="020B0503020204020204" charset="-122"/>
            </a:endParaRPr>
          </a:p>
          <a:p>
            <a:pPr lvl="1"/>
            <a:r>
              <a:rPr sz="1625" b="0">
                <a:latin typeface="微软雅黑" panose="020B0503020204020204" charset="-122"/>
              </a:rPr>
              <a:t>对机器人启发：数据优选/策略训练可考虑加入“未来观测预测”辅助任务，提升 latent 表征的因果动态能力。</a:t>
            </a:r>
            <a:endParaRPr sz="1625" b="0"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形 11"/>
          <p:cNvSpPr/>
          <p:nvPr>
            <p:custDataLst>
              <p:tags r:id="rId1"/>
            </p:custDataLst>
          </p:nvPr>
        </p:nvSpPr>
        <p:spPr>
          <a:xfrm>
            <a:off x="5919283" y="3563426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" name="图形 11"/>
          <p:cNvSpPr/>
          <p:nvPr>
            <p:custDataLst>
              <p:tags r:id="rId2"/>
            </p:custDataLst>
          </p:nvPr>
        </p:nvSpPr>
        <p:spPr>
          <a:xfrm>
            <a:off x="5919283" y="2743840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24767" y="1947155"/>
            <a:ext cx="3776520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背景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介绍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24766" y="2781086"/>
            <a:ext cx="3776521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论文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方法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520643" y="3563426"/>
            <a:ext cx="3456806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实验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评估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图形 2"/>
          <p:cNvSpPr/>
          <p:nvPr>
            <p:custDataLst>
              <p:tags r:id="rId6"/>
            </p:custDataLst>
          </p:nvPr>
        </p:nvSpPr>
        <p:spPr>
          <a:xfrm>
            <a:off x="6084447" y="3731208"/>
            <a:ext cx="174402" cy="240436"/>
          </a:xfrm>
          <a:custGeom>
            <a:avLst/>
            <a:gdLst>
              <a:gd name="connsiteX0" fmla="*/ 219561 w 257299"/>
              <a:gd name="connsiteY0" fmla="*/ 37696 h 354722"/>
              <a:gd name="connsiteX1" fmla="*/ 128545 w 257299"/>
              <a:gd name="connsiteY1" fmla="*/ 0 h 354722"/>
              <a:gd name="connsiteX2" fmla="*/ 0 w 257299"/>
              <a:gd name="connsiteY2" fmla="*/ 128754 h 354722"/>
              <a:gd name="connsiteX3" fmla="*/ 63456 w 257299"/>
              <a:gd name="connsiteY3" fmla="*/ 239665 h 354722"/>
              <a:gd name="connsiteX4" fmla="*/ 63456 w 257299"/>
              <a:gd name="connsiteY4" fmla="*/ 317404 h 354722"/>
              <a:gd name="connsiteX5" fmla="*/ 99895 w 257299"/>
              <a:gd name="connsiteY5" fmla="*/ 354723 h 354722"/>
              <a:gd name="connsiteX6" fmla="*/ 157361 w 257299"/>
              <a:gd name="connsiteY6" fmla="*/ 354723 h 354722"/>
              <a:gd name="connsiteX7" fmla="*/ 194178 w 257299"/>
              <a:gd name="connsiteY7" fmla="*/ 317404 h 354722"/>
              <a:gd name="connsiteX8" fmla="*/ 194178 w 257299"/>
              <a:gd name="connsiteY8" fmla="*/ 239581 h 354722"/>
              <a:gd name="connsiteX9" fmla="*/ 257299 w 257299"/>
              <a:gd name="connsiteY9" fmla="*/ 128712 h 354722"/>
              <a:gd name="connsiteX10" fmla="*/ 219561 w 257299"/>
              <a:gd name="connsiteY10" fmla="*/ 37696 h 354722"/>
              <a:gd name="connsiteX11" fmla="*/ 157403 w 257299"/>
              <a:gd name="connsiteY11" fmla="*/ 326869 h 354722"/>
              <a:gd name="connsiteX12" fmla="*/ 99979 w 257299"/>
              <a:gd name="connsiteY12" fmla="*/ 326869 h 354722"/>
              <a:gd name="connsiteX13" fmla="*/ 91183 w 257299"/>
              <a:gd name="connsiteY13" fmla="*/ 317404 h 354722"/>
              <a:gd name="connsiteX14" fmla="*/ 91183 w 257299"/>
              <a:gd name="connsiteY14" fmla="*/ 295037 h 354722"/>
              <a:gd name="connsiteX15" fmla="*/ 166618 w 257299"/>
              <a:gd name="connsiteY15" fmla="*/ 295037 h 354722"/>
              <a:gd name="connsiteX16" fmla="*/ 166618 w 257299"/>
              <a:gd name="connsiteY16" fmla="*/ 317404 h 354722"/>
              <a:gd name="connsiteX17" fmla="*/ 157403 w 257299"/>
              <a:gd name="connsiteY17" fmla="*/ 326869 h 354722"/>
              <a:gd name="connsiteX18" fmla="*/ 174115 w 257299"/>
              <a:gd name="connsiteY18" fmla="*/ 218932 h 354722"/>
              <a:gd name="connsiteX19" fmla="*/ 166576 w 257299"/>
              <a:gd name="connsiteY19" fmla="*/ 231330 h 354722"/>
              <a:gd name="connsiteX20" fmla="*/ 166576 w 257299"/>
              <a:gd name="connsiteY20" fmla="*/ 267351 h 354722"/>
              <a:gd name="connsiteX21" fmla="*/ 143121 w 257299"/>
              <a:gd name="connsiteY21" fmla="*/ 267351 h 354722"/>
              <a:gd name="connsiteX22" fmla="*/ 143121 w 257299"/>
              <a:gd name="connsiteY22" fmla="*/ 178723 h 354722"/>
              <a:gd name="connsiteX23" fmla="*/ 176670 w 257299"/>
              <a:gd name="connsiteY23" fmla="*/ 178723 h 354722"/>
              <a:gd name="connsiteX24" fmla="*/ 190534 w 257299"/>
              <a:gd name="connsiteY24" fmla="*/ 164901 h 354722"/>
              <a:gd name="connsiteX25" fmla="*/ 176670 w 257299"/>
              <a:gd name="connsiteY25" fmla="*/ 151079 h 354722"/>
              <a:gd name="connsiteX26" fmla="*/ 81173 w 257299"/>
              <a:gd name="connsiteY26" fmla="*/ 151079 h 354722"/>
              <a:gd name="connsiteX27" fmla="*/ 67309 w 257299"/>
              <a:gd name="connsiteY27" fmla="*/ 164901 h 354722"/>
              <a:gd name="connsiteX28" fmla="*/ 81173 w 257299"/>
              <a:gd name="connsiteY28" fmla="*/ 178723 h 354722"/>
              <a:gd name="connsiteX29" fmla="*/ 115267 w 257299"/>
              <a:gd name="connsiteY29" fmla="*/ 178723 h 354722"/>
              <a:gd name="connsiteX30" fmla="*/ 115267 w 257299"/>
              <a:gd name="connsiteY30" fmla="*/ 267351 h 354722"/>
              <a:gd name="connsiteX31" fmla="*/ 91183 w 257299"/>
              <a:gd name="connsiteY31" fmla="*/ 267351 h 354722"/>
              <a:gd name="connsiteX32" fmla="*/ 91183 w 257299"/>
              <a:gd name="connsiteY32" fmla="*/ 231372 h 354722"/>
              <a:gd name="connsiteX33" fmla="*/ 83351 w 257299"/>
              <a:gd name="connsiteY33" fmla="*/ 218974 h 354722"/>
              <a:gd name="connsiteX34" fmla="*/ 27644 w 257299"/>
              <a:gd name="connsiteY34" fmla="*/ 128712 h 354722"/>
              <a:gd name="connsiteX35" fmla="*/ 128629 w 257299"/>
              <a:gd name="connsiteY35" fmla="*/ 27644 h 354722"/>
              <a:gd name="connsiteX36" fmla="*/ 229697 w 257299"/>
              <a:gd name="connsiteY36" fmla="*/ 128712 h 354722"/>
              <a:gd name="connsiteX37" fmla="*/ 174115 w 257299"/>
              <a:gd name="connsiteY37" fmla="*/ 218932 h 35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7299" h="354722">
                <a:moveTo>
                  <a:pt x="219561" y="37696"/>
                </a:moveTo>
                <a:cubicBezTo>
                  <a:pt x="195267" y="13361"/>
                  <a:pt x="162932" y="0"/>
                  <a:pt x="128545" y="0"/>
                </a:cubicBezTo>
                <a:cubicBezTo>
                  <a:pt x="57591" y="0"/>
                  <a:pt x="0" y="57759"/>
                  <a:pt x="0" y="128754"/>
                </a:cubicBezTo>
                <a:cubicBezTo>
                  <a:pt x="0" y="175037"/>
                  <a:pt x="23874" y="216754"/>
                  <a:pt x="63456" y="239665"/>
                </a:cubicBezTo>
                <a:lnTo>
                  <a:pt x="63456" y="317404"/>
                </a:lnTo>
                <a:cubicBezTo>
                  <a:pt x="63456" y="338011"/>
                  <a:pt x="79623" y="354723"/>
                  <a:pt x="99895" y="354723"/>
                </a:cubicBezTo>
                <a:lnTo>
                  <a:pt x="157361" y="354723"/>
                </a:lnTo>
                <a:cubicBezTo>
                  <a:pt x="177508" y="354723"/>
                  <a:pt x="194178" y="337969"/>
                  <a:pt x="194178" y="317404"/>
                </a:cubicBezTo>
                <a:lnTo>
                  <a:pt x="194178" y="239581"/>
                </a:lnTo>
                <a:cubicBezTo>
                  <a:pt x="233592" y="216670"/>
                  <a:pt x="257299" y="174953"/>
                  <a:pt x="257299" y="128712"/>
                </a:cubicBezTo>
                <a:cubicBezTo>
                  <a:pt x="257383" y="94325"/>
                  <a:pt x="243896" y="62031"/>
                  <a:pt x="219561" y="37696"/>
                </a:cubicBezTo>
                <a:close/>
                <a:moveTo>
                  <a:pt x="157403" y="326869"/>
                </a:moveTo>
                <a:lnTo>
                  <a:pt x="99979" y="326869"/>
                </a:lnTo>
                <a:cubicBezTo>
                  <a:pt x="95037" y="326869"/>
                  <a:pt x="91183" y="322639"/>
                  <a:pt x="91183" y="317404"/>
                </a:cubicBezTo>
                <a:lnTo>
                  <a:pt x="91183" y="295037"/>
                </a:lnTo>
                <a:lnTo>
                  <a:pt x="166618" y="295037"/>
                </a:lnTo>
                <a:lnTo>
                  <a:pt x="166618" y="317404"/>
                </a:lnTo>
                <a:cubicBezTo>
                  <a:pt x="166576" y="322639"/>
                  <a:pt x="162220" y="326869"/>
                  <a:pt x="157403" y="326869"/>
                </a:cubicBezTo>
                <a:close/>
                <a:moveTo>
                  <a:pt x="174115" y="218932"/>
                </a:moveTo>
                <a:cubicBezTo>
                  <a:pt x="169424" y="221278"/>
                  <a:pt x="166576" y="226094"/>
                  <a:pt x="166576" y="231330"/>
                </a:cubicBezTo>
                <a:lnTo>
                  <a:pt x="166576" y="267351"/>
                </a:lnTo>
                <a:lnTo>
                  <a:pt x="143121" y="267351"/>
                </a:lnTo>
                <a:lnTo>
                  <a:pt x="143121" y="178723"/>
                </a:lnTo>
                <a:lnTo>
                  <a:pt x="176670" y="178723"/>
                </a:lnTo>
                <a:cubicBezTo>
                  <a:pt x="184335" y="178723"/>
                  <a:pt x="190534" y="172524"/>
                  <a:pt x="190534" y="164901"/>
                </a:cubicBezTo>
                <a:cubicBezTo>
                  <a:pt x="190534" y="157278"/>
                  <a:pt x="184335" y="151079"/>
                  <a:pt x="176670" y="151079"/>
                </a:cubicBezTo>
                <a:lnTo>
                  <a:pt x="81173" y="151079"/>
                </a:lnTo>
                <a:cubicBezTo>
                  <a:pt x="73508" y="151079"/>
                  <a:pt x="67309" y="157278"/>
                  <a:pt x="67309" y="164901"/>
                </a:cubicBezTo>
                <a:cubicBezTo>
                  <a:pt x="67309" y="172524"/>
                  <a:pt x="73508" y="178723"/>
                  <a:pt x="81173" y="178723"/>
                </a:cubicBezTo>
                <a:lnTo>
                  <a:pt x="115267" y="178723"/>
                </a:lnTo>
                <a:lnTo>
                  <a:pt x="115267" y="267351"/>
                </a:lnTo>
                <a:lnTo>
                  <a:pt x="91183" y="267351"/>
                </a:lnTo>
                <a:lnTo>
                  <a:pt x="91183" y="231372"/>
                </a:lnTo>
                <a:cubicBezTo>
                  <a:pt x="91183" y="226094"/>
                  <a:pt x="88042" y="221320"/>
                  <a:pt x="83351" y="218974"/>
                </a:cubicBezTo>
                <a:cubicBezTo>
                  <a:pt x="49047" y="201927"/>
                  <a:pt x="27644" y="167330"/>
                  <a:pt x="27644" y="128712"/>
                </a:cubicBezTo>
                <a:cubicBezTo>
                  <a:pt x="27644" y="73005"/>
                  <a:pt x="72921" y="27644"/>
                  <a:pt x="128629" y="27644"/>
                </a:cubicBezTo>
                <a:cubicBezTo>
                  <a:pt x="184335" y="27644"/>
                  <a:pt x="229697" y="72964"/>
                  <a:pt x="229697" y="128712"/>
                </a:cubicBezTo>
                <a:cubicBezTo>
                  <a:pt x="229655" y="167330"/>
                  <a:pt x="208419" y="201885"/>
                  <a:pt x="174115" y="21893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37"/>
          <p:cNvSpPr/>
          <p:nvPr>
            <p:custDataLst>
              <p:tags r:id="rId7"/>
            </p:custDataLst>
          </p:nvPr>
        </p:nvSpPr>
        <p:spPr>
          <a:xfrm>
            <a:off x="6041233" y="2899109"/>
            <a:ext cx="265466" cy="265463"/>
          </a:xfrm>
          <a:custGeom>
            <a:avLst/>
            <a:gdLst>
              <a:gd name="connsiteX0" fmla="*/ 184040 w 366717"/>
              <a:gd name="connsiteY0" fmla="*/ 157687 h 366713"/>
              <a:gd name="connsiteX1" fmla="*/ 157961 w 366717"/>
              <a:gd name="connsiteY1" fmla="*/ 183766 h 366713"/>
              <a:gd name="connsiteX2" fmla="*/ 184040 w 366717"/>
              <a:gd name="connsiteY2" fmla="*/ 209845 h 366713"/>
              <a:gd name="connsiteX3" fmla="*/ 210119 w 366717"/>
              <a:gd name="connsiteY3" fmla="*/ 183766 h 366713"/>
              <a:gd name="connsiteX4" fmla="*/ 184040 w 366717"/>
              <a:gd name="connsiteY4" fmla="*/ 157687 h 366713"/>
              <a:gd name="connsiteX5" fmla="*/ 184040 w 366717"/>
              <a:gd name="connsiteY5" fmla="*/ 131497 h 366713"/>
              <a:gd name="connsiteX6" fmla="*/ 236313 w 366717"/>
              <a:gd name="connsiteY6" fmla="*/ 183770 h 366713"/>
              <a:gd name="connsiteX7" fmla="*/ 184040 w 366717"/>
              <a:gd name="connsiteY7" fmla="*/ 236043 h 366713"/>
              <a:gd name="connsiteX8" fmla="*/ 131767 w 366717"/>
              <a:gd name="connsiteY8" fmla="*/ 183770 h 366713"/>
              <a:gd name="connsiteX9" fmla="*/ 184040 w 366717"/>
              <a:gd name="connsiteY9" fmla="*/ 131497 h 366713"/>
              <a:gd name="connsiteX10" fmla="*/ 196449 w 366717"/>
              <a:gd name="connsiteY10" fmla="*/ 63651 h 366713"/>
              <a:gd name="connsiteX11" fmla="*/ 196449 w 366717"/>
              <a:gd name="connsiteY11" fmla="*/ 95828 h 366713"/>
              <a:gd name="connsiteX12" fmla="*/ 192168 w 366717"/>
              <a:gd name="connsiteY12" fmla="*/ 99692 h 366713"/>
              <a:gd name="connsiteX13" fmla="*/ 174606 w 366717"/>
              <a:gd name="connsiteY13" fmla="*/ 99827 h 366713"/>
              <a:gd name="connsiteX14" fmla="*/ 170259 w 366717"/>
              <a:gd name="connsiteY14" fmla="*/ 95967 h 366713"/>
              <a:gd name="connsiteX15" fmla="*/ 170259 w 366717"/>
              <a:gd name="connsiteY15" fmla="*/ 63802 h 366713"/>
              <a:gd name="connsiteX16" fmla="*/ 64040 w 366717"/>
              <a:gd name="connsiteY16" fmla="*/ 170263 h 366713"/>
              <a:gd name="connsiteX17" fmla="*/ 96205 w 366717"/>
              <a:gd name="connsiteY17" fmla="*/ 170263 h 366713"/>
              <a:gd name="connsiteX18" fmla="*/ 100064 w 366717"/>
              <a:gd name="connsiteY18" fmla="*/ 174602 h 366713"/>
              <a:gd name="connsiteX19" fmla="*/ 99565 w 366717"/>
              <a:gd name="connsiteY19" fmla="*/ 183770 h 366713"/>
              <a:gd name="connsiteX20" fmla="*/ 99982 w 366717"/>
              <a:gd name="connsiteY20" fmla="*/ 192168 h 366713"/>
              <a:gd name="connsiteX21" fmla="*/ 96119 w 366717"/>
              <a:gd name="connsiteY21" fmla="*/ 196457 h 366713"/>
              <a:gd name="connsiteX22" fmla="*/ 63950 w 366717"/>
              <a:gd name="connsiteY22" fmla="*/ 196457 h 366713"/>
              <a:gd name="connsiteX23" fmla="*/ 170263 w 366717"/>
              <a:gd name="connsiteY23" fmla="*/ 303741 h 366713"/>
              <a:gd name="connsiteX24" fmla="*/ 170263 w 366717"/>
              <a:gd name="connsiteY24" fmla="*/ 271576 h 366713"/>
              <a:gd name="connsiteX25" fmla="*/ 174610 w 366717"/>
              <a:gd name="connsiteY25" fmla="*/ 267717 h 366713"/>
              <a:gd name="connsiteX26" fmla="*/ 192172 w 366717"/>
              <a:gd name="connsiteY26" fmla="*/ 267852 h 366713"/>
              <a:gd name="connsiteX27" fmla="*/ 196453 w 366717"/>
              <a:gd name="connsiteY27" fmla="*/ 271715 h 366713"/>
              <a:gd name="connsiteX28" fmla="*/ 196453 w 366717"/>
              <a:gd name="connsiteY28" fmla="*/ 303893 h 366713"/>
              <a:gd name="connsiteX29" fmla="*/ 304130 w 366717"/>
              <a:gd name="connsiteY29" fmla="*/ 196461 h 366713"/>
              <a:gd name="connsiteX30" fmla="*/ 271961 w 366717"/>
              <a:gd name="connsiteY30" fmla="*/ 196461 h 366713"/>
              <a:gd name="connsiteX31" fmla="*/ 268097 w 366717"/>
              <a:gd name="connsiteY31" fmla="*/ 192172 h 366713"/>
              <a:gd name="connsiteX32" fmla="*/ 268515 w 366717"/>
              <a:gd name="connsiteY32" fmla="*/ 183774 h 366713"/>
              <a:gd name="connsiteX33" fmla="*/ 268015 w 366717"/>
              <a:gd name="connsiteY33" fmla="*/ 174606 h 366713"/>
              <a:gd name="connsiteX34" fmla="*/ 271875 w 366717"/>
              <a:gd name="connsiteY34" fmla="*/ 170268 h 366713"/>
              <a:gd name="connsiteX35" fmla="*/ 304036 w 366717"/>
              <a:gd name="connsiteY35" fmla="*/ 170268 h 366713"/>
              <a:gd name="connsiteX36" fmla="*/ 196449 w 366717"/>
              <a:gd name="connsiteY36" fmla="*/ 63651 h 366713"/>
              <a:gd name="connsiteX37" fmla="*/ 174148 w 366717"/>
              <a:gd name="connsiteY37" fmla="*/ 0 h 366713"/>
              <a:gd name="connsiteX38" fmla="*/ 192565 w 366717"/>
              <a:gd name="connsiteY38" fmla="*/ 0 h 366713"/>
              <a:gd name="connsiteX39" fmla="*/ 196453 w 366717"/>
              <a:gd name="connsiteY39" fmla="*/ 3888 h 366713"/>
              <a:gd name="connsiteX40" fmla="*/ 196453 w 366717"/>
              <a:gd name="connsiteY40" fmla="*/ 37334 h 366713"/>
              <a:gd name="connsiteX41" fmla="*/ 241244 w 366717"/>
              <a:gd name="connsiteY41" fmla="*/ 48364 h 366713"/>
              <a:gd name="connsiteX42" fmla="*/ 287951 w 366717"/>
              <a:gd name="connsiteY42" fmla="*/ 79854 h 366713"/>
              <a:gd name="connsiteX43" fmla="*/ 319441 w 366717"/>
              <a:gd name="connsiteY43" fmla="*/ 126561 h 366713"/>
              <a:gd name="connsiteX44" fmla="*/ 330377 w 366717"/>
              <a:gd name="connsiteY44" fmla="*/ 170259 h 366713"/>
              <a:gd name="connsiteX45" fmla="*/ 362828 w 366717"/>
              <a:gd name="connsiteY45" fmla="*/ 170259 h 366713"/>
              <a:gd name="connsiteX46" fmla="*/ 366717 w 366717"/>
              <a:gd name="connsiteY46" fmla="*/ 174148 h 366713"/>
              <a:gd name="connsiteX47" fmla="*/ 366717 w 366717"/>
              <a:gd name="connsiteY47" fmla="*/ 192565 h 366713"/>
              <a:gd name="connsiteX48" fmla="*/ 362828 w 366717"/>
              <a:gd name="connsiteY48" fmla="*/ 196453 h 366713"/>
              <a:gd name="connsiteX49" fmla="*/ 330446 w 366717"/>
              <a:gd name="connsiteY49" fmla="*/ 196453 h 366713"/>
              <a:gd name="connsiteX50" fmla="*/ 319441 w 366717"/>
              <a:gd name="connsiteY50" fmla="*/ 240970 h 366713"/>
              <a:gd name="connsiteX51" fmla="*/ 287951 w 366717"/>
              <a:gd name="connsiteY51" fmla="*/ 287677 h 366713"/>
              <a:gd name="connsiteX52" fmla="*/ 241244 w 366717"/>
              <a:gd name="connsiteY52" fmla="*/ 319167 h 366713"/>
              <a:gd name="connsiteX53" fmla="*/ 196453 w 366717"/>
              <a:gd name="connsiteY53" fmla="*/ 330197 h 366713"/>
              <a:gd name="connsiteX54" fmla="*/ 196453 w 366717"/>
              <a:gd name="connsiteY54" fmla="*/ 362824 h 366713"/>
              <a:gd name="connsiteX55" fmla="*/ 192565 w 366717"/>
              <a:gd name="connsiteY55" fmla="*/ 366713 h 366713"/>
              <a:gd name="connsiteX56" fmla="*/ 174148 w 366717"/>
              <a:gd name="connsiteY56" fmla="*/ 366713 h 366713"/>
              <a:gd name="connsiteX57" fmla="*/ 170259 w 366717"/>
              <a:gd name="connsiteY57" fmla="*/ 362824 h 366713"/>
              <a:gd name="connsiteX58" fmla="*/ 170259 w 366717"/>
              <a:gd name="connsiteY58" fmla="*/ 330078 h 366713"/>
              <a:gd name="connsiteX59" fmla="*/ 126835 w 366717"/>
              <a:gd name="connsiteY59" fmla="*/ 319167 h 366713"/>
              <a:gd name="connsiteX60" fmla="*/ 80128 w 366717"/>
              <a:gd name="connsiteY60" fmla="*/ 287677 h 366713"/>
              <a:gd name="connsiteX61" fmla="*/ 48639 w 366717"/>
              <a:gd name="connsiteY61" fmla="*/ 240970 h 366713"/>
              <a:gd name="connsiteX62" fmla="*/ 37633 w 366717"/>
              <a:gd name="connsiteY62" fmla="*/ 196453 h 366713"/>
              <a:gd name="connsiteX63" fmla="*/ 3888 w 366717"/>
              <a:gd name="connsiteY63" fmla="*/ 196453 h 366713"/>
              <a:gd name="connsiteX64" fmla="*/ 0 w 366717"/>
              <a:gd name="connsiteY64" fmla="*/ 192565 h 366713"/>
              <a:gd name="connsiteX65" fmla="*/ 0 w 366717"/>
              <a:gd name="connsiteY65" fmla="*/ 174148 h 366713"/>
              <a:gd name="connsiteX66" fmla="*/ 3888 w 366717"/>
              <a:gd name="connsiteY66" fmla="*/ 170259 h 366713"/>
              <a:gd name="connsiteX67" fmla="*/ 37703 w 366717"/>
              <a:gd name="connsiteY67" fmla="*/ 170259 h 366713"/>
              <a:gd name="connsiteX68" fmla="*/ 48639 w 366717"/>
              <a:gd name="connsiteY68" fmla="*/ 126561 h 366713"/>
              <a:gd name="connsiteX69" fmla="*/ 80128 w 366717"/>
              <a:gd name="connsiteY69" fmla="*/ 79854 h 366713"/>
              <a:gd name="connsiteX70" fmla="*/ 126835 w 366717"/>
              <a:gd name="connsiteY70" fmla="*/ 48364 h 366713"/>
              <a:gd name="connsiteX71" fmla="*/ 170259 w 366717"/>
              <a:gd name="connsiteY71" fmla="*/ 37453 h 366713"/>
              <a:gd name="connsiteX72" fmla="*/ 170259 w 366717"/>
              <a:gd name="connsiteY72" fmla="*/ 3888 h 366713"/>
              <a:gd name="connsiteX73" fmla="*/ 174148 w 366717"/>
              <a:gd name="connsiteY73" fmla="*/ 0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66717" h="366713">
                <a:moveTo>
                  <a:pt x="184040" y="157687"/>
                </a:moveTo>
                <a:cubicBezTo>
                  <a:pt x="169658" y="157687"/>
                  <a:pt x="157961" y="169388"/>
                  <a:pt x="157961" y="183766"/>
                </a:cubicBezTo>
                <a:cubicBezTo>
                  <a:pt x="157961" y="198144"/>
                  <a:pt x="169662" y="209845"/>
                  <a:pt x="184040" y="209845"/>
                </a:cubicBezTo>
                <a:cubicBezTo>
                  <a:pt x="198418" y="209845"/>
                  <a:pt x="210119" y="198144"/>
                  <a:pt x="210119" y="183766"/>
                </a:cubicBezTo>
                <a:cubicBezTo>
                  <a:pt x="210119" y="169388"/>
                  <a:pt x="198422" y="157687"/>
                  <a:pt x="184040" y="157687"/>
                </a:cubicBezTo>
                <a:close/>
                <a:moveTo>
                  <a:pt x="184040" y="131497"/>
                </a:moveTo>
                <a:cubicBezTo>
                  <a:pt x="212861" y="131497"/>
                  <a:pt x="236313" y="154949"/>
                  <a:pt x="236313" y="183770"/>
                </a:cubicBezTo>
                <a:cubicBezTo>
                  <a:pt x="236313" y="212591"/>
                  <a:pt x="212865" y="236043"/>
                  <a:pt x="184040" y="236043"/>
                </a:cubicBezTo>
                <a:cubicBezTo>
                  <a:pt x="155214" y="236043"/>
                  <a:pt x="131767" y="212591"/>
                  <a:pt x="131767" y="183770"/>
                </a:cubicBezTo>
                <a:cubicBezTo>
                  <a:pt x="131767" y="154949"/>
                  <a:pt x="155219" y="131497"/>
                  <a:pt x="184040" y="131497"/>
                </a:cubicBezTo>
                <a:close/>
                <a:moveTo>
                  <a:pt x="196449" y="63651"/>
                </a:moveTo>
                <a:lnTo>
                  <a:pt x="196449" y="95828"/>
                </a:lnTo>
                <a:cubicBezTo>
                  <a:pt x="196449" y="98128"/>
                  <a:pt x="194460" y="99913"/>
                  <a:pt x="192168" y="99692"/>
                </a:cubicBezTo>
                <a:cubicBezTo>
                  <a:pt x="186325" y="99126"/>
                  <a:pt x="180439" y="99172"/>
                  <a:pt x="174606" y="99827"/>
                </a:cubicBezTo>
                <a:cubicBezTo>
                  <a:pt x="172293" y="100085"/>
                  <a:pt x="170259" y="98296"/>
                  <a:pt x="170259" y="95967"/>
                </a:cubicBezTo>
                <a:lnTo>
                  <a:pt x="170259" y="63802"/>
                </a:lnTo>
                <a:cubicBezTo>
                  <a:pt x="114573" y="70154"/>
                  <a:pt x="70269" y="114536"/>
                  <a:pt x="64040" y="170263"/>
                </a:cubicBezTo>
                <a:lnTo>
                  <a:pt x="96205" y="170263"/>
                </a:lnTo>
                <a:cubicBezTo>
                  <a:pt x="98529" y="170263"/>
                  <a:pt x="100318" y="172289"/>
                  <a:pt x="100064" y="174602"/>
                </a:cubicBezTo>
                <a:cubicBezTo>
                  <a:pt x="99737" y="177614"/>
                  <a:pt x="99565" y="180671"/>
                  <a:pt x="99565" y="183770"/>
                </a:cubicBezTo>
                <a:cubicBezTo>
                  <a:pt x="99565" y="186602"/>
                  <a:pt x="99708" y="189405"/>
                  <a:pt x="99982" y="192168"/>
                </a:cubicBezTo>
                <a:cubicBezTo>
                  <a:pt x="100212" y="194464"/>
                  <a:pt x="98423" y="196457"/>
                  <a:pt x="96119" y="196457"/>
                </a:cubicBezTo>
                <a:lnTo>
                  <a:pt x="63950" y="196457"/>
                </a:lnTo>
                <a:cubicBezTo>
                  <a:pt x="69835" y="252569"/>
                  <a:pt x="114303" y="297356"/>
                  <a:pt x="170263" y="303741"/>
                </a:cubicBezTo>
                <a:lnTo>
                  <a:pt x="170263" y="271576"/>
                </a:lnTo>
                <a:cubicBezTo>
                  <a:pt x="170263" y="269247"/>
                  <a:pt x="172293" y="267459"/>
                  <a:pt x="174610" y="267717"/>
                </a:cubicBezTo>
                <a:cubicBezTo>
                  <a:pt x="180443" y="268372"/>
                  <a:pt x="186329" y="268418"/>
                  <a:pt x="192172" y="267852"/>
                </a:cubicBezTo>
                <a:cubicBezTo>
                  <a:pt x="194464" y="267631"/>
                  <a:pt x="196453" y="269411"/>
                  <a:pt x="196453" y="271715"/>
                </a:cubicBezTo>
                <a:lnTo>
                  <a:pt x="196453" y="303893"/>
                </a:lnTo>
                <a:cubicBezTo>
                  <a:pt x="253060" y="298085"/>
                  <a:pt x="298199" y="253019"/>
                  <a:pt x="304130" y="196461"/>
                </a:cubicBezTo>
                <a:lnTo>
                  <a:pt x="271961" y="196461"/>
                </a:lnTo>
                <a:cubicBezTo>
                  <a:pt x="269656" y="196461"/>
                  <a:pt x="267868" y="194468"/>
                  <a:pt x="268097" y="192172"/>
                </a:cubicBezTo>
                <a:cubicBezTo>
                  <a:pt x="268375" y="189409"/>
                  <a:pt x="268515" y="186606"/>
                  <a:pt x="268515" y="183774"/>
                </a:cubicBezTo>
                <a:cubicBezTo>
                  <a:pt x="268515" y="180675"/>
                  <a:pt x="268343" y="177618"/>
                  <a:pt x="268015" y="174606"/>
                </a:cubicBezTo>
                <a:cubicBezTo>
                  <a:pt x="267762" y="172293"/>
                  <a:pt x="269550" y="170268"/>
                  <a:pt x="271875" y="170268"/>
                </a:cubicBezTo>
                <a:lnTo>
                  <a:pt x="304036" y="170268"/>
                </a:lnTo>
                <a:cubicBezTo>
                  <a:pt x="297753" y="114090"/>
                  <a:pt x="252778" y="69430"/>
                  <a:pt x="196449" y="63651"/>
                </a:cubicBezTo>
                <a:close/>
                <a:moveTo>
                  <a:pt x="174148" y="0"/>
                </a:moveTo>
                <a:lnTo>
                  <a:pt x="192565" y="0"/>
                </a:lnTo>
                <a:cubicBezTo>
                  <a:pt x="194714" y="0"/>
                  <a:pt x="196453" y="1739"/>
                  <a:pt x="196453" y="3888"/>
                </a:cubicBezTo>
                <a:lnTo>
                  <a:pt x="196453" y="37334"/>
                </a:lnTo>
                <a:cubicBezTo>
                  <a:pt x="211907" y="38619"/>
                  <a:pt x="226928" y="42307"/>
                  <a:pt x="241244" y="48364"/>
                </a:cubicBezTo>
                <a:cubicBezTo>
                  <a:pt x="258745" y="55768"/>
                  <a:pt x="274461" y="66364"/>
                  <a:pt x="287951" y="79854"/>
                </a:cubicBezTo>
                <a:cubicBezTo>
                  <a:pt x="301445" y="93344"/>
                  <a:pt x="312037" y="109060"/>
                  <a:pt x="319441" y="126561"/>
                </a:cubicBezTo>
                <a:cubicBezTo>
                  <a:pt x="325355" y="140542"/>
                  <a:pt x="329010" y="155190"/>
                  <a:pt x="330377" y="170259"/>
                </a:cubicBezTo>
                <a:lnTo>
                  <a:pt x="362828" y="170259"/>
                </a:lnTo>
                <a:cubicBezTo>
                  <a:pt x="364973" y="170259"/>
                  <a:pt x="366717" y="171999"/>
                  <a:pt x="366717" y="174148"/>
                </a:cubicBezTo>
                <a:lnTo>
                  <a:pt x="366717" y="192565"/>
                </a:lnTo>
                <a:cubicBezTo>
                  <a:pt x="366717" y="194714"/>
                  <a:pt x="364977" y="196453"/>
                  <a:pt x="362828" y="196453"/>
                </a:cubicBezTo>
                <a:lnTo>
                  <a:pt x="330446" y="196453"/>
                </a:lnTo>
                <a:cubicBezTo>
                  <a:pt x="329141" y="211809"/>
                  <a:pt x="325461" y="226736"/>
                  <a:pt x="319441" y="240970"/>
                </a:cubicBezTo>
                <a:cubicBezTo>
                  <a:pt x="312037" y="258471"/>
                  <a:pt x="301441" y="274187"/>
                  <a:pt x="287951" y="287677"/>
                </a:cubicBezTo>
                <a:cubicBezTo>
                  <a:pt x="274461" y="301171"/>
                  <a:pt x="258745" y="311763"/>
                  <a:pt x="241244" y="319167"/>
                </a:cubicBezTo>
                <a:cubicBezTo>
                  <a:pt x="226924" y="325224"/>
                  <a:pt x="211907" y="328912"/>
                  <a:pt x="196453" y="330197"/>
                </a:cubicBezTo>
                <a:lnTo>
                  <a:pt x="196453" y="362824"/>
                </a:lnTo>
                <a:cubicBezTo>
                  <a:pt x="196453" y="364973"/>
                  <a:pt x="194714" y="366713"/>
                  <a:pt x="192565" y="366713"/>
                </a:cubicBezTo>
                <a:lnTo>
                  <a:pt x="174148" y="366713"/>
                </a:lnTo>
                <a:cubicBezTo>
                  <a:pt x="171999" y="366713"/>
                  <a:pt x="170259" y="364973"/>
                  <a:pt x="170259" y="362824"/>
                </a:cubicBezTo>
                <a:lnTo>
                  <a:pt x="170259" y="330078"/>
                </a:lnTo>
                <a:cubicBezTo>
                  <a:pt x="155288" y="328691"/>
                  <a:pt x="140730" y="325044"/>
                  <a:pt x="126835" y="319167"/>
                </a:cubicBezTo>
                <a:cubicBezTo>
                  <a:pt x="109334" y="311763"/>
                  <a:pt x="93622" y="301167"/>
                  <a:pt x="80128" y="287677"/>
                </a:cubicBezTo>
                <a:cubicBezTo>
                  <a:pt x="66634" y="274187"/>
                  <a:pt x="56042" y="258471"/>
                  <a:pt x="48639" y="240970"/>
                </a:cubicBezTo>
                <a:cubicBezTo>
                  <a:pt x="42618" y="226736"/>
                  <a:pt x="38939" y="211809"/>
                  <a:pt x="37633" y="196453"/>
                </a:cubicBezTo>
                <a:lnTo>
                  <a:pt x="3888" y="196453"/>
                </a:lnTo>
                <a:cubicBezTo>
                  <a:pt x="1739" y="196453"/>
                  <a:pt x="0" y="194714"/>
                  <a:pt x="0" y="192565"/>
                </a:cubicBezTo>
                <a:lnTo>
                  <a:pt x="0" y="174148"/>
                </a:lnTo>
                <a:cubicBezTo>
                  <a:pt x="0" y="171999"/>
                  <a:pt x="1739" y="170259"/>
                  <a:pt x="3888" y="170259"/>
                </a:cubicBezTo>
                <a:lnTo>
                  <a:pt x="37703" y="170259"/>
                </a:lnTo>
                <a:cubicBezTo>
                  <a:pt x="39070" y="155190"/>
                  <a:pt x="42724" y="140542"/>
                  <a:pt x="48639" y="126561"/>
                </a:cubicBezTo>
                <a:cubicBezTo>
                  <a:pt x="56042" y="109060"/>
                  <a:pt x="66639" y="93348"/>
                  <a:pt x="80128" y="79854"/>
                </a:cubicBezTo>
                <a:cubicBezTo>
                  <a:pt x="93618" y="66360"/>
                  <a:pt x="109334" y="55768"/>
                  <a:pt x="126835" y="48364"/>
                </a:cubicBezTo>
                <a:cubicBezTo>
                  <a:pt x="140730" y="42487"/>
                  <a:pt x="155288" y="38840"/>
                  <a:pt x="170259" y="37453"/>
                </a:cubicBezTo>
                <a:lnTo>
                  <a:pt x="170259" y="3888"/>
                </a:lnTo>
                <a:cubicBezTo>
                  <a:pt x="170259" y="1739"/>
                  <a:pt x="171999" y="0"/>
                  <a:pt x="17414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图形 11"/>
          <p:cNvSpPr/>
          <p:nvPr>
            <p:custDataLst>
              <p:tags r:id="rId8"/>
            </p:custDataLst>
          </p:nvPr>
        </p:nvSpPr>
        <p:spPr>
          <a:xfrm>
            <a:off x="5919283" y="4357581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7" name="Rectangl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24767" y="4389591"/>
            <a:ext cx="3456806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总结与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思考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任意多边形: 形状 33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6074448" y="4533694"/>
            <a:ext cx="194399" cy="216000"/>
          </a:xfrm>
          <a:custGeom>
            <a:avLst/>
            <a:gdLst>
              <a:gd name="connsiteX0" fmla="*/ 72033 w 294680"/>
              <a:gd name="connsiteY0" fmla="*/ 242292 h 327422"/>
              <a:gd name="connsiteX1" fmla="*/ 222647 w 294680"/>
              <a:gd name="connsiteY1" fmla="*/ 242292 h 327422"/>
              <a:gd name="connsiteX2" fmla="*/ 235744 w 294680"/>
              <a:gd name="connsiteY2" fmla="*/ 255389 h 327422"/>
              <a:gd name="connsiteX3" fmla="*/ 222647 w 294680"/>
              <a:gd name="connsiteY3" fmla="*/ 268485 h 327422"/>
              <a:gd name="connsiteX4" fmla="*/ 72033 w 294680"/>
              <a:gd name="connsiteY4" fmla="*/ 268485 h 327422"/>
              <a:gd name="connsiteX5" fmla="*/ 58936 w 294680"/>
              <a:gd name="connsiteY5" fmla="*/ 255389 h 327422"/>
              <a:gd name="connsiteX6" fmla="*/ 72033 w 294680"/>
              <a:gd name="connsiteY6" fmla="*/ 242292 h 327422"/>
              <a:gd name="connsiteX7" fmla="*/ 72033 w 294680"/>
              <a:gd name="connsiteY7" fmla="*/ 186630 h 327422"/>
              <a:gd name="connsiteX8" fmla="*/ 222647 w 294680"/>
              <a:gd name="connsiteY8" fmla="*/ 186630 h 327422"/>
              <a:gd name="connsiteX9" fmla="*/ 235744 w 294680"/>
              <a:gd name="connsiteY9" fmla="*/ 199727 h 327422"/>
              <a:gd name="connsiteX10" fmla="*/ 222647 w 294680"/>
              <a:gd name="connsiteY10" fmla="*/ 212824 h 327422"/>
              <a:gd name="connsiteX11" fmla="*/ 72033 w 294680"/>
              <a:gd name="connsiteY11" fmla="*/ 212824 h 327422"/>
              <a:gd name="connsiteX12" fmla="*/ 58936 w 294680"/>
              <a:gd name="connsiteY12" fmla="*/ 199727 h 327422"/>
              <a:gd name="connsiteX13" fmla="*/ 72033 w 294680"/>
              <a:gd name="connsiteY13" fmla="*/ 186630 h 327422"/>
              <a:gd name="connsiteX14" fmla="*/ 85130 w 294680"/>
              <a:gd name="connsiteY14" fmla="*/ 85130 h 327422"/>
              <a:gd name="connsiteX15" fmla="*/ 85130 w 294680"/>
              <a:gd name="connsiteY15" fmla="*/ 130969 h 327422"/>
              <a:gd name="connsiteX16" fmla="*/ 130969 w 294680"/>
              <a:gd name="connsiteY16" fmla="*/ 130969 h 327422"/>
              <a:gd name="connsiteX17" fmla="*/ 130969 w 294680"/>
              <a:gd name="connsiteY17" fmla="*/ 85130 h 327422"/>
              <a:gd name="connsiteX18" fmla="*/ 72033 w 294680"/>
              <a:gd name="connsiteY18" fmla="*/ 58936 h 327422"/>
              <a:gd name="connsiteX19" fmla="*/ 144066 w 294680"/>
              <a:gd name="connsiteY19" fmla="*/ 58936 h 327422"/>
              <a:gd name="connsiteX20" fmla="*/ 157163 w 294680"/>
              <a:gd name="connsiteY20" fmla="*/ 72033 h 327422"/>
              <a:gd name="connsiteX21" fmla="*/ 157163 w 294680"/>
              <a:gd name="connsiteY21" fmla="*/ 144066 h 327422"/>
              <a:gd name="connsiteX22" fmla="*/ 144066 w 294680"/>
              <a:gd name="connsiteY22" fmla="*/ 157163 h 327422"/>
              <a:gd name="connsiteX23" fmla="*/ 72033 w 294680"/>
              <a:gd name="connsiteY23" fmla="*/ 157163 h 327422"/>
              <a:gd name="connsiteX24" fmla="*/ 58936 w 294680"/>
              <a:gd name="connsiteY24" fmla="*/ 144066 h 327422"/>
              <a:gd name="connsiteX25" fmla="*/ 58936 w 294680"/>
              <a:gd name="connsiteY25" fmla="*/ 72033 h 327422"/>
              <a:gd name="connsiteX26" fmla="*/ 72033 w 294680"/>
              <a:gd name="connsiteY26" fmla="*/ 58936 h 327422"/>
              <a:gd name="connsiteX27" fmla="*/ 39291 w 294680"/>
              <a:gd name="connsiteY27" fmla="*/ 26194 h 327422"/>
              <a:gd name="connsiteX28" fmla="*/ 26194 w 294680"/>
              <a:gd name="connsiteY28" fmla="*/ 39291 h 327422"/>
              <a:gd name="connsiteX29" fmla="*/ 26194 w 294680"/>
              <a:gd name="connsiteY29" fmla="*/ 288131 h 327422"/>
              <a:gd name="connsiteX30" fmla="*/ 39291 w 294680"/>
              <a:gd name="connsiteY30" fmla="*/ 301228 h 327422"/>
              <a:gd name="connsiteX31" fmla="*/ 255389 w 294680"/>
              <a:gd name="connsiteY31" fmla="*/ 301228 h 327422"/>
              <a:gd name="connsiteX32" fmla="*/ 268486 w 294680"/>
              <a:gd name="connsiteY32" fmla="*/ 288131 h 327422"/>
              <a:gd name="connsiteX33" fmla="*/ 268486 w 294680"/>
              <a:gd name="connsiteY33" fmla="*/ 39291 h 327422"/>
              <a:gd name="connsiteX34" fmla="*/ 255389 w 294680"/>
              <a:gd name="connsiteY34" fmla="*/ 26194 h 327422"/>
              <a:gd name="connsiteX35" fmla="*/ 39291 w 294680"/>
              <a:gd name="connsiteY35" fmla="*/ 0 h 327422"/>
              <a:gd name="connsiteX36" fmla="*/ 255389 w 294680"/>
              <a:gd name="connsiteY36" fmla="*/ 0 h 327422"/>
              <a:gd name="connsiteX37" fmla="*/ 294680 w 294680"/>
              <a:gd name="connsiteY37" fmla="*/ 39291 h 327422"/>
              <a:gd name="connsiteX38" fmla="*/ 294680 w 294680"/>
              <a:gd name="connsiteY38" fmla="*/ 288131 h 327422"/>
              <a:gd name="connsiteX39" fmla="*/ 255389 w 294680"/>
              <a:gd name="connsiteY39" fmla="*/ 327422 h 327422"/>
              <a:gd name="connsiteX40" fmla="*/ 39291 w 294680"/>
              <a:gd name="connsiteY40" fmla="*/ 327422 h 327422"/>
              <a:gd name="connsiteX41" fmla="*/ 0 w 294680"/>
              <a:gd name="connsiteY41" fmla="*/ 288131 h 327422"/>
              <a:gd name="connsiteX42" fmla="*/ 0 w 294680"/>
              <a:gd name="connsiteY42" fmla="*/ 39291 h 327422"/>
              <a:gd name="connsiteX43" fmla="*/ 39291 w 294680"/>
              <a:gd name="connsiteY43" fmla="*/ 0 h 327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4680" h="327422">
                <a:moveTo>
                  <a:pt x="72033" y="242292"/>
                </a:moveTo>
                <a:lnTo>
                  <a:pt x="222647" y="242292"/>
                </a:lnTo>
                <a:cubicBezTo>
                  <a:pt x="229850" y="242292"/>
                  <a:pt x="235744" y="248185"/>
                  <a:pt x="235744" y="255389"/>
                </a:cubicBezTo>
                <a:cubicBezTo>
                  <a:pt x="235744" y="262592"/>
                  <a:pt x="229850" y="268485"/>
                  <a:pt x="222647" y="268485"/>
                </a:cubicBezTo>
                <a:lnTo>
                  <a:pt x="72033" y="268485"/>
                </a:lnTo>
                <a:cubicBezTo>
                  <a:pt x="64830" y="268485"/>
                  <a:pt x="58936" y="262592"/>
                  <a:pt x="58936" y="255389"/>
                </a:cubicBezTo>
                <a:cubicBezTo>
                  <a:pt x="58936" y="248185"/>
                  <a:pt x="64830" y="242292"/>
                  <a:pt x="72033" y="242292"/>
                </a:cubicBezTo>
                <a:close/>
                <a:moveTo>
                  <a:pt x="72033" y="186630"/>
                </a:moveTo>
                <a:lnTo>
                  <a:pt x="222647" y="186630"/>
                </a:lnTo>
                <a:cubicBezTo>
                  <a:pt x="229850" y="186630"/>
                  <a:pt x="235744" y="192524"/>
                  <a:pt x="235744" y="199727"/>
                </a:cubicBezTo>
                <a:cubicBezTo>
                  <a:pt x="235744" y="206930"/>
                  <a:pt x="229850" y="212824"/>
                  <a:pt x="222647" y="212824"/>
                </a:cubicBezTo>
                <a:lnTo>
                  <a:pt x="72033" y="212824"/>
                </a:lnTo>
                <a:cubicBezTo>
                  <a:pt x="64830" y="212824"/>
                  <a:pt x="58936" y="206930"/>
                  <a:pt x="58936" y="199727"/>
                </a:cubicBezTo>
                <a:cubicBezTo>
                  <a:pt x="58936" y="192524"/>
                  <a:pt x="64830" y="186630"/>
                  <a:pt x="72033" y="186630"/>
                </a:cubicBezTo>
                <a:close/>
                <a:moveTo>
                  <a:pt x="85130" y="85130"/>
                </a:moveTo>
                <a:lnTo>
                  <a:pt x="85130" y="130969"/>
                </a:lnTo>
                <a:lnTo>
                  <a:pt x="130969" y="130969"/>
                </a:lnTo>
                <a:lnTo>
                  <a:pt x="130969" y="85130"/>
                </a:lnTo>
                <a:close/>
                <a:moveTo>
                  <a:pt x="72033" y="58936"/>
                </a:moveTo>
                <a:lnTo>
                  <a:pt x="144066" y="58936"/>
                </a:lnTo>
                <a:cubicBezTo>
                  <a:pt x="151269" y="58936"/>
                  <a:pt x="157163" y="64830"/>
                  <a:pt x="157163" y="72033"/>
                </a:cubicBezTo>
                <a:lnTo>
                  <a:pt x="157163" y="144066"/>
                </a:lnTo>
                <a:cubicBezTo>
                  <a:pt x="157163" y="151269"/>
                  <a:pt x="151269" y="157163"/>
                  <a:pt x="144066" y="157163"/>
                </a:cubicBezTo>
                <a:lnTo>
                  <a:pt x="72033" y="157163"/>
                </a:lnTo>
                <a:cubicBezTo>
                  <a:pt x="64830" y="157163"/>
                  <a:pt x="58936" y="151269"/>
                  <a:pt x="58936" y="144066"/>
                </a:cubicBezTo>
                <a:lnTo>
                  <a:pt x="58936" y="72033"/>
                </a:lnTo>
                <a:cubicBezTo>
                  <a:pt x="58936" y="64830"/>
                  <a:pt x="64830" y="58936"/>
                  <a:pt x="72033" y="58936"/>
                </a:cubicBezTo>
                <a:close/>
                <a:moveTo>
                  <a:pt x="39291" y="26194"/>
                </a:moveTo>
                <a:cubicBezTo>
                  <a:pt x="32210" y="26194"/>
                  <a:pt x="26194" y="32210"/>
                  <a:pt x="26194" y="39291"/>
                </a:cubicBezTo>
                <a:lnTo>
                  <a:pt x="26194" y="288131"/>
                </a:lnTo>
                <a:cubicBezTo>
                  <a:pt x="26194" y="295212"/>
                  <a:pt x="32210" y="301228"/>
                  <a:pt x="39291" y="301228"/>
                </a:cubicBezTo>
                <a:lnTo>
                  <a:pt x="255389" y="301228"/>
                </a:lnTo>
                <a:cubicBezTo>
                  <a:pt x="262470" y="301228"/>
                  <a:pt x="268486" y="295212"/>
                  <a:pt x="268486" y="288131"/>
                </a:cubicBezTo>
                <a:lnTo>
                  <a:pt x="268486" y="39291"/>
                </a:lnTo>
                <a:cubicBezTo>
                  <a:pt x="268486" y="32210"/>
                  <a:pt x="262470" y="26194"/>
                  <a:pt x="255389" y="26194"/>
                </a:cubicBezTo>
                <a:close/>
                <a:moveTo>
                  <a:pt x="39291" y="0"/>
                </a:moveTo>
                <a:lnTo>
                  <a:pt x="255389" y="0"/>
                </a:lnTo>
                <a:cubicBezTo>
                  <a:pt x="276999" y="0"/>
                  <a:pt x="294680" y="17681"/>
                  <a:pt x="294680" y="39291"/>
                </a:cubicBezTo>
                <a:lnTo>
                  <a:pt x="294680" y="288131"/>
                </a:lnTo>
                <a:cubicBezTo>
                  <a:pt x="294680" y="309741"/>
                  <a:pt x="276999" y="327422"/>
                  <a:pt x="255389" y="327422"/>
                </a:cubicBezTo>
                <a:lnTo>
                  <a:pt x="39291" y="327422"/>
                </a:lnTo>
                <a:cubicBezTo>
                  <a:pt x="17681" y="327422"/>
                  <a:pt x="0" y="309741"/>
                  <a:pt x="0" y="288131"/>
                </a:cubicBezTo>
                <a:lnTo>
                  <a:pt x="0" y="39291"/>
                </a:lnTo>
                <a:cubicBezTo>
                  <a:pt x="0" y="17681"/>
                  <a:pt x="17681" y="0"/>
                  <a:pt x="39291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" name="图形 11"/>
          <p:cNvSpPr/>
          <p:nvPr>
            <p:custDataLst>
              <p:tags r:id="rId11"/>
            </p:custDataLst>
          </p:nvPr>
        </p:nvSpPr>
        <p:spPr>
          <a:xfrm>
            <a:off x="5919283" y="1911355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" name="任意多边形: 形状 37"/>
          <p:cNvSpPr/>
          <p:nvPr>
            <p:custDataLst>
              <p:tags r:id="rId12"/>
            </p:custDataLst>
          </p:nvPr>
        </p:nvSpPr>
        <p:spPr>
          <a:xfrm>
            <a:off x="6041233" y="2066624"/>
            <a:ext cx="265466" cy="265463"/>
          </a:xfrm>
          <a:custGeom>
            <a:avLst/>
            <a:gdLst>
              <a:gd name="connsiteX0" fmla="*/ 184040 w 366717"/>
              <a:gd name="connsiteY0" fmla="*/ 157687 h 366713"/>
              <a:gd name="connsiteX1" fmla="*/ 157961 w 366717"/>
              <a:gd name="connsiteY1" fmla="*/ 183766 h 366713"/>
              <a:gd name="connsiteX2" fmla="*/ 184040 w 366717"/>
              <a:gd name="connsiteY2" fmla="*/ 209845 h 366713"/>
              <a:gd name="connsiteX3" fmla="*/ 210119 w 366717"/>
              <a:gd name="connsiteY3" fmla="*/ 183766 h 366713"/>
              <a:gd name="connsiteX4" fmla="*/ 184040 w 366717"/>
              <a:gd name="connsiteY4" fmla="*/ 157687 h 366713"/>
              <a:gd name="connsiteX5" fmla="*/ 184040 w 366717"/>
              <a:gd name="connsiteY5" fmla="*/ 131497 h 366713"/>
              <a:gd name="connsiteX6" fmla="*/ 236313 w 366717"/>
              <a:gd name="connsiteY6" fmla="*/ 183770 h 366713"/>
              <a:gd name="connsiteX7" fmla="*/ 184040 w 366717"/>
              <a:gd name="connsiteY7" fmla="*/ 236043 h 366713"/>
              <a:gd name="connsiteX8" fmla="*/ 131767 w 366717"/>
              <a:gd name="connsiteY8" fmla="*/ 183770 h 366713"/>
              <a:gd name="connsiteX9" fmla="*/ 184040 w 366717"/>
              <a:gd name="connsiteY9" fmla="*/ 131497 h 366713"/>
              <a:gd name="connsiteX10" fmla="*/ 196449 w 366717"/>
              <a:gd name="connsiteY10" fmla="*/ 63651 h 366713"/>
              <a:gd name="connsiteX11" fmla="*/ 196449 w 366717"/>
              <a:gd name="connsiteY11" fmla="*/ 95828 h 366713"/>
              <a:gd name="connsiteX12" fmla="*/ 192168 w 366717"/>
              <a:gd name="connsiteY12" fmla="*/ 99692 h 366713"/>
              <a:gd name="connsiteX13" fmla="*/ 174606 w 366717"/>
              <a:gd name="connsiteY13" fmla="*/ 99827 h 366713"/>
              <a:gd name="connsiteX14" fmla="*/ 170259 w 366717"/>
              <a:gd name="connsiteY14" fmla="*/ 95967 h 366713"/>
              <a:gd name="connsiteX15" fmla="*/ 170259 w 366717"/>
              <a:gd name="connsiteY15" fmla="*/ 63802 h 366713"/>
              <a:gd name="connsiteX16" fmla="*/ 64040 w 366717"/>
              <a:gd name="connsiteY16" fmla="*/ 170263 h 366713"/>
              <a:gd name="connsiteX17" fmla="*/ 96205 w 366717"/>
              <a:gd name="connsiteY17" fmla="*/ 170263 h 366713"/>
              <a:gd name="connsiteX18" fmla="*/ 100064 w 366717"/>
              <a:gd name="connsiteY18" fmla="*/ 174602 h 366713"/>
              <a:gd name="connsiteX19" fmla="*/ 99565 w 366717"/>
              <a:gd name="connsiteY19" fmla="*/ 183770 h 366713"/>
              <a:gd name="connsiteX20" fmla="*/ 99982 w 366717"/>
              <a:gd name="connsiteY20" fmla="*/ 192168 h 366713"/>
              <a:gd name="connsiteX21" fmla="*/ 96119 w 366717"/>
              <a:gd name="connsiteY21" fmla="*/ 196457 h 366713"/>
              <a:gd name="connsiteX22" fmla="*/ 63950 w 366717"/>
              <a:gd name="connsiteY22" fmla="*/ 196457 h 366713"/>
              <a:gd name="connsiteX23" fmla="*/ 170263 w 366717"/>
              <a:gd name="connsiteY23" fmla="*/ 303741 h 366713"/>
              <a:gd name="connsiteX24" fmla="*/ 170263 w 366717"/>
              <a:gd name="connsiteY24" fmla="*/ 271576 h 366713"/>
              <a:gd name="connsiteX25" fmla="*/ 174610 w 366717"/>
              <a:gd name="connsiteY25" fmla="*/ 267717 h 366713"/>
              <a:gd name="connsiteX26" fmla="*/ 192172 w 366717"/>
              <a:gd name="connsiteY26" fmla="*/ 267852 h 366713"/>
              <a:gd name="connsiteX27" fmla="*/ 196453 w 366717"/>
              <a:gd name="connsiteY27" fmla="*/ 271715 h 366713"/>
              <a:gd name="connsiteX28" fmla="*/ 196453 w 366717"/>
              <a:gd name="connsiteY28" fmla="*/ 303893 h 366713"/>
              <a:gd name="connsiteX29" fmla="*/ 304130 w 366717"/>
              <a:gd name="connsiteY29" fmla="*/ 196461 h 366713"/>
              <a:gd name="connsiteX30" fmla="*/ 271961 w 366717"/>
              <a:gd name="connsiteY30" fmla="*/ 196461 h 366713"/>
              <a:gd name="connsiteX31" fmla="*/ 268097 w 366717"/>
              <a:gd name="connsiteY31" fmla="*/ 192172 h 366713"/>
              <a:gd name="connsiteX32" fmla="*/ 268515 w 366717"/>
              <a:gd name="connsiteY32" fmla="*/ 183774 h 366713"/>
              <a:gd name="connsiteX33" fmla="*/ 268015 w 366717"/>
              <a:gd name="connsiteY33" fmla="*/ 174606 h 366713"/>
              <a:gd name="connsiteX34" fmla="*/ 271875 w 366717"/>
              <a:gd name="connsiteY34" fmla="*/ 170268 h 366713"/>
              <a:gd name="connsiteX35" fmla="*/ 304036 w 366717"/>
              <a:gd name="connsiteY35" fmla="*/ 170268 h 366713"/>
              <a:gd name="connsiteX36" fmla="*/ 196449 w 366717"/>
              <a:gd name="connsiteY36" fmla="*/ 63651 h 366713"/>
              <a:gd name="connsiteX37" fmla="*/ 174148 w 366717"/>
              <a:gd name="connsiteY37" fmla="*/ 0 h 366713"/>
              <a:gd name="connsiteX38" fmla="*/ 192565 w 366717"/>
              <a:gd name="connsiteY38" fmla="*/ 0 h 366713"/>
              <a:gd name="connsiteX39" fmla="*/ 196453 w 366717"/>
              <a:gd name="connsiteY39" fmla="*/ 3888 h 366713"/>
              <a:gd name="connsiteX40" fmla="*/ 196453 w 366717"/>
              <a:gd name="connsiteY40" fmla="*/ 37334 h 366713"/>
              <a:gd name="connsiteX41" fmla="*/ 241244 w 366717"/>
              <a:gd name="connsiteY41" fmla="*/ 48364 h 366713"/>
              <a:gd name="connsiteX42" fmla="*/ 287951 w 366717"/>
              <a:gd name="connsiteY42" fmla="*/ 79854 h 366713"/>
              <a:gd name="connsiteX43" fmla="*/ 319441 w 366717"/>
              <a:gd name="connsiteY43" fmla="*/ 126561 h 366713"/>
              <a:gd name="connsiteX44" fmla="*/ 330377 w 366717"/>
              <a:gd name="connsiteY44" fmla="*/ 170259 h 366713"/>
              <a:gd name="connsiteX45" fmla="*/ 362828 w 366717"/>
              <a:gd name="connsiteY45" fmla="*/ 170259 h 366713"/>
              <a:gd name="connsiteX46" fmla="*/ 366717 w 366717"/>
              <a:gd name="connsiteY46" fmla="*/ 174148 h 366713"/>
              <a:gd name="connsiteX47" fmla="*/ 366717 w 366717"/>
              <a:gd name="connsiteY47" fmla="*/ 192565 h 366713"/>
              <a:gd name="connsiteX48" fmla="*/ 362828 w 366717"/>
              <a:gd name="connsiteY48" fmla="*/ 196453 h 366713"/>
              <a:gd name="connsiteX49" fmla="*/ 330446 w 366717"/>
              <a:gd name="connsiteY49" fmla="*/ 196453 h 366713"/>
              <a:gd name="connsiteX50" fmla="*/ 319441 w 366717"/>
              <a:gd name="connsiteY50" fmla="*/ 240970 h 366713"/>
              <a:gd name="connsiteX51" fmla="*/ 287951 w 366717"/>
              <a:gd name="connsiteY51" fmla="*/ 287677 h 366713"/>
              <a:gd name="connsiteX52" fmla="*/ 241244 w 366717"/>
              <a:gd name="connsiteY52" fmla="*/ 319167 h 366713"/>
              <a:gd name="connsiteX53" fmla="*/ 196453 w 366717"/>
              <a:gd name="connsiteY53" fmla="*/ 330197 h 366713"/>
              <a:gd name="connsiteX54" fmla="*/ 196453 w 366717"/>
              <a:gd name="connsiteY54" fmla="*/ 362824 h 366713"/>
              <a:gd name="connsiteX55" fmla="*/ 192565 w 366717"/>
              <a:gd name="connsiteY55" fmla="*/ 366713 h 366713"/>
              <a:gd name="connsiteX56" fmla="*/ 174148 w 366717"/>
              <a:gd name="connsiteY56" fmla="*/ 366713 h 366713"/>
              <a:gd name="connsiteX57" fmla="*/ 170259 w 366717"/>
              <a:gd name="connsiteY57" fmla="*/ 362824 h 366713"/>
              <a:gd name="connsiteX58" fmla="*/ 170259 w 366717"/>
              <a:gd name="connsiteY58" fmla="*/ 330078 h 366713"/>
              <a:gd name="connsiteX59" fmla="*/ 126835 w 366717"/>
              <a:gd name="connsiteY59" fmla="*/ 319167 h 366713"/>
              <a:gd name="connsiteX60" fmla="*/ 80128 w 366717"/>
              <a:gd name="connsiteY60" fmla="*/ 287677 h 366713"/>
              <a:gd name="connsiteX61" fmla="*/ 48639 w 366717"/>
              <a:gd name="connsiteY61" fmla="*/ 240970 h 366713"/>
              <a:gd name="connsiteX62" fmla="*/ 37633 w 366717"/>
              <a:gd name="connsiteY62" fmla="*/ 196453 h 366713"/>
              <a:gd name="connsiteX63" fmla="*/ 3888 w 366717"/>
              <a:gd name="connsiteY63" fmla="*/ 196453 h 366713"/>
              <a:gd name="connsiteX64" fmla="*/ 0 w 366717"/>
              <a:gd name="connsiteY64" fmla="*/ 192565 h 366713"/>
              <a:gd name="connsiteX65" fmla="*/ 0 w 366717"/>
              <a:gd name="connsiteY65" fmla="*/ 174148 h 366713"/>
              <a:gd name="connsiteX66" fmla="*/ 3888 w 366717"/>
              <a:gd name="connsiteY66" fmla="*/ 170259 h 366713"/>
              <a:gd name="connsiteX67" fmla="*/ 37703 w 366717"/>
              <a:gd name="connsiteY67" fmla="*/ 170259 h 366713"/>
              <a:gd name="connsiteX68" fmla="*/ 48639 w 366717"/>
              <a:gd name="connsiteY68" fmla="*/ 126561 h 366713"/>
              <a:gd name="connsiteX69" fmla="*/ 80128 w 366717"/>
              <a:gd name="connsiteY69" fmla="*/ 79854 h 366713"/>
              <a:gd name="connsiteX70" fmla="*/ 126835 w 366717"/>
              <a:gd name="connsiteY70" fmla="*/ 48364 h 366713"/>
              <a:gd name="connsiteX71" fmla="*/ 170259 w 366717"/>
              <a:gd name="connsiteY71" fmla="*/ 37453 h 366713"/>
              <a:gd name="connsiteX72" fmla="*/ 170259 w 366717"/>
              <a:gd name="connsiteY72" fmla="*/ 3888 h 366713"/>
              <a:gd name="connsiteX73" fmla="*/ 174148 w 366717"/>
              <a:gd name="connsiteY73" fmla="*/ 0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66717" h="366713">
                <a:moveTo>
                  <a:pt x="184040" y="157687"/>
                </a:moveTo>
                <a:cubicBezTo>
                  <a:pt x="169658" y="157687"/>
                  <a:pt x="157961" y="169388"/>
                  <a:pt x="157961" y="183766"/>
                </a:cubicBezTo>
                <a:cubicBezTo>
                  <a:pt x="157961" y="198144"/>
                  <a:pt x="169662" y="209845"/>
                  <a:pt x="184040" y="209845"/>
                </a:cubicBezTo>
                <a:cubicBezTo>
                  <a:pt x="198418" y="209845"/>
                  <a:pt x="210119" y="198144"/>
                  <a:pt x="210119" y="183766"/>
                </a:cubicBezTo>
                <a:cubicBezTo>
                  <a:pt x="210119" y="169388"/>
                  <a:pt x="198422" y="157687"/>
                  <a:pt x="184040" y="157687"/>
                </a:cubicBezTo>
                <a:close/>
                <a:moveTo>
                  <a:pt x="184040" y="131497"/>
                </a:moveTo>
                <a:cubicBezTo>
                  <a:pt x="212861" y="131497"/>
                  <a:pt x="236313" y="154949"/>
                  <a:pt x="236313" y="183770"/>
                </a:cubicBezTo>
                <a:cubicBezTo>
                  <a:pt x="236313" y="212591"/>
                  <a:pt x="212865" y="236043"/>
                  <a:pt x="184040" y="236043"/>
                </a:cubicBezTo>
                <a:cubicBezTo>
                  <a:pt x="155214" y="236043"/>
                  <a:pt x="131767" y="212591"/>
                  <a:pt x="131767" y="183770"/>
                </a:cubicBezTo>
                <a:cubicBezTo>
                  <a:pt x="131767" y="154949"/>
                  <a:pt x="155219" y="131497"/>
                  <a:pt x="184040" y="131497"/>
                </a:cubicBezTo>
                <a:close/>
                <a:moveTo>
                  <a:pt x="196449" y="63651"/>
                </a:moveTo>
                <a:lnTo>
                  <a:pt x="196449" y="95828"/>
                </a:lnTo>
                <a:cubicBezTo>
                  <a:pt x="196449" y="98128"/>
                  <a:pt x="194460" y="99913"/>
                  <a:pt x="192168" y="99692"/>
                </a:cubicBezTo>
                <a:cubicBezTo>
                  <a:pt x="186325" y="99126"/>
                  <a:pt x="180439" y="99172"/>
                  <a:pt x="174606" y="99827"/>
                </a:cubicBezTo>
                <a:cubicBezTo>
                  <a:pt x="172293" y="100085"/>
                  <a:pt x="170259" y="98296"/>
                  <a:pt x="170259" y="95967"/>
                </a:cubicBezTo>
                <a:lnTo>
                  <a:pt x="170259" y="63802"/>
                </a:lnTo>
                <a:cubicBezTo>
                  <a:pt x="114573" y="70154"/>
                  <a:pt x="70269" y="114536"/>
                  <a:pt x="64040" y="170263"/>
                </a:cubicBezTo>
                <a:lnTo>
                  <a:pt x="96205" y="170263"/>
                </a:lnTo>
                <a:cubicBezTo>
                  <a:pt x="98529" y="170263"/>
                  <a:pt x="100318" y="172289"/>
                  <a:pt x="100064" y="174602"/>
                </a:cubicBezTo>
                <a:cubicBezTo>
                  <a:pt x="99737" y="177614"/>
                  <a:pt x="99565" y="180671"/>
                  <a:pt x="99565" y="183770"/>
                </a:cubicBezTo>
                <a:cubicBezTo>
                  <a:pt x="99565" y="186602"/>
                  <a:pt x="99708" y="189405"/>
                  <a:pt x="99982" y="192168"/>
                </a:cubicBezTo>
                <a:cubicBezTo>
                  <a:pt x="100212" y="194464"/>
                  <a:pt x="98423" y="196457"/>
                  <a:pt x="96119" y="196457"/>
                </a:cubicBezTo>
                <a:lnTo>
                  <a:pt x="63950" y="196457"/>
                </a:lnTo>
                <a:cubicBezTo>
                  <a:pt x="69835" y="252569"/>
                  <a:pt x="114303" y="297356"/>
                  <a:pt x="170263" y="303741"/>
                </a:cubicBezTo>
                <a:lnTo>
                  <a:pt x="170263" y="271576"/>
                </a:lnTo>
                <a:cubicBezTo>
                  <a:pt x="170263" y="269247"/>
                  <a:pt x="172293" y="267459"/>
                  <a:pt x="174610" y="267717"/>
                </a:cubicBezTo>
                <a:cubicBezTo>
                  <a:pt x="180443" y="268372"/>
                  <a:pt x="186329" y="268418"/>
                  <a:pt x="192172" y="267852"/>
                </a:cubicBezTo>
                <a:cubicBezTo>
                  <a:pt x="194464" y="267631"/>
                  <a:pt x="196453" y="269411"/>
                  <a:pt x="196453" y="271715"/>
                </a:cubicBezTo>
                <a:lnTo>
                  <a:pt x="196453" y="303893"/>
                </a:lnTo>
                <a:cubicBezTo>
                  <a:pt x="253060" y="298085"/>
                  <a:pt x="298199" y="253019"/>
                  <a:pt x="304130" y="196461"/>
                </a:cubicBezTo>
                <a:lnTo>
                  <a:pt x="271961" y="196461"/>
                </a:lnTo>
                <a:cubicBezTo>
                  <a:pt x="269656" y="196461"/>
                  <a:pt x="267868" y="194468"/>
                  <a:pt x="268097" y="192172"/>
                </a:cubicBezTo>
                <a:cubicBezTo>
                  <a:pt x="268375" y="189409"/>
                  <a:pt x="268515" y="186606"/>
                  <a:pt x="268515" y="183774"/>
                </a:cubicBezTo>
                <a:cubicBezTo>
                  <a:pt x="268515" y="180675"/>
                  <a:pt x="268343" y="177618"/>
                  <a:pt x="268015" y="174606"/>
                </a:cubicBezTo>
                <a:cubicBezTo>
                  <a:pt x="267762" y="172293"/>
                  <a:pt x="269550" y="170268"/>
                  <a:pt x="271875" y="170268"/>
                </a:cubicBezTo>
                <a:lnTo>
                  <a:pt x="304036" y="170268"/>
                </a:lnTo>
                <a:cubicBezTo>
                  <a:pt x="297753" y="114090"/>
                  <a:pt x="252778" y="69430"/>
                  <a:pt x="196449" y="63651"/>
                </a:cubicBezTo>
                <a:close/>
                <a:moveTo>
                  <a:pt x="174148" y="0"/>
                </a:moveTo>
                <a:lnTo>
                  <a:pt x="192565" y="0"/>
                </a:lnTo>
                <a:cubicBezTo>
                  <a:pt x="194714" y="0"/>
                  <a:pt x="196453" y="1739"/>
                  <a:pt x="196453" y="3888"/>
                </a:cubicBezTo>
                <a:lnTo>
                  <a:pt x="196453" y="37334"/>
                </a:lnTo>
                <a:cubicBezTo>
                  <a:pt x="211907" y="38619"/>
                  <a:pt x="226928" y="42307"/>
                  <a:pt x="241244" y="48364"/>
                </a:cubicBezTo>
                <a:cubicBezTo>
                  <a:pt x="258745" y="55768"/>
                  <a:pt x="274461" y="66364"/>
                  <a:pt x="287951" y="79854"/>
                </a:cubicBezTo>
                <a:cubicBezTo>
                  <a:pt x="301445" y="93344"/>
                  <a:pt x="312037" y="109060"/>
                  <a:pt x="319441" y="126561"/>
                </a:cubicBezTo>
                <a:cubicBezTo>
                  <a:pt x="325355" y="140542"/>
                  <a:pt x="329010" y="155190"/>
                  <a:pt x="330377" y="170259"/>
                </a:cubicBezTo>
                <a:lnTo>
                  <a:pt x="362828" y="170259"/>
                </a:lnTo>
                <a:cubicBezTo>
                  <a:pt x="364973" y="170259"/>
                  <a:pt x="366717" y="171999"/>
                  <a:pt x="366717" y="174148"/>
                </a:cubicBezTo>
                <a:lnTo>
                  <a:pt x="366717" y="192565"/>
                </a:lnTo>
                <a:cubicBezTo>
                  <a:pt x="366717" y="194714"/>
                  <a:pt x="364977" y="196453"/>
                  <a:pt x="362828" y="196453"/>
                </a:cubicBezTo>
                <a:lnTo>
                  <a:pt x="330446" y="196453"/>
                </a:lnTo>
                <a:cubicBezTo>
                  <a:pt x="329141" y="211809"/>
                  <a:pt x="325461" y="226736"/>
                  <a:pt x="319441" y="240970"/>
                </a:cubicBezTo>
                <a:cubicBezTo>
                  <a:pt x="312037" y="258471"/>
                  <a:pt x="301441" y="274187"/>
                  <a:pt x="287951" y="287677"/>
                </a:cubicBezTo>
                <a:cubicBezTo>
                  <a:pt x="274461" y="301171"/>
                  <a:pt x="258745" y="311763"/>
                  <a:pt x="241244" y="319167"/>
                </a:cubicBezTo>
                <a:cubicBezTo>
                  <a:pt x="226924" y="325224"/>
                  <a:pt x="211907" y="328912"/>
                  <a:pt x="196453" y="330197"/>
                </a:cubicBezTo>
                <a:lnTo>
                  <a:pt x="196453" y="362824"/>
                </a:lnTo>
                <a:cubicBezTo>
                  <a:pt x="196453" y="364973"/>
                  <a:pt x="194714" y="366713"/>
                  <a:pt x="192565" y="366713"/>
                </a:cubicBezTo>
                <a:lnTo>
                  <a:pt x="174148" y="366713"/>
                </a:lnTo>
                <a:cubicBezTo>
                  <a:pt x="171999" y="366713"/>
                  <a:pt x="170259" y="364973"/>
                  <a:pt x="170259" y="362824"/>
                </a:cubicBezTo>
                <a:lnTo>
                  <a:pt x="170259" y="330078"/>
                </a:lnTo>
                <a:cubicBezTo>
                  <a:pt x="155288" y="328691"/>
                  <a:pt x="140730" y="325044"/>
                  <a:pt x="126835" y="319167"/>
                </a:cubicBezTo>
                <a:cubicBezTo>
                  <a:pt x="109334" y="311763"/>
                  <a:pt x="93622" y="301167"/>
                  <a:pt x="80128" y="287677"/>
                </a:cubicBezTo>
                <a:cubicBezTo>
                  <a:pt x="66634" y="274187"/>
                  <a:pt x="56042" y="258471"/>
                  <a:pt x="48639" y="240970"/>
                </a:cubicBezTo>
                <a:cubicBezTo>
                  <a:pt x="42618" y="226736"/>
                  <a:pt x="38939" y="211809"/>
                  <a:pt x="37633" y="196453"/>
                </a:cubicBezTo>
                <a:lnTo>
                  <a:pt x="3888" y="196453"/>
                </a:lnTo>
                <a:cubicBezTo>
                  <a:pt x="1739" y="196453"/>
                  <a:pt x="0" y="194714"/>
                  <a:pt x="0" y="192565"/>
                </a:cubicBezTo>
                <a:lnTo>
                  <a:pt x="0" y="174148"/>
                </a:lnTo>
                <a:cubicBezTo>
                  <a:pt x="0" y="171999"/>
                  <a:pt x="1739" y="170259"/>
                  <a:pt x="3888" y="170259"/>
                </a:cubicBezTo>
                <a:lnTo>
                  <a:pt x="37703" y="170259"/>
                </a:lnTo>
                <a:cubicBezTo>
                  <a:pt x="39070" y="155190"/>
                  <a:pt x="42724" y="140542"/>
                  <a:pt x="48639" y="126561"/>
                </a:cubicBezTo>
                <a:cubicBezTo>
                  <a:pt x="56042" y="109060"/>
                  <a:pt x="66639" y="93348"/>
                  <a:pt x="80128" y="79854"/>
                </a:cubicBezTo>
                <a:cubicBezTo>
                  <a:pt x="93618" y="66360"/>
                  <a:pt x="109334" y="55768"/>
                  <a:pt x="126835" y="48364"/>
                </a:cubicBezTo>
                <a:cubicBezTo>
                  <a:pt x="140730" y="42487"/>
                  <a:pt x="155288" y="38840"/>
                  <a:pt x="170259" y="37453"/>
                </a:cubicBezTo>
                <a:lnTo>
                  <a:pt x="170259" y="3888"/>
                </a:lnTo>
                <a:cubicBezTo>
                  <a:pt x="170259" y="1739"/>
                  <a:pt x="171999" y="0"/>
                  <a:pt x="17414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背景介绍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507809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200" b="0">
                <a:latin typeface="微软雅黑" panose="020B0503020204020204" charset="-122"/>
              </a:rPr>
              <a:t>技术背景：VLA 自动驾驶模型开始使用 CoT 推理提升轨迹预测与决策解释能力；</a:t>
            </a:r>
            <a:endParaRPr lang="zh-CN" altLang="en-US" sz="2400" dirty="0">
              <a:solidFill>
                <a:schemeClr val="tx1"/>
              </a:solidFill>
            </a:endParaRPr>
          </a:p>
          <a:p>
            <a:r>
              <a:rPr sz="2200" b="0">
                <a:latin typeface="微软雅黑" panose="020B0503020204020204" charset="-122"/>
              </a:rPr>
              <a:t>核心矛盾：显式 CoT 需要逐 token 自回归生成，推理延迟较高，难以满足实时规划；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已有尝试：Latent CoT 将推理压缩到连续隐状态中，以减少语言 token 解码；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关键问题：纯语言 latent 更多压缩“符号化描述”，不足以表达道路结构、智能体运动和场景变化的因果动态。</a:t>
            </a:r>
            <a:endParaRPr sz="2200" b="0">
              <a:latin typeface="微软雅黑" panose="020B0503020204020204" charset="-122"/>
            </a:endParaRPr>
          </a:p>
        </p:txBody>
      </p:sp>
      <p:pic>
        <p:nvPicPr>
          <p:cNvPr id="8" name="Picture 7" descr="onevl_paradigm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9940" y="1899654"/>
            <a:ext cx="5898515" cy="30586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背景介绍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575945" y="1408853"/>
          <a:ext cx="10464800" cy="2627630"/>
        </p:xfrm>
        <a:graphic>
          <a:graphicData uri="http://schemas.openxmlformats.org/drawingml/2006/table">
            <a:tbl>
              <a:tblPr firstRow="1">
                <a:tableStyleId>{6ACF8BA8-E606-4612-BD4B-859CCAD887A1}</a:tableStyleId>
              </a:tblPr>
              <a:tblGrid>
                <a:gridCol w="2958465"/>
                <a:gridCol w="3137535"/>
                <a:gridCol w="4368800"/>
              </a:tblGrid>
              <a:tr h="684530">
                <a:tc>
                  <a:txBody>
                    <a:bodyPr/>
                    <a:p>
                      <a:r>
                        <a:rPr sz="1400" b="1">
                          <a:latin typeface="微软雅黑" panose="020B0503020204020204" charset="-122"/>
                        </a:rPr>
                        <a:t>现有范式</a:t>
                      </a:r>
                      <a:endParaRPr sz="1400" b="1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400" b="1">
                          <a:latin typeface="微软雅黑" panose="020B0503020204020204" charset="-122"/>
                        </a:rPr>
                        <a:t>原理</a:t>
                      </a:r>
                      <a:endParaRPr sz="1400" b="1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400" b="1">
                          <a:latin typeface="微软雅黑" panose="020B0503020204020204" charset="-122"/>
                        </a:rPr>
                        <a:t>主要缺陷</a:t>
                      </a:r>
                      <a:endParaRPr sz="1400" b="1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</a:tr>
              <a:tr h="647700"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Answer-only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直接输出未来轨迹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速度快，但缺少显式推理监督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</a:tr>
              <a:tr h="647700"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显式 CoT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先生成推理链，再生成轨迹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可解释、精度高，但自回归延迟大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</a:tr>
              <a:tr h="647700"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传统 Latent CoT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用隐状态压缩推理过程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  <a:tc>
                  <a:txBody>
                    <a:bodyPr/>
                    <a:p>
                      <a:r>
                        <a:rPr sz="1300" b="0">
                          <a:latin typeface="微软雅黑" panose="020B0503020204020204" charset="-122"/>
                        </a:rPr>
                        <a:t>快但表征偏语言化，难编码物理动态</a:t>
                      </a:r>
                      <a:endParaRPr sz="1300" b="0">
                        <a:latin typeface="微软雅黑" panose="020B0503020204020204" charset="-122"/>
                      </a:endParaRPr>
                    </a:p>
                  </a:txBody>
                  <a:tcPr marL="254000" marR="254000" marT="177800" marB="177800" anchor="ctr" anchorCtr="0"/>
                </a:tc>
              </a:tr>
            </a:tbl>
          </a:graphicData>
        </a:graphic>
      </p:graphicFrame>
      <p:sp>
        <p:nvSpPr>
          <p:cNvPr id="13" name="内容占位符 2"/>
          <p:cNvSpPr>
            <a:spLocks noGrp="1"/>
          </p:cNvSpPr>
          <p:nvPr/>
        </p:nvSpPr>
        <p:spPr>
          <a:xfrm>
            <a:off x="575945" y="4180205"/>
            <a:ext cx="11040745" cy="1741170"/>
          </a:xfrm>
          <a:prstGeom prst="rect">
            <a:avLst/>
          </a:prstGeom>
        </p:spPr>
        <p:txBody>
          <a:bodyPr vert="horz" lIns="91440" tIns="45720" rIns="91440" bIns="45720" rtlCol="0">
            <a:normAutofit fontScale="8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b="0">
                <a:latin typeface="微软雅黑" panose="020B0503020204020204" charset="-122"/>
              </a:rPr>
              <a:t>核心研究挑战：</a:t>
            </a:r>
            <a:endParaRPr sz="2400" b="1" dirty="0">
              <a:solidFill>
                <a:schemeClr val="tx1"/>
              </a:solidFill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速度：既要接近 answer-only 的低延迟，又不能牺牲显式 CoT 带来的规划收益；</a:t>
            </a:r>
            <a:endParaRPr sz="1800" b="0">
              <a:latin typeface="微软雅黑" panose="020B0503020204020204" charset="-122"/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表征：latent token 需要承载物理场景动态，而不仅是语言摘要；</a:t>
            </a:r>
            <a:endParaRPr sz="1800" b="0">
              <a:latin typeface="微软雅黑" panose="020B0503020204020204" charset="-122"/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训练：主 VLM、语言解码器、视觉世界模型目标不同，直接联合训练不稳定；</a:t>
            </a:r>
            <a:endParaRPr sz="1800" b="0">
              <a:latin typeface="微软雅黑" panose="020B0503020204020204" charset="-122"/>
            </a:endParaRPr>
          </a:p>
          <a:p>
            <a:pPr lvl="1"/>
            <a:r>
              <a:rPr sz="1800" b="0">
                <a:latin typeface="微软雅黑" panose="020B0503020204020204" charset="-122"/>
              </a:rPr>
              <a:t>解释：推理阶段最好不生成长 CoT，但仍能提供可追溯的视觉/语言解释。</a:t>
            </a:r>
            <a:endParaRPr sz="1800" b="0">
              <a:latin typeface="微软雅黑" panose="020B0503020204020204" charset="-122"/>
            </a:endParaRPr>
          </a:p>
        </p:txBody>
      </p:sp>
      <p:sp>
        <p:nvSpPr>
          <p:cNvPr id="15" name="内容占位符 2"/>
          <p:cNvSpPr>
            <a:spLocks noGrp="1"/>
          </p:cNvSpPr>
          <p:nvPr/>
        </p:nvSpPr>
        <p:spPr>
          <a:xfrm>
            <a:off x="575310" y="767080"/>
            <a:ext cx="11040745" cy="641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b="1">
                <a:latin typeface="微软雅黑" panose="020B0503020204020204" charset="-122"/>
              </a:rPr>
              <a:t>现有方案：难以同时满足高精度 + 低延迟 + 可解释</a:t>
            </a:r>
            <a:endParaRPr sz="2400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OneVL 框架总览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575945" y="716280"/>
            <a:ext cx="11040745" cy="11906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200" b="0">
                <a:latin typeface="微软雅黑" panose="020B0503020204020204" charset="-122"/>
              </a:rPr>
              <a:t>核心思想：用紧凑 latent token 替代显式 CoT 的长文本生成；</a:t>
            </a:r>
            <a:endParaRPr lang="zh-CN" altLang="en-US" sz="2000">
              <a:sym typeface="+mn-ea"/>
            </a:endParaRPr>
          </a:p>
          <a:p>
            <a:r>
              <a:rPr sz="2200" b="0">
                <a:latin typeface="微软雅黑" panose="020B0503020204020204" charset="-122"/>
              </a:rPr>
              <a:t>双辅助监督：语言辅助解码器重构文本 CoT，视觉辅助解码器预测未来帧 token；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训练时：通过语言目标 + 世界模型目标共同约束 latent 表征；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推理时：丢弃辅助解码器，latent token 一次性并行 prefill，仅自回归生成轨迹。</a:t>
            </a:r>
            <a:endParaRPr sz="2200" b="0">
              <a:latin typeface="微软雅黑" panose="020B0503020204020204" charset="-122"/>
            </a:endParaRPr>
          </a:p>
        </p:txBody>
      </p:sp>
      <p:pic>
        <p:nvPicPr>
          <p:cNvPr id="7" name="Picture 6" descr="onevl_architectu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1525" y="2240280"/>
            <a:ext cx="7395210" cy="38525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模块 1（一）：主 VLM 与 Latent Token 设计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377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SzTx/>
              <a:buChar char=""/>
            </a:pPr>
            <a:r>
              <a:rPr sz="2100" b="0">
                <a:latin typeface="微软雅黑" panose="020B0503020204020204" charset="-122"/>
              </a:rPr>
              <a:t>主干模型：基于 Qwen3-VL-4B，将驾驶场景图像、导航/元数据与轨迹预测统一到 VLA 序列建模中。</a:t>
            </a:r>
            <a:endParaRPr lang="en-US" altLang="zh-CN" sz="2800" b="1">
              <a:sym typeface="+mn-ea"/>
            </a:endParaRPr>
          </a:p>
          <a:p>
            <a:r>
              <a:rPr sz="2100" b="0">
                <a:latin typeface="微软雅黑" panose="020B0503020204020204" charset="-122"/>
              </a:rPr>
              <a:t>Latent Token：引入两类紧凑隐式推理 token：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视觉 latent：面向未来场景动态建模；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语言 latent：面向语义解释与驾驶意图建模。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信息瓶颈：35 个视觉 latent + 20 个语言 latent，迫使模型压缩真正有用的因果结构，而不是记忆冗长推理文本。</a:t>
            </a:r>
            <a:endParaRPr sz="2100" b="0"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模块 1（二）：语言辅助解码器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5520055" cy="5603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200" b="0">
                <a:latin typeface="微软雅黑" panose="020B0503020204020204" charset="-122"/>
              </a:rPr>
              <a:t>语言解码器目标：从 language latent hidden states 中恢复人类可读的 CoT 文本。</a:t>
            </a:r>
            <a:endParaRPr sz="2000" dirty="0">
              <a:solidFill>
                <a:schemeClr val="tx1"/>
              </a:solidFill>
            </a:endParaRPr>
          </a:p>
          <a:p>
            <a:r>
              <a:rPr sz="2200" b="0">
                <a:latin typeface="微软雅黑" panose="020B0503020204020204" charset="-122"/>
              </a:rPr>
              <a:t>监督信号：场景理解、目标/物体分析、驾驶决策依据等文本推理。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作用：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① 约束 latent token 保留语义意图；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② 训练后可用于事后解释与安全审计；</a:t>
            </a:r>
            <a:endParaRPr sz="2200" b="0">
              <a:latin typeface="微软雅黑" panose="020B0503020204020204" charset="-122"/>
            </a:endParaRPr>
          </a:p>
          <a:p>
            <a:r>
              <a:rPr sz="2200" b="0">
                <a:latin typeface="微软雅黑" panose="020B0503020204020204" charset="-122"/>
              </a:rPr>
              <a:t>③ 推理主路径不需要逐 token 生成 CoT，因此不增加规划时延。</a:t>
            </a:r>
            <a:endParaRPr sz="2200" b="0">
              <a:latin typeface="微软雅黑" panose="020B0503020204020204" charset="-122"/>
            </a:endParaRPr>
          </a:p>
        </p:txBody>
      </p:sp>
      <p:pic>
        <p:nvPicPr>
          <p:cNvPr id="8" name="Picture 7" descr="onevl_architectu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5744" y="1882775"/>
            <a:ext cx="4967241" cy="25876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模块 1（三）：视觉世界模型辅助解码器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572325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b="0">
                <a:latin typeface="微软雅黑" panose="020B0503020204020204" charset="-122"/>
              </a:rPr>
              <a:t>视觉解码器目标：预测未来帧视觉 token，论文设定为当前帧后 +0.5s 与 +1.0s 的近未来场景。</a:t>
            </a:r>
            <a:endParaRPr sz="2400" b="1" dirty="0">
              <a:solidFill>
                <a:schemeClr val="tx1"/>
              </a:solidFill>
            </a:endParaRPr>
          </a:p>
          <a:p>
            <a:r>
              <a:rPr sz="2100" b="0">
                <a:latin typeface="微软雅黑" panose="020B0503020204020204" charset="-122"/>
              </a:rPr>
              <a:t>实现方式：使用 IBQ / Emu3.5 视觉 tokenizer，将未来图像离散化为视觉 token，并扩展 Qwen3-VL 词表。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核心作用：让 latent 表征学习道路几何、交通参与者运动、环境变化等物理因果动态。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直观理解：不仅让模型“说清楚为什么开”，还要让模型“想象接下来会发生什么”。</a:t>
            </a:r>
            <a:endParaRPr sz="2100" b="0">
              <a:latin typeface="微软雅黑" panose="020B0503020204020204" charset="-122"/>
            </a:endParaRPr>
          </a:p>
        </p:txBody>
      </p:sp>
      <p:pic>
        <p:nvPicPr>
          <p:cNvPr id="8" name="Picture 7" descr="onevl_architectu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09715" y="1892911"/>
            <a:ext cx="5006340" cy="26079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800" b="1">
                <a:latin typeface="微软雅黑" panose="020B0503020204020204" charset="-122"/>
              </a:rPr>
              <a:t>模块 2：三阶段训练 + Prefill 推理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b="0">
                <a:latin typeface="微软雅黑" panose="020B0503020204020204" charset="-122"/>
              </a:rPr>
              <a:t>预训练：视觉辅助解码器先做自监督未来帧生成，学习基础视觉动态先验。</a:t>
            </a:r>
            <a:endParaRPr lang="zh-CN" altLang="en-US" sz="2000" b="1">
              <a:solidFill>
                <a:schemeClr val="tx1"/>
              </a:solidFill>
              <a:sym typeface="+mn-ea"/>
            </a:endParaRPr>
          </a:p>
          <a:p>
            <a:r>
              <a:rPr sz="2100" b="0">
                <a:latin typeface="微软雅黑" panose="020B0503020204020204" charset="-122"/>
              </a:rPr>
              <a:t>Stage 0 主模型预热：训练主 VLM 完成轨迹预测，使 latent 位置形成有效信息路由。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Stage 1 辅助解码器预热：冻结主模型，分别训练语言/视觉解码器对齐稳定 latent 表征。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Stage 2 联合微调：主模型与两个辅助解码器共同优化，使轨迹、语言解释、视觉预测三类目标互相强化。</a:t>
            </a:r>
            <a:endParaRPr sz="2100" b="0">
              <a:latin typeface="微软雅黑" panose="020B0503020204020204" charset="-122"/>
            </a:endParaRPr>
          </a:p>
          <a:p>
            <a:r>
              <a:rPr sz="2100" b="0">
                <a:latin typeface="微软雅黑" panose="020B0503020204020204" charset="-122"/>
              </a:rPr>
              <a:t>Prefill 推理：推理时删除辅助解码器，latent token 放入 prefill 阶段并行处理，只生成轨迹 token。</a:t>
            </a:r>
            <a:endParaRPr sz="2100" b="0">
              <a:latin typeface="微软雅黑" panose="020B0503020204020204" charset="-122"/>
            </a:endParaRPr>
          </a:p>
        </p:txBody>
      </p:sp>
      <p:pic>
        <p:nvPicPr>
          <p:cNvPr id="8" name="Picture 7" descr="onevl_paradigm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16275" y="4122420"/>
            <a:ext cx="4614545" cy="23926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0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1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2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3.xml><?xml version="1.0" encoding="utf-8"?>
<p:tagLst xmlns:p="http://schemas.openxmlformats.org/presentationml/2006/main">
  <p:tag name="resource_record_key" val="{&quot;29&quot;:[50053121]}"/>
  <p:tag name="commondata" val="eyJoZGlkIjoiYjc1MTEwNTljMjQ5NjAxMTk4OTEwOWQ0NzUxMGI1YmEifQ=="/>
</p:tagLst>
</file>

<file path=ppt/tags/tag2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3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4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5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6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7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8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9.xml><?xml version="1.0" encoding="utf-8"?>
<p:tagLst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heme/theme1.xml><?xml version="1.0" encoding="utf-8"?>
<a:theme xmlns:a="http://schemas.openxmlformats.org/drawingml/2006/main" name="1_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2680</Words>
  <Application>WPS 演示</Application>
  <PresentationFormat>宽屏</PresentationFormat>
  <Paragraphs>153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Tahoma</vt:lpstr>
      <vt:lpstr>Times New Roman</vt:lpstr>
      <vt:lpstr>Arial Unicode MS</vt:lpstr>
      <vt:lpstr>Calibri</vt:lpstr>
      <vt:lpstr>1_主题3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刘烁</cp:lastModifiedBy>
  <cp:revision>166</cp:revision>
  <dcterms:created xsi:type="dcterms:W3CDTF">2026-06-10T08:43:00Z</dcterms:created>
  <dcterms:modified xsi:type="dcterms:W3CDTF">2026-06-24T10:28:14Z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8FC89C801F01477EAF00D6EF08BDCAA0_13</vt:lpwstr>
  </property>
</Properties>
</file>