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5"/>
  </p:notesMasterIdLst>
  <p:sldIdLst>
    <p:sldId id="257" r:id="rId3"/>
    <p:sldId id="2167" r:id="rId4"/>
    <p:sldId id="2166" r:id="rId5"/>
    <p:sldId id="2168" r:id="rId6"/>
    <p:sldId id="2174" r:id="rId7"/>
    <p:sldId id="2169" r:id="rId8"/>
    <p:sldId id="2170" r:id="rId9"/>
    <p:sldId id="2171" r:id="rId10"/>
    <p:sldId id="2173" r:id="rId11"/>
    <p:sldId id="2175" r:id="rId12"/>
    <p:sldId id="2165" r:id="rId13"/>
    <p:sldId id="2176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清伟" initials="李清伟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00"/>
    <a:srgbClr val="7FACE8"/>
    <a:srgbClr val="0057CB"/>
    <a:srgbClr val="0000FF"/>
    <a:srgbClr val="FFFFCC"/>
    <a:srgbClr val="FF9933"/>
    <a:srgbClr val="3333FF"/>
    <a:srgbClr val="CC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89161" autoAdjust="0"/>
  </p:normalViewPr>
  <p:slideViewPr>
    <p:cSldViewPr snapToGrid="0">
      <p:cViewPr varScale="1">
        <p:scale>
          <a:sx n="71" d="100"/>
          <a:sy n="71" d="100"/>
        </p:scale>
        <p:origin x="831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D07E4-5D68-4B7F-A722-60E841C9157D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86C54-E433-40A3-AB15-65C634352AC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Java</a:t>
            </a:r>
            <a:r>
              <a:rPr lang="zh-CN" altLang="en-US"/>
              <a:t>内存泄漏：对象仍然可达，但不再使用，</a:t>
            </a:r>
            <a:r>
              <a:rPr lang="en-US" altLang="zh-CN"/>
              <a:t>GC</a:t>
            </a:r>
            <a:r>
              <a:rPr lang="zh-CN" altLang="en-US"/>
              <a:t>无法回收。提出了新的动态分析方法</a:t>
            </a:r>
            <a:r>
              <a:rPr lang="en-US" altLang="zh-CN"/>
              <a:t>Container Profiling</a:t>
            </a:r>
            <a:r>
              <a:rPr lang="zh-CN" altLang="en-US"/>
              <a:t>，只关注容器数据结构</a:t>
            </a:r>
            <a:endParaRPr lang="en-US" altLang="zh-CN"/>
          </a:p>
          <a:p>
            <a:r>
              <a:rPr lang="zh-CN" altLang="en-US"/>
              <a:t>通过结合 </a:t>
            </a:r>
            <a:r>
              <a:rPr lang="zh-CN" altLang="en-US" b="1"/>
              <a:t>内存占用和元素陈旧度</a:t>
            </a:r>
            <a:r>
              <a:rPr lang="zh-CN" altLang="en-US"/>
              <a:t> 计算一个 </a:t>
            </a:r>
            <a:r>
              <a:rPr lang="en-US" altLang="zh-CN" b="1"/>
              <a:t>Leaking Confidence </a:t>
            </a:r>
            <a:r>
              <a:rPr lang="zh-CN" altLang="en-US" b="1"/>
              <a:t>指标</a:t>
            </a:r>
            <a:r>
              <a:rPr lang="zh-CN" altLang="en-US"/>
              <a:t>，并对容器进行排序，从而更精准地定位泄漏源。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对比来看，内存泄漏问题从最早的单语言上的分析，到了更偏应用的分析。中间隔了一段时间关注点很少。即使是现在，也只有</a:t>
            </a:r>
            <a:r>
              <a:rPr lang="en-US" altLang="zh-CN"/>
              <a:t>22</a:t>
            </a:r>
            <a:r>
              <a:rPr lang="zh-CN" altLang="en-US"/>
              <a:t>年一篇。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256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39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>
            <a:off x="364067" y="798780"/>
            <a:ext cx="1146386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标题占位符 1"/>
          <p:cNvSpPr>
            <a:spLocks noGrp="1"/>
          </p:cNvSpPr>
          <p:nvPr>
            <p:ph type="title"/>
          </p:nvPr>
        </p:nvSpPr>
        <p:spPr>
          <a:xfrm>
            <a:off x="448072" y="140456"/>
            <a:ext cx="10832504" cy="387798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algn="l">
              <a:defRPr lang="en-US" sz="2800" kern="1200" dirty="0">
                <a:solidFill>
                  <a:schemeClr val="bg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/>
            <a:endParaRPr lang="en-US"/>
          </a:p>
        </p:txBody>
      </p:sp>
      <p:sp>
        <p:nvSpPr>
          <p:cNvPr id="10" name="灯片编号占位符 1"/>
          <p:cNvSpPr txBox="1"/>
          <p:nvPr userDrawn="1"/>
        </p:nvSpPr>
        <p:spPr>
          <a:xfrm>
            <a:off x="11819467" y="6578600"/>
            <a:ext cx="313783" cy="236538"/>
          </a:xfrm>
          <a:prstGeom prst="roundRect">
            <a:avLst>
              <a:gd name="adj" fmla="val 30000"/>
            </a:avLst>
          </a:prstGeom>
          <a:solidFill>
            <a:srgbClr val="000000">
              <a:lumMod val="75000"/>
              <a:lumOff val="25000"/>
            </a:srgbClr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700298D-0D92-4BAD-A09B-BDA52E8803DB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 userDrawn="1"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 userDrawn="1"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5079550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3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4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5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6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8" name="标题 7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3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>
            <a:off x="364067" y="798780"/>
            <a:ext cx="1146386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标题占位符 1"/>
          <p:cNvSpPr>
            <a:spLocks noGrp="1"/>
          </p:cNvSpPr>
          <p:nvPr>
            <p:ph type="title"/>
          </p:nvPr>
        </p:nvSpPr>
        <p:spPr>
          <a:xfrm>
            <a:off x="448072" y="140456"/>
            <a:ext cx="10832504" cy="387798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algn="l">
              <a:defRPr lang="en-US" sz="2800" kern="1200" dirty="0">
                <a:solidFill>
                  <a:schemeClr val="bg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/>
            <a:endParaRPr lang="en-US"/>
          </a:p>
        </p:txBody>
      </p:sp>
      <p:sp>
        <p:nvSpPr>
          <p:cNvPr id="10" name="灯片编号占位符 1"/>
          <p:cNvSpPr txBox="1"/>
          <p:nvPr userDrawn="1"/>
        </p:nvSpPr>
        <p:spPr>
          <a:xfrm>
            <a:off x="11819467" y="6578600"/>
            <a:ext cx="313783" cy="236538"/>
          </a:xfrm>
          <a:prstGeom prst="roundRect">
            <a:avLst>
              <a:gd name="adj" fmla="val 30000"/>
            </a:avLst>
          </a:prstGeom>
          <a:solidFill>
            <a:srgbClr val="000000">
              <a:lumMod val="75000"/>
              <a:lumOff val="25000"/>
            </a:srgbClr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700298D-0D92-4BAD-A09B-BDA52E8803DB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 userDrawn="1"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 userDrawn="1"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5079550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3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4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5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6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8" name="标题 7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3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Precise memory leak detection for java software using container profiling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Precise memory leak detection for java software using container profiling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yuzhang@ustc.edu.c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71650" y="1831340"/>
            <a:ext cx="8559800" cy="1544320"/>
            <a:chOff x="919510" y="1418327"/>
            <a:chExt cx="7229445" cy="1402395"/>
          </a:xfrm>
        </p:grpSpPr>
        <p:sp>
          <p:nvSpPr>
            <p:cNvPr id="3" name="矩形: 圆角 4"/>
            <p:cNvSpPr/>
            <p:nvPr/>
          </p:nvSpPr>
          <p:spPr>
            <a:xfrm>
              <a:off x="919510" y="1463774"/>
              <a:ext cx="7153910" cy="89437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spAutoFit/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CC"/>
                </a:buClr>
                <a:defRPr/>
              </a:pPr>
              <a:r>
                <a:rPr lang="en-US" altLang="zh-CN" sz="3200" b="1" kern="0">
                  <a:ln>
                    <a:prstDash val="solid"/>
                  </a:ln>
                  <a:solidFill>
                    <a:schemeClr val="tx1"/>
                  </a:solidFill>
                  <a:cs typeface="+mn-ea"/>
                  <a:sym typeface="+mn-lt"/>
                </a:rPr>
                <a:t>Precise memory leak detection for java software using container profiling</a:t>
              </a:r>
              <a:endParaRPr kumimoji="0" lang="en-US" altLang="zh-CN" sz="3200" b="1" i="0" u="none" strike="noStrike" kern="0" cap="none" normalizeH="0" noProof="0" dirty="0">
                <a:ln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995045" y="1418327"/>
              <a:ext cx="7153910" cy="1402395"/>
              <a:chOff x="631309" y="1285484"/>
              <a:chExt cx="7153910" cy="1402395"/>
            </a:xfrm>
          </p:grpSpPr>
          <p:cxnSp>
            <p:nvCxnSpPr>
              <p:cNvPr id="6" name="直接连接符 5"/>
              <p:cNvCxnSpPr/>
              <p:nvPr/>
            </p:nvCxnSpPr>
            <p:spPr>
              <a:xfrm>
                <a:off x="631309" y="1285484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" name="直接连接符 6"/>
              <p:cNvCxnSpPr/>
              <p:nvPr/>
            </p:nvCxnSpPr>
            <p:spPr>
              <a:xfrm>
                <a:off x="631309" y="2687879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8" name="组合 7"/>
          <p:cNvGrpSpPr/>
          <p:nvPr/>
        </p:nvGrpSpPr>
        <p:grpSpPr>
          <a:xfrm>
            <a:off x="4466856" y="3680682"/>
            <a:ext cx="2953487" cy="617743"/>
            <a:chOff x="1091964" y="3852036"/>
            <a:chExt cx="2521322" cy="380486"/>
          </a:xfrm>
        </p:grpSpPr>
        <p:sp>
          <p:nvSpPr>
            <p:cNvPr id="9" name="矩形: 圆角 14"/>
            <p:cNvSpPr/>
            <p:nvPr/>
          </p:nvSpPr>
          <p:spPr>
            <a:xfrm>
              <a:off x="1404205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>
                  <a:cs typeface="+mn-ea"/>
                  <a:sym typeface="+mn-lt"/>
                </a:rPr>
                <a:t>李清伟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0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500679" y="4459153"/>
            <a:ext cx="5165025" cy="630942"/>
            <a:chOff x="2770421" y="4271927"/>
            <a:chExt cx="1387300" cy="1033125"/>
          </a:xfrm>
        </p:grpSpPr>
        <p:sp>
          <p:nvSpPr>
            <p:cNvPr id="12" name="文本框 11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 flipH="1">
              <a:off x="2765844" y="4271933"/>
              <a:ext cx="1355039" cy="103312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r>
                <a:rPr lang="zh-CN" altLang="en-US" dirty="0">
                  <a:cs typeface="+mn-ea"/>
                  <a:sym typeface="+mn-lt"/>
                </a:rPr>
                <a:t>张昱课题组</a:t>
              </a:r>
              <a:r>
                <a:rPr lang="en-US" altLang="zh-CN" dirty="0">
                  <a:cs typeface="+mn-ea"/>
                  <a:sym typeface="+mn-lt"/>
                </a:rPr>
                <a:t>(</a:t>
              </a:r>
              <a:r>
                <a:rPr lang="en-US" altLang="zh-CN" dirty="0">
                  <a:cs typeface="+mn-ea"/>
                  <a:sym typeface="+mn-lt"/>
                  <a:hlinkClick r:id="rId3"/>
                </a:rPr>
                <a:t>yuzhang@ustc.edu.cn</a:t>
              </a:r>
              <a:r>
                <a:rPr lang="en-US" altLang="zh-CN" dirty="0">
                  <a:cs typeface="+mn-ea"/>
                  <a:sym typeface="+mn-lt"/>
                </a:rPr>
                <a:t>)</a:t>
              </a: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 dirty="0"/>
                <a:t>中国科学技术大学  计算机科学与技术学院</a:t>
              </a:r>
              <a:endParaRPr lang="en-US" altLang="zh-CN" dirty="0"/>
            </a:p>
          </p:txBody>
        </p:sp>
      </p:grpSp>
      <p:sp>
        <p:nvSpPr>
          <p:cNvPr id="17" name="网络方向"/>
          <p:cNvSpPr txBox="1">
            <a:spLocks noChangeArrowheads="1"/>
          </p:cNvSpPr>
          <p:nvPr/>
        </p:nvSpPr>
        <p:spPr bwMode="auto">
          <a:xfrm>
            <a:off x="761363" y="417287"/>
            <a:ext cx="3239999" cy="89725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阅读组会</a:t>
            </a: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zh-CN" altLang="en-US" sz="2800" kern="2400">
                <a:latin typeface="+mn-lt"/>
                <a:ea typeface="+mn-ea"/>
                <a:cs typeface="+mn-ea"/>
                <a:sym typeface="+mn-lt"/>
              </a:rPr>
              <a:t>精读</a:t>
            </a:r>
            <a:r>
              <a:rPr kumimoji="1" lang="zh-CN" sz="2800" kern="2400">
                <a:latin typeface="+mn-lt"/>
                <a:ea typeface="+mn-ea"/>
                <a:cs typeface="+mn-ea"/>
                <a:sym typeface="+mn-lt"/>
              </a:rPr>
              <a:t>分享</a:t>
            </a:r>
            <a:endParaRPr kumimoji="1" lang="zh-CN" sz="2800" kern="2400" dirty="0"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文本框 13"/>
          <p:cNvSpPr txBox="1"/>
          <p:nvPr/>
        </p:nvSpPr>
        <p:spPr>
          <a:xfrm>
            <a:off x="1861185" y="2853690"/>
            <a:ext cx="8439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/>
              <a:t>GUOQING XU,</a:t>
            </a:r>
            <a:r>
              <a:rPr lang="zh-CN" altLang="en-US" sz="1600"/>
              <a:t> </a:t>
            </a:r>
            <a:r>
              <a:rPr lang="en-US" altLang="zh-CN" sz="1600"/>
              <a:t>ATANAS ROUNTEV</a:t>
            </a:r>
          </a:p>
          <a:p>
            <a:pPr algn="ctr"/>
            <a:r>
              <a:rPr lang="en-US" altLang="zh-CN" sz="1600"/>
              <a:t>ICSE’08 TOSEM’13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8D6AA74A-B3B5-7146-7629-DDAE5953D5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不同配置下的动态开销对比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5E9FBDA-F5BA-E28B-6970-C483709BF5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333B97E-B98D-8F5F-801A-E892B01968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6C3353AE-F424-1F41-7B81-35359D3ED3D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/>
              <a:t>更高的采样频率，更大的开销</a:t>
            </a:r>
            <a:endParaRPr lang="en-US" altLang="zh-CN"/>
          </a:p>
          <a:p>
            <a:pPr marL="514350" indent="-514350">
              <a:buFont typeface="+mj-lt"/>
              <a:buAutoNum type="arabicPeriod"/>
            </a:pPr>
            <a:r>
              <a:rPr lang="zh-CN" altLang="en-US"/>
              <a:t>更大的内存限制，更小的</a:t>
            </a:r>
            <a:r>
              <a:rPr lang="en-US" altLang="zh-CN"/>
              <a:t>GC</a:t>
            </a:r>
            <a:r>
              <a:rPr lang="zh-CN" altLang="en-US"/>
              <a:t>次数，更小的开销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89415AD-293E-641F-3DF5-3540DDC38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945" y="2674309"/>
            <a:ext cx="7613040" cy="396274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2AFD97F-5FC8-6F1F-E185-CC2F4E9ABC41}"/>
              </a:ext>
            </a:extLst>
          </p:cNvPr>
          <p:cNvSpPr/>
          <p:nvPr/>
        </p:nvSpPr>
        <p:spPr>
          <a:xfrm>
            <a:off x="10576112" y="4477871"/>
            <a:ext cx="302559" cy="914400"/>
          </a:xfrm>
          <a:prstGeom prst="rect">
            <a:avLst/>
          </a:prstGeom>
          <a:noFill/>
          <a:ln w="31750">
            <a:tailEnd type="triangle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62B4578-2229-50C5-F091-42444A73144E}"/>
              </a:ext>
            </a:extLst>
          </p:cNvPr>
          <p:cNvSpPr txBox="1"/>
          <p:nvPr/>
        </p:nvSpPr>
        <p:spPr>
          <a:xfrm>
            <a:off x="10519642" y="4108539"/>
            <a:ext cx="415498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ym typeface="+mn-ea"/>
              </a:rPr>
              <a:t>①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111A294-6E32-1832-F01D-60ADD4870A6A}"/>
              </a:ext>
            </a:extLst>
          </p:cNvPr>
          <p:cNvSpPr txBox="1"/>
          <p:nvPr/>
        </p:nvSpPr>
        <p:spPr>
          <a:xfrm>
            <a:off x="8836519" y="3985274"/>
            <a:ext cx="415498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ym typeface="+mn-ea"/>
              </a:rPr>
              <a:t>②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62068A0-C7E9-A347-0157-883536C80DC7}"/>
              </a:ext>
            </a:extLst>
          </p:cNvPr>
          <p:cNvSpPr/>
          <p:nvPr/>
        </p:nvSpPr>
        <p:spPr>
          <a:xfrm>
            <a:off x="8741709" y="4477871"/>
            <a:ext cx="597273" cy="914400"/>
          </a:xfrm>
          <a:prstGeom prst="rect">
            <a:avLst/>
          </a:prstGeom>
          <a:noFill/>
          <a:ln w="31750">
            <a:tailEnd type="triangle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138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结论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在</a:t>
            </a:r>
            <a:r>
              <a:rPr lang="en-US" altLang="zh-CN"/>
              <a:t>container</a:t>
            </a:r>
            <a:r>
              <a:rPr lang="zh-CN" altLang="en-US"/>
              <a:t>层做内存泄漏检测</a:t>
            </a:r>
            <a:endParaRPr lang="en-US" altLang="zh-CN"/>
          </a:p>
          <a:p>
            <a:r>
              <a:rPr lang="zh-CN" altLang="en-US"/>
              <a:t>给定</a:t>
            </a:r>
            <a:r>
              <a:rPr lang="en-US" altLang="zh-CN"/>
              <a:t>add, remove, get</a:t>
            </a:r>
            <a:r>
              <a:rPr lang="zh-CN" altLang="en-US"/>
              <a:t>模板，由开发者决定具体语义</a:t>
            </a:r>
            <a:endParaRPr lang="en-US" altLang="zh-CN"/>
          </a:p>
          <a:p>
            <a:r>
              <a:rPr lang="zh-CN" altLang="en-US"/>
              <a:t>结合内存使用量和陈旧度决定容器泄漏行为是否显著</a:t>
            </a:r>
            <a:endParaRPr lang="en-US" altLang="zh-CN"/>
          </a:p>
          <a:p>
            <a:r>
              <a:rPr lang="en-US" altLang="zh-CN"/>
              <a:t>apply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Go</a:t>
            </a:r>
          </a:p>
          <a:p>
            <a:pPr lvl="1"/>
            <a:r>
              <a:rPr lang="en-US" altLang="zh-CN"/>
              <a:t>builtin</a:t>
            </a:r>
            <a:r>
              <a:rPr lang="zh-CN" altLang="en-US"/>
              <a:t>如右图</a:t>
            </a:r>
            <a:endParaRPr lang="en-US" altLang="zh-CN"/>
          </a:p>
          <a:p>
            <a:pPr lvl="1"/>
            <a:r>
              <a:rPr lang="en-US" altLang="zh-CN"/>
              <a:t>channel</a:t>
            </a:r>
            <a:r>
              <a:rPr lang="zh-CN" altLang="en-US"/>
              <a:t>中的协程等待队列也是容器</a:t>
            </a:r>
            <a:endParaRPr lang="en-US" altLang="zh-CN"/>
          </a:p>
          <a:p>
            <a:pPr lvl="2"/>
            <a:r>
              <a:rPr lang="zh-CN" altLang="en-US"/>
              <a:t>协程阻塞，加入</a:t>
            </a:r>
            <a:r>
              <a:rPr lang="en-US" altLang="zh-CN"/>
              <a:t>channel waitlist</a:t>
            </a:r>
            <a:r>
              <a:rPr lang="zh-CN" altLang="en-US"/>
              <a:t> </a:t>
            </a:r>
            <a:r>
              <a:rPr lang="en-US" altLang="zh-CN">
                <a:sym typeface="Wingdings" panose="05000000000000000000" pitchFamily="2" charset="2"/>
              </a:rPr>
              <a:t></a:t>
            </a:r>
            <a:r>
              <a:rPr lang="zh-CN" altLang="en-US">
                <a:sym typeface="Wingdings" panose="05000000000000000000" pitchFamily="2" charset="2"/>
              </a:rPr>
              <a:t> </a:t>
            </a:r>
            <a:r>
              <a:rPr lang="en-US" altLang="zh-CN">
                <a:sym typeface="Wingdings" panose="05000000000000000000" pitchFamily="2" charset="2"/>
              </a:rPr>
              <a:t>add</a:t>
            </a:r>
          </a:p>
          <a:p>
            <a:pPr lvl="2"/>
            <a:r>
              <a:rPr lang="zh-CN" altLang="en-US">
                <a:sym typeface="Wingdings" panose="05000000000000000000" pitchFamily="2" charset="2"/>
              </a:rPr>
              <a:t>退出</a:t>
            </a:r>
            <a:r>
              <a:rPr lang="en-US" altLang="zh-CN">
                <a:sym typeface="Wingdings" panose="05000000000000000000" pitchFamily="2" charset="2"/>
              </a:rPr>
              <a:t>channel waitlist  remove</a:t>
            </a:r>
          </a:p>
          <a:p>
            <a:pPr lvl="2"/>
            <a:r>
              <a:rPr lang="en-US" altLang="zh-CN"/>
              <a:t>LC</a:t>
            </a:r>
            <a:r>
              <a:rPr lang="zh-CN" altLang="en-US"/>
              <a:t>指标可以理解为阻塞协程的堆引用代价</a:t>
            </a:r>
            <a:endParaRPr lang="en-US" altLang="zh-CN"/>
          </a:p>
          <a:p>
            <a:pPr lvl="3"/>
            <a:r>
              <a:rPr lang="zh-CN" altLang="en-US"/>
              <a:t>比如专门处理收发，带高竞争的协程可能引用了不必要的堆对象，可以被优化</a:t>
            </a:r>
            <a:endParaRPr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878864C5-AC90-CFA3-0388-D819E3F0F8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70135"/>
              </p:ext>
            </p:extLst>
          </p:nvPr>
        </p:nvGraphicFramePr>
        <p:xfrm>
          <a:off x="6703359" y="3038777"/>
          <a:ext cx="5238113" cy="26568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91832">
                  <a:extLst>
                    <a:ext uri="{9D8B030D-6E8A-4147-A177-3AD203B41FA5}">
                      <a16:colId xmlns:a16="http://schemas.microsoft.com/office/drawing/2014/main" val="411209795"/>
                    </a:ext>
                  </a:extLst>
                </a:gridCol>
                <a:gridCol w="1427225">
                  <a:extLst>
                    <a:ext uri="{9D8B030D-6E8A-4147-A177-3AD203B41FA5}">
                      <a16:colId xmlns:a16="http://schemas.microsoft.com/office/drawing/2014/main" val="849918425"/>
                    </a:ext>
                  </a:extLst>
                </a:gridCol>
                <a:gridCol w="1037914">
                  <a:extLst>
                    <a:ext uri="{9D8B030D-6E8A-4147-A177-3AD203B41FA5}">
                      <a16:colId xmlns:a16="http://schemas.microsoft.com/office/drawing/2014/main" val="134834044"/>
                    </a:ext>
                  </a:extLst>
                </a:gridCol>
                <a:gridCol w="1581142">
                  <a:extLst>
                    <a:ext uri="{9D8B030D-6E8A-4147-A177-3AD203B41FA5}">
                      <a16:colId xmlns:a16="http://schemas.microsoft.com/office/drawing/2014/main" val="1771771346"/>
                    </a:ext>
                  </a:extLst>
                </a:gridCol>
              </a:tblGrid>
              <a:tr h="33747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add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get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remove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168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/>
                        <a:t>slice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append, s[…]=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s[n]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set nil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559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/>
                        <a:t>map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mapassign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mapaccess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mapdelete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217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/>
                        <a:t>channel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G</a:t>
                      </a:r>
                      <a:r>
                        <a:rPr lang="zh-CN" altLang="en-US"/>
                        <a:t>阻塞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G</a:t>
                      </a:r>
                      <a:r>
                        <a:rPr lang="zh-CN" altLang="en-US"/>
                        <a:t>成功发送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接收数据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982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/>
                        <a:t>sync.Pool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Get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Get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5196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C66B008-1E62-1659-E257-EB35E348E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启示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1AA0B22-2531-5F76-3A0A-FDA6C7B8B1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12</a:t>
            </a:fld>
            <a:endParaRPr 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7CB1FF8-2B6A-09CA-7654-492C2075A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A6584D8-DA35-87E4-45A2-77515AEB962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zh-CN" altLang="en-US" kern="0">
                <a:ln>
                  <a:prstDash val="solid"/>
                </a:ln>
                <a:cs typeface="+mn-ea"/>
                <a:sym typeface="+mn-lt"/>
              </a:rPr>
              <a:t>参考</a:t>
            </a:r>
            <a:r>
              <a:rPr lang="en-US" altLang="zh-CN" kern="0">
                <a:ln>
                  <a:prstDash val="solid"/>
                </a:ln>
                <a:cs typeface="+mn-ea"/>
                <a:sym typeface="+mn-lt"/>
              </a:rPr>
              <a:t>Dynamic Partial Deadlock Detection and Recovery via Garbage Collection</a:t>
            </a:r>
          </a:p>
          <a:p>
            <a:r>
              <a:rPr lang="zh-CN" altLang="en-US" kern="0">
                <a:ln>
                  <a:prstDash val="solid"/>
                </a:ln>
                <a:cs typeface="+mn-ea"/>
                <a:sym typeface="+mn-lt"/>
              </a:rPr>
              <a:t>可达情况下评估阻塞协程堆引用代价</a:t>
            </a:r>
            <a:endParaRPr lang="zh-CN" altLang="en-US"/>
          </a:p>
          <a:p>
            <a:endParaRPr lang="en-US" altLang="zh-CN" kern="0">
              <a:ln>
                <a:prstDash val="solid"/>
              </a:ln>
              <a:cs typeface="+mn-ea"/>
              <a:sym typeface="+mn-lt"/>
            </a:endParaRPr>
          </a:p>
          <a:p>
            <a:endParaRPr lang="zh-CN" altLang="en-US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688C6E54-DD3A-4349-159B-ACDE778FD9A7}"/>
              </a:ext>
            </a:extLst>
          </p:cNvPr>
          <p:cNvGrpSpPr/>
          <p:nvPr/>
        </p:nvGrpSpPr>
        <p:grpSpPr>
          <a:xfrm>
            <a:off x="3816462" y="2879860"/>
            <a:ext cx="5576570" cy="2751455"/>
            <a:chOff x="5974715" y="3964305"/>
            <a:chExt cx="5576570" cy="2751455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1D355D09-0B66-891A-E455-1F0BDB6636CD}"/>
                </a:ext>
              </a:extLst>
            </p:cNvPr>
            <p:cNvSpPr/>
            <p:nvPr/>
          </p:nvSpPr>
          <p:spPr>
            <a:xfrm>
              <a:off x="7388225" y="4267200"/>
              <a:ext cx="667385" cy="667385"/>
            </a:xfrm>
            <a:prstGeom prst="ellipse">
              <a:avLst/>
            </a:prstGeom>
            <a:noFill/>
            <a:ln w="31750"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</a:rPr>
                <a:t>g1</a:t>
              </a:r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5005551E-D13A-54BD-3F5E-A4ACAE95BD15}"/>
                </a:ext>
              </a:extLst>
            </p:cNvPr>
            <p:cNvSpPr/>
            <p:nvPr/>
          </p:nvSpPr>
          <p:spPr>
            <a:xfrm>
              <a:off x="6425565" y="4267200"/>
              <a:ext cx="667385" cy="667385"/>
            </a:xfrm>
            <a:prstGeom prst="ellipse">
              <a:avLst/>
            </a:prstGeom>
            <a:noFill/>
            <a:ln w="31750"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</a:rPr>
                <a:t>g0</a:t>
              </a: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50CDD152-0C4E-95BB-B988-292EA7E656DD}"/>
                </a:ext>
              </a:extLst>
            </p:cNvPr>
            <p:cNvSpPr/>
            <p:nvPr/>
          </p:nvSpPr>
          <p:spPr>
            <a:xfrm>
              <a:off x="8350885" y="4267200"/>
              <a:ext cx="667385" cy="667385"/>
            </a:xfrm>
            <a:prstGeom prst="ellipse">
              <a:avLst/>
            </a:prstGeom>
            <a:noFill/>
            <a:ln w="31750"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</a:rPr>
                <a:t>g2</a:t>
              </a: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EC86BCE3-5AB5-CD44-EAB5-987A38016C0A}"/>
                </a:ext>
              </a:extLst>
            </p:cNvPr>
            <p:cNvSpPr/>
            <p:nvPr/>
          </p:nvSpPr>
          <p:spPr>
            <a:xfrm>
              <a:off x="7388225" y="5311775"/>
              <a:ext cx="667385" cy="667385"/>
            </a:xfrm>
            <a:prstGeom prst="ellipse">
              <a:avLst/>
            </a:prstGeom>
            <a:noFill/>
            <a:ln w="31750"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</a:rPr>
                <a:t>g3</a:t>
              </a: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8DA8C61B-C777-E4B4-51F2-938B7BCFD4F8}"/>
                </a:ext>
              </a:extLst>
            </p:cNvPr>
            <p:cNvSpPr/>
            <p:nvPr/>
          </p:nvSpPr>
          <p:spPr>
            <a:xfrm>
              <a:off x="8761730" y="5149850"/>
              <a:ext cx="667385" cy="667385"/>
            </a:xfrm>
            <a:prstGeom prst="ellipse">
              <a:avLst/>
            </a:prstGeom>
            <a:noFill/>
            <a:ln w="31750">
              <a:prstDash val="sysDash"/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</a:rPr>
                <a:t>g4</a:t>
              </a: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B792504A-40C2-7126-22BA-935A8F1CAB02}"/>
                </a:ext>
              </a:extLst>
            </p:cNvPr>
            <p:cNvSpPr/>
            <p:nvPr/>
          </p:nvSpPr>
          <p:spPr>
            <a:xfrm>
              <a:off x="9850755" y="5817235"/>
              <a:ext cx="667385" cy="667385"/>
            </a:xfrm>
            <a:prstGeom prst="ellipse">
              <a:avLst/>
            </a:prstGeom>
            <a:noFill/>
            <a:ln w="31750"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</a:rPr>
                <a:t>g5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A768A-DED9-D0D3-A692-7CD8DB9838CE}"/>
                </a:ext>
              </a:extLst>
            </p:cNvPr>
            <p:cNvSpPr/>
            <p:nvPr/>
          </p:nvSpPr>
          <p:spPr>
            <a:xfrm>
              <a:off x="6076950" y="4030345"/>
              <a:ext cx="3394710" cy="972820"/>
            </a:xfrm>
            <a:prstGeom prst="rect">
              <a:avLst/>
            </a:prstGeom>
            <a:noFill/>
            <a:ln w="3175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12CB5692-944A-90B7-1F29-AA0B706CCEEE}"/>
                </a:ext>
              </a:extLst>
            </p:cNvPr>
            <p:cNvSpPr txBox="1"/>
            <p:nvPr/>
          </p:nvSpPr>
          <p:spPr>
            <a:xfrm>
              <a:off x="9555480" y="3968750"/>
              <a:ext cx="115443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accent6">
                      <a:lumMod val="75000"/>
                    </a:schemeClr>
                  </a:solidFill>
                </a:rPr>
                <a:t>R0’</a:t>
              </a:r>
              <a:r>
                <a:rPr lang="en-US" altLang="zh-CN"/>
                <a:t>, </a:t>
              </a:r>
              <a:r>
                <a:rPr lang="en-US" altLang="zh-CN">
                  <a:solidFill>
                    <a:srgbClr val="FFC000"/>
                  </a:solidFill>
                </a:rPr>
                <a:t>R1’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CFD2CD3E-AB82-B754-0521-EC366B0EDFD7}"/>
                </a:ext>
              </a:extLst>
            </p:cNvPr>
            <p:cNvSpPr txBox="1"/>
            <p:nvPr/>
          </p:nvSpPr>
          <p:spPr>
            <a:xfrm>
              <a:off x="7367905" y="6003925"/>
              <a:ext cx="922655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/>
                <a:t>ch1 &lt;- 1</a:t>
              </a: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DFCCA4ED-9CA6-8E6C-D4F0-4C5FAF88DA67}"/>
                </a:ext>
              </a:extLst>
            </p:cNvPr>
            <p:cNvSpPr txBox="1"/>
            <p:nvPr/>
          </p:nvSpPr>
          <p:spPr>
            <a:xfrm>
              <a:off x="7388225" y="4030345"/>
              <a:ext cx="922655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/>
                <a:t>&lt;-ch1</a:t>
              </a: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FACCAFA9-4556-1AF2-2F93-A277D3279426}"/>
                </a:ext>
              </a:extLst>
            </p:cNvPr>
            <p:cNvSpPr txBox="1"/>
            <p:nvPr/>
          </p:nvSpPr>
          <p:spPr>
            <a:xfrm>
              <a:off x="9471660" y="5081270"/>
              <a:ext cx="92265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/>
                <a:t>return</a:t>
              </a:r>
            </a:p>
            <a:p>
              <a:r>
                <a:rPr lang="en-US" altLang="zh-CN" sz="1400"/>
                <a:t>&lt;-ch2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FF292F7B-1503-8D14-98CF-0DAB6B2F29F4}"/>
                </a:ext>
              </a:extLst>
            </p:cNvPr>
            <p:cNvSpPr txBox="1"/>
            <p:nvPr/>
          </p:nvSpPr>
          <p:spPr>
            <a:xfrm>
              <a:off x="10628630" y="6003925"/>
              <a:ext cx="922655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/>
                <a:t>ch2 &lt;- 2</a:t>
              </a: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9F63FA0F-100E-019D-D1F0-2E8AE684A23C}"/>
                </a:ext>
              </a:extLst>
            </p:cNvPr>
            <p:cNvSpPr/>
            <p:nvPr/>
          </p:nvSpPr>
          <p:spPr>
            <a:xfrm>
              <a:off x="5974715" y="3964305"/>
              <a:ext cx="3580765" cy="1107440"/>
            </a:xfrm>
            <a:prstGeom prst="rect">
              <a:avLst/>
            </a:prstGeom>
            <a:noFill/>
            <a:ln w="31750">
              <a:solidFill>
                <a:schemeClr val="accent4">
                  <a:lumMod val="60000"/>
                  <a:lumOff val="40000"/>
                </a:schemeClr>
              </a:solidFill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608238C6-D7F0-02FD-7255-2B163F3DE4DD}"/>
                </a:ext>
              </a:extLst>
            </p:cNvPr>
            <p:cNvSpPr/>
            <p:nvPr/>
          </p:nvSpPr>
          <p:spPr>
            <a:xfrm>
              <a:off x="7239635" y="5224145"/>
              <a:ext cx="990600" cy="1107440"/>
            </a:xfrm>
            <a:prstGeom prst="rect">
              <a:avLst/>
            </a:prstGeom>
            <a:noFill/>
            <a:ln w="31750">
              <a:solidFill>
                <a:schemeClr val="accent4">
                  <a:lumMod val="60000"/>
                  <a:lumOff val="40000"/>
                </a:schemeClr>
              </a:solidFill>
              <a:tailEnd type="triangle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6C800030-FB79-72E4-F597-07D0F5D522BE}"/>
                </a:ext>
              </a:extLst>
            </p:cNvPr>
            <p:cNvSpPr txBox="1"/>
            <p:nvPr/>
          </p:nvSpPr>
          <p:spPr>
            <a:xfrm>
              <a:off x="6746875" y="5574665"/>
              <a:ext cx="492760" cy="36830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>
                  <a:solidFill>
                    <a:srgbClr val="FFC000"/>
                  </a:solidFill>
                  <a:sym typeface="+mn-ea"/>
                </a:rPr>
                <a:t>R1’</a:t>
              </a: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AC1A70B1-AB7E-0C6C-6C2B-23FF0AE979FE}"/>
                </a:ext>
              </a:extLst>
            </p:cNvPr>
            <p:cNvSpPr txBox="1"/>
            <p:nvPr/>
          </p:nvSpPr>
          <p:spPr>
            <a:xfrm>
              <a:off x="10393680" y="6347460"/>
              <a:ext cx="115760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rgbClr val="C00000"/>
                  </a:solidFill>
                </a:rPr>
                <a:t>detected!</a:t>
              </a: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C71673FD-35D8-B6A6-3E07-7326815FD0AF}"/>
              </a:ext>
            </a:extLst>
          </p:cNvPr>
          <p:cNvSpPr/>
          <p:nvPr/>
        </p:nvSpPr>
        <p:spPr>
          <a:xfrm>
            <a:off x="7550524" y="4674370"/>
            <a:ext cx="1943100" cy="1066481"/>
          </a:xfrm>
          <a:prstGeom prst="rect">
            <a:avLst/>
          </a:prstGeom>
          <a:noFill/>
          <a:ln w="31750">
            <a:solidFill>
              <a:srgbClr val="C00000"/>
            </a:solidFill>
            <a:tailEnd type="triangle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542594C1-384B-8552-B8A9-1E0195766706}"/>
              </a:ext>
            </a:extLst>
          </p:cNvPr>
          <p:cNvSpPr txBox="1"/>
          <p:nvPr/>
        </p:nvSpPr>
        <p:spPr>
          <a:xfrm>
            <a:off x="7550524" y="5777681"/>
            <a:ext cx="2121093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>
                <a:sym typeface="+mn-ea"/>
              </a:rPr>
              <a:t>channel</a:t>
            </a:r>
            <a:r>
              <a:rPr lang="zh-CN" altLang="en-US">
                <a:sym typeface="+mn-ea"/>
              </a:rPr>
              <a:t>不可达</a:t>
            </a:r>
            <a:endParaRPr lang="en-US" altLang="zh-CN">
              <a:sym typeface="+mn-ea"/>
            </a:endParaRPr>
          </a:p>
          <a:p>
            <a:r>
              <a:rPr lang="zh-CN" altLang="en-US">
                <a:sym typeface="+mn-ea"/>
              </a:rPr>
              <a:t>解决</a:t>
            </a:r>
            <a:r>
              <a:rPr lang="en-US" altLang="zh-CN">
                <a:sym typeface="+mn-ea"/>
              </a:rPr>
              <a:t>Goroutine</a:t>
            </a:r>
            <a:r>
              <a:rPr lang="zh-CN" altLang="en-US">
                <a:sym typeface="+mn-ea"/>
              </a:rPr>
              <a:t>泄漏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14586A4-B23C-7BB4-7DE6-B4516A8BA096}"/>
              </a:ext>
            </a:extLst>
          </p:cNvPr>
          <p:cNvSpPr txBox="1"/>
          <p:nvPr/>
        </p:nvSpPr>
        <p:spPr>
          <a:xfrm>
            <a:off x="3855197" y="5417685"/>
            <a:ext cx="3249608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sym typeface="+mn-ea"/>
              </a:rPr>
              <a:t>channel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可达</a:t>
            </a:r>
            <a:endParaRPr lang="en-US" altLang="zh-CN">
              <a:solidFill>
                <a:srgbClr val="FF0000"/>
              </a:solidFill>
              <a:sym typeface="+mn-ea"/>
            </a:endParaRPr>
          </a:p>
          <a:p>
            <a:r>
              <a:rPr lang="en-US" altLang="zh-CN">
                <a:solidFill>
                  <a:srgbClr val="FF0000"/>
                </a:solidFill>
                <a:sym typeface="+mn-ea"/>
              </a:rPr>
              <a:t>LC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分析阻塞协程的堆引用代价</a:t>
            </a:r>
          </a:p>
        </p:txBody>
      </p:sp>
    </p:spTree>
    <p:extLst>
      <p:ext uri="{BB962C8B-B14F-4D97-AF65-F5344CB8AC3E}">
        <p14:creationId xmlns:p14="http://schemas.microsoft.com/office/powerpoint/2010/main" val="2710361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235B5D1-0669-5A43-C824-D65ED7652C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/>
              <a:t>ACM Metrics</a:t>
            </a:r>
            <a:endParaRPr lang="zh-CN" altLang="en-US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59656FEE-1CD2-51B3-ABC9-13AF4954A5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545714"/>
              </p:ext>
            </p:extLst>
          </p:nvPr>
        </p:nvGraphicFramePr>
        <p:xfrm>
          <a:off x="575734" y="947469"/>
          <a:ext cx="11040532" cy="5420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3771">
                  <a:extLst>
                    <a:ext uri="{9D8B030D-6E8A-4147-A177-3AD203B41FA5}">
                      <a16:colId xmlns:a16="http://schemas.microsoft.com/office/drawing/2014/main" val="2245664607"/>
                    </a:ext>
                  </a:extLst>
                </a:gridCol>
                <a:gridCol w="1484904">
                  <a:extLst>
                    <a:ext uri="{9D8B030D-6E8A-4147-A177-3AD203B41FA5}">
                      <a16:colId xmlns:a16="http://schemas.microsoft.com/office/drawing/2014/main" val="1461687"/>
                    </a:ext>
                  </a:extLst>
                </a:gridCol>
                <a:gridCol w="1715645">
                  <a:extLst>
                    <a:ext uri="{9D8B030D-6E8A-4147-A177-3AD203B41FA5}">
                      <a16:colId xmlns:a16="http://schemas.microsoft.com/office/drawing/2014/main" val="2489284501"/>
                    </a:ext>
                  </a:extLst>
                </a:gridCol>
                <a:gridCol w="2208106">
                  <a:extLst>
                    <a:ext uri="{9D8B030D-6E8A-4147-A177-3AD203B41FA5}">
                      <a16:colId xmlns:a16="http://schemas.microsoft.com/office/drawing/2014/main" val="1668464881"/>
                    </a:ext>
                  </a:extLst>
                </a:gridCol>
                <a:gridCol w="2208106">
                  <a:extLst>
                    <a:ext uri="{9D8B030D-6E8A-4147-A177-3AD203B41FA5}">
                      <a16:colId xmlns:a16="http://schemas.microsoft.com/office/drawing/2014/main" val="3074559516"/>
                    </a:ext>
                  </a:extLst>
                </a:gridCol>
              </a:tblGrid>
              <a:tr h="594868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publication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total citations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total downloads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last 12m/6w downloads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73088"/>
                  </a:ext>
                </a:extLst>
              </a:tr>
              <a:tr h="670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</a:rPr>
                        <a:t>Precise memory leak detection for java software using container profiling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ICSE08,TOSEM13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107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976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14/4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070623"/>
                  </a:ext>
                </a:extLst>
              </a:tr>
              <a:tr h="551329">
                <a:tc>
                  <a:txBody>
                    <a:bodyPr/>
                    <a:lstStyle/>
                    <a:p>
                      <a:r>
                        <a:rPr lang="en-US" altLang="zh-CN" sz="1200">
                          <a:latin typeface="Consolas" panose="020B0609020204030204" pitchFamily="49" charset="0"/>
                        </a:rPr>
                        <a:t>LeakChaser: helping programmers narrow down causes of memory leaks</a:t>
                      </a:r>
                      <a:endParaRPr lang="zh-CN" altLang="en-US" sz="120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PLDI11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82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676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14/4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237394"/>
                  </a:ext>
                </a:extLst>
              </a:tr>
              <a:tr h="551330">
                <a:tc>
                  <a:txBody>
                    <a:bodyPr/>
                    <a:lstStyle/>
                    <a:p>
                      <a:r>
                        <a:rPr lang="en-US" altLang="zh-CN" sz="1200">
                          <a:latin typeface="Consolas" panose="020B0609020204030204" pitchFamily="49" charset="0"/>
                        </a:rPr>
                        <a:t>LeakChecker: Practical Static Memory Leak Detection for Managed Languages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CGO14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42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44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6/1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3793364"/>
                  </a:ext>
                </a:extLst>
              </a:tr>
              <a:tr h="344646">
                <a:tc>
                  <a:txBody>
                    <a:bodyPr/>
                    <a:lstStyle/>
                    <a:p>
                      <a:r>
                        <a:rPr lang="en-US" altLang="zh-CN" sz="1200">
                          <a:latin typeface="Consolas" panose="020B0609020204030204" pitchFamily="49" charset="0"/>
                        </a:rPr>
                        <a:t>Safe Memory-Leak Fixing for C Programs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ICSE15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98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364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5/0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974041"/>
                  </a:ext>
                </a:extLst>
              </a:tr>
              <a:tr h="344646">
                <a:tc>
                  <a:txBody>
                    <a:bodyPr/>
                    <a:lstStyle/>
                    <a:p>
                      <a:r>
                        <a:rPr lang="en-US" altLang="zh-CN" sz="1200">
                          <a:latin typeface="Consolas" panose="020B0609020204030204" pitchFamily="49" charset="0"/>
                        </a:rPr>
                        <a:t>Understanding and Combating Memory Bloat in Managed Data-Intensive Systems.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TOSEM18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6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1067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153/5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356475"/>
                  </a:ext>
                </a:extLst>
              </a:tr>
              <a:tr h="710004">
                <a:tc>
                  <a:txBody>
                    <a:bodyPr/>
                    <a:lstStyle/>
                    <a:p>
                      <a:r>
                        <a:rPr lang="en-US" altLang="zh-CN" sz="1200">
                          <a:latin typeface="Consolas" panose="020B0609020204030204" pitchFamily="49" charset="0"/>
                        </a:rPr>
                        <a:t>RESIN: A Holistic Service for Dealing with Memory Leaks in Production Cloud 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OSDI22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17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1210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3597430"/>
                  </a:ext>
                </a:extLst>
              </a:tr>
              <a:tr h="645459">
                <a:tc>
                  <a:txBody>
                    <a:bodyPr/>
                    <a:lstStyle/>
                    <a:p>
                      <a:r>
                        <a:rPr lang="en-US" altLang="zh-CN" sz="1200">
                          <a:latin typeface="Consolas" panose="020B0609020204030204" pitchFamily="49" charset="0"/>
                        </a:rPr>
                        <a:t>Automatic Root Cause Analysis via Large Language Models for Cloud Incidents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EuroSys24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101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6267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3142/309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440873"/>
                  </a:ext>
                </a:extLst>
              </a:tr>
              <a:tr h="645459">
                <a:tc>
                  <a:txBody>
                    <a:bodyPr/>
                    <a:lstStyle/>
                    <a:p>
                      <a:r>
                        <a:rPr lang="en-US" altLang="zh-CN" sz="1200">
                          <a:latin typeface="Consolas" panose="020B0609020204030204" pitchFamily="49" charset="0"/>
                        </a:rPr>
                        <a:t>Dynamic Partial Deadlock Detection and Recovery via Garbage Collection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ASPLOS25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2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3758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/>
                        <a:t>3758/1134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685008"/>
                  </a:ext>
                </a:extLst>
              </a:tr>
            </a:tbl>
          </a:graphicData>
        </a:graphic>
      </p:graphicFrame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2FA2844-2E83-5477-96AE-C71F015E1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3EA763-2568-5B6D-8E37-8CD8D1A750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406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4A8E46D2-48CD-5BCF-CD80-DED83FED9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背景、问题与核心观察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12EE2C8-D806-6596-5B18-44ACD077D3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93588"/>
            <a:ext cx="11136976" cy="5594247"/>
          </a:xfrm>
        </p:spPr>
        <p:txBody>
          <a:bodyPr>
            <a:normAutofit/>
          </a:bodyPr>
          <a:lstStyle/>
          <a:p>
            <a:r>
              <a:rPr lang="zh-CN" altLang="en-US"/>
              <a:t>背景：不必要的对不再使用对象的引用会造成内存泄漏</a:t>
            </a:r>
            <a:endParaRPr lang="en-US" altLang="zh-CN"/>
          </a:p>
          <a:p>
            <a:r>
              <a:rPr lang="zh-CN" altLang="en-US"/>
              <a:t>挑战</a:t>
            </a:r>
            <a:r>
              <a:rPr lang="en-US" altLang="zh-CN"/>
              <a:t>1</a:t>
            </a:r>
            <a:r>
              <a:rPr lang="zh-CN" altLang="en-US"/>
              <a:t>：内存泄漏现象的定义</a:t>
            </a:r>
            <a:endParaRPr lang="en-US" altLang="zh-CN"/>
          </a:p>
          <a:p>
            <a:pPr lvl="1"/>
            <a:r>
              <a:rPr lang="zh-CN" altLang="en-US"/>
              <a:t>堆增长：不是所有增长都是真的泄漏</a:t>
            </a:r>
            <a:endParaRPr lang="en-US" altLang="zh-CN"/>
          </a:p>
          <a:p>
            <a:pPr lvl="1"/>
            <a:r>
              <a:rPr lang="zh-CN" altLang="en-US"/>
              <a:t>陈旧度</a:t>
            </a:r>
            <a:r>
              <a:rPr lang="en-US" altLang="zh-CN"/>
              <a:t>(staleness)</a:t>
            </a:r>
            <a:r>
              <a:rPr lang="zh-CN" altLang="en-US"/>
              <a:t>：不被频繁访问的对象陈旧度较高，但不一定泄漏</a:t>
            </a:r>
            <a:endParaRPr lang="en-US" altLang="zh-CN"/>
          </a:p>
          <a:p>
            <a:r>
              <a:rPr lang="zh-CN" altLang="en-US"/>
              <a:t>挑战</a:t>
            </a:r>
            <a:r>
              <a:rPr lang="en-US" altLang="zh-CN"/>
              <a:t>2</a:t>
            </a:r>
            <a:r>
              <a:rPr lang="zh-CN" altLang="en-US"/>
              <a:t>：从现象到原因的诊断复杂</a:t>
            </a:r>
            <a:endParaRPr lang="en-US" altLang="zh-CN"/>
          </a:p>
          <a:p>
            <a:pPr lvl="1"/>
            <a:r>
              <a:rPr lang="zh-CN" altLang="en-US"/>
              <a:t>先追踪所有对象，再发现可能无用的对象。对象引用图太复杂（</a:t>
            </a:r>
            <a:r>
              <a:rPr lang="en-US" altLang="zh-CN"/>
              <a:t>goref</a:t>
            </a:r>
            <a:r>
              <a:rPr lang="zh-CN" altLang="en-US"/>
              <a:t>）</a:t>
            </a:r>
            <a:endParaRPr lang="en-US" altLang="zh-CN"/>
          </a:p>
          <a:p>
            <a:r>
              <a:rPr lang="zh-CN" altLang="en-US"/>
              <a:t>核心观察：</a:t>
            </a:r>
            <a:endParaRPr lang="en-US" altLang="zh-CN"/>
          </a:p>
          <a:p>
            <a:pPr lvl="1"/>
            <a:r>
              <a:rPr lang="zh-CN" altLang="en-US"/>
              <a:t>大部分</a:t>
            </a:r>
            <a:r>
              <a:rPr lang="en-US" altLang="zh-CN"/>
              <a:t>bug</a:t>
            </a:r>
            <a:r>
              <a:rPr lang="zh-CN" altLang="en-US"/>
              <a:t>和容器有关，提出</a:t>
            </a:r>
            <a:r>
              <a:rPr lang="en-US" altLang="zh-CN"/>
              <a:t>container profiling</a:t>
            </a:r>
            <a:r>
              <a:rPr lang="zh-CN" altLang="en-US"/>
              <a:t>来检测泄漏</a:t>
            </a:r>
            <a:endParaRPr lang="en-US" altLang="zh-CN"/>
          </a:p>
          <a:p>
            <a:pPr lvl="1"/>
            <a:r>
              <a:rPr lang="zh-CN" altLang="en-US"/>
              <a:t>只记录容器操作</a:t>
            </a:r>
            <a:endParaRPr lang="en-US" altLang="zh-CN"/>
          </a:p>
          <a:p>
            <a:pPr lvl="1"/>
            <a:r>
              <a:rPr lang="zh-CN" altLang="en-US"/>
              <a:t>先假设所有容器泄漏，根据现象筛除掉不泄漏的</a:t>
            </a:r>
            <a:endParaRPr lang="en-US" altLang="zh-CN"/>
          </a:p>
          <a:p>
            <a:pPr lvl="1"/>
            <a:endParaRPr lang="en-US" altLang="zh-CN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5A1BDF5-F580-E9EE-FF80-37B3A00391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001E9C4-AEC2-705B-EEA2-86273C93ED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875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8868AF4-B5FB-50EB-D700-167E2228A3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方法：容器类</a:t>
            </a:r>
            <a:r>
              <a:rPr lang="en-US" altLang="zh-CN"/>
              <a:t>profiling</a:t>
            </a:r>
            <a:endParaRPr lang="zh-CN" altLang="en-US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1098D85-CC6C-FE65-96FA-D28838C14E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6518507-47D2-062C-2775-5B83085D45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FFCA9F04-B575-223E-D426-5954492992D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2" y="993589"/>
            <a:ext cx="8527250" cy="5362764"/>
          </a:xfrm>
        </p:spPr>
        <p:txBody>
          <a:bodyPr/>
          <a:lstStyle/>
          <a:p>
            <a:r>
              <a:rPr lang="zh-CN" altLang="en-US"/>
              <a:t>将容器操作映射到</a:t>
            </a:r>
            <a:r>
              <a:rPr lang="en-US" altLang="zh-CN"/>
              <a:t>3</a:t>
            </a:r>
            <a:r>
              <a:rPr lang="zh-CN" altLang="en-US"/>
              <a:t>个原语</a:t>
            </a:r>
            <a:r>
              <a:rPr lang="en-US" altLang="zh-CN"/>
              <a:t>: ADD, GET, REMOVE</a:t>
            </a:r>
          </a:p>
          <a:p>
            <a:r>
              <a:rPr lang="zh-CN" altLang="en-US"/>
              <a:t>为每个容器计算泄漏置信度</a:t>
            </a:r>
            <a:r>
              <a:rPr lang="en-US" altLang="zh-CN"/>
              <a:t>(leaking confidence)</a:t>
            </a:r>
          </a:p>
          <a:p>
            <a:pPr lvl="1"/>
            <a:r>
              <a:rPr lang="zh-CN" altLang="en-US"/>
              <a:t>内存使用量、元素陈旧度</a:t>
            </a:r>
            <a:endParaRPr lang="en-US" altLang="zh-CN"/>
          </a:p>
          <a:p>
            <a:r>
              <a:rPr lang="zh-CN" altLang="en-US"/>
              <a:t>基于</a:t>
            </a:r>
            <a:r>
              <a:rPr lang="en-US" altLang="zh-CN"/>
              <a:t>GET</a:t>
            </a:r>
            <a:r>
              <a:rPr lang="zh-CN" altLang="en-US"/>
              <a:t>操作获取的所有元素的平均陈旧度对</a:t>
            </a:r>
            <a:r>
              <a:rPr lang="en-US" altLang="zh-CN"/>
              <a:t>GET</a:t>
            </a:r>
            <a:r>
              <a:rPr lang="zh-CN" altLang="en-US"/>
              <a:t>操作排序，判断</a:t>
            </a:r>
            <a:r>
              <a:rPr lang="en-US" altLang="zh-CN"/>
              <a:t>GET</a:t>
            </a:r>
            <a:r>
              <a:rPr lang="zh-CN" altLang="en-US"/>
              <a:t>是否为泄漏点</a:t>
            </a:r>
            <a:endParaRPr lang="en-US" altLang="zh-CN"/>
          </a:p>
          <a:p>
            <a:endParaRPr lang="en-US" altLang="zh-CN"/>
          </a:p>
          <a:p>
            <a:r>
              <a:rPr lang="zh-CN" altLang="en-US"/>
              <a:t>即使不建模用户定义容器，内置容器类的泄漏也会导向直接或间接的用户容器所有者</a:t>
            </a:r>
            <a:endParaRPr lang="en-US" altLang="zh-CN"/>
          </a:p>
          <a:p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8619E4F-884C-DE40-1F2B-7EB515EFC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7553" y="699246"/>
            <a:ext cx="2890572" cy="202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96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58746E50-AEFF-7E88-4780-1893E8FDA5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内存泄漏现象定义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9125BD6-B9FB-17C7-CF8F-C55CB643047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8B4D32D-BC89-5210-0B61-ED2FF80F7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56B55E1B-235E-218D-B31E-93D3D49C9927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CN" altLang="en-US" i="1">
                        <a:latin typeface="Cambria Math" panose="02040503050406030204" pitchFamily="18" charset="0"/>
                      </a:rPr>
                      <m:t>时刻</m:t>
                    </m:r>
                  </m:oMath>
                </a14:m>
                <a:r>
                  <a:rPr lang="zh-CN" altLang="en-US">
                    <a:latin typeface="Cambria Math" panose="02040503050406030204" pitchFamily="18" charset="0"/>
                  </a:rPr>
                  <a:t>内存占用为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CN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时间片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zh-CN" altLang="en-US"/>
                  <a:t>中内存泄漏</a:t>
                </a:r>
                <a:endParaRPr lang="en-US" altLang="zh-CN"/>
              </a:p>
              <a:p>
                <a:pPr lvl="1"/>
                <a:r>
                  <a:rPr lang="zh-CN" altLang="en-US"/>
                  <a:t>对于每个</a:t>
                </a:r>
                <a:r>
                  <a:rPr lang="en-US" altLang="zh-CN"/>
                  <a:t>gc</a:t>
                </a:r>
                <a:r>
                  <a:rPr lang="zh-CN" altLang="en-US"/>
                  <a:t>事件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𝑔𝑐</m:t>
                        </m:r>
                      </m:sup>
                    </m:sSubSup>
                  </m:oMath>
                </a14:m>
                <a:r>
                  <a:rPr lang="en-US" altLang="zh-CN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𝑔𝑐</m:t>
                        </m:r>
                      </m:sup>
                    </m:sSub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endParaRPr lang="en-US" altLang="zh-CN"/>
              </a:p>
              <a:p>
                <a:pPr lvl="1"/>
                <a:r>
                  <a:rPr lang="zh-CN" altLang="en-US"/>
                  <a:t>存在子序列</a:t>
                </a:r>
                <a:r>
                  <a:rPr lang="en-US" altLang="zh-CN"/>
                  <a:t>(…,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𝑔𝑐</m:t>
                        </m:r>
                      </m:sup>
                    </m:sSubSup>
                  </m:oMath>
                </a14:m>
                <a:r>
                  <a:rPr lang="en-US" altLang="zh-CN"/>
                  <a:t>, …,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𝑔𝑐</m:t>
                        </m:r>
                      </m:sup>
                    </m:sSubSup>
                  </m:oMath>
                </a14:m>
                <a:r>
                  <a:rPr lang="en-US" altLang="zh-CN"/>
                  <a:t>, …)</a:t>
                </a:r>
                <a:r>
                  <a:rPr lang="zh-CN" altLang="en-US"/>
                  <a:t>包含</a:t>
                </a:r>
                <a:r>
                  <a:rPr lang="en-US" altLang="zh-CN"/>
                  <a:t>n</a:t>
                </a:r>
                <a:r>
                  <a:rPr lang="zh-CN" altLang="en-US"/>
                  <a:t>个</a:t>
                </a:r>
                <a:r>
                  <a:rPr lang="en-US" altLang="zh-CN"/>
                  <a:t>gc</a:t>
                </a:r>
                <a:r>
                  <a:rPr lang="zh-CN" altLang="en-US"/>
                  <a:t>事件，在</a:t>
                </a:r>
                <a:r>
                  <a:rPr lang="en-US" altLang="zh-CN"/>
                  <a:t>gc</a:t>
                </a:r>
                <a:r>
                  <a:rPr lang="zh-CN" altLang="en-US"/>
                  <a:t>事件中内存持续增长</a:t>
                </a:r>
                <a:endParaRPr lang="en-US" altLang="zh-CN"/>
              </a:p>
              <a:p>
                <a:r>
                  <a:rPr lang="zh-CN" altLang="en-US"/>
                  <a:t>容器是</a:t>
                </a:r>
                <a:r>
                  <a:rPr lang="en-US" altLang="zh-CN"/>
                  <a:t>memory-leak free</a:t>
                </a:r>
                <a:r>
                  <a:rPr lang="zh-CN" altLang="en-US"/>
                  <a:t>的，如果</a:t>
                </a:r>
                <a:endParaRPr lang="en-US" altLang="zh-CN"/>
              </a:p>
              <a:p>
                <a:pPr lvl="1"/>
                <a:r>
                  <a:rPr lang="zh-CN" altLang="en-US"/>
                  <a:t>在某时刻，元素数量为</a:t>
                </a:r>
                <a:r>
                  <a:rPr lang="en-US" altLang="zh-CN"/>
                  <a:t>0</a:t>
                </a:r>
              </a:p>
              <a:p>
                <a:pPr lvl="1"/>
                <a:r>
                  <a:rPr lang="zh-CN" altLang="en-US"/>
                  <a:t>在时间片中，容器被回收</a:t>
                </a:r>
                <a:endParaRPr lang="en-US" altLang="zh-CN"/>
              </a:p>
              <a:p>
                <a:r>
                  <a:rPr lang="zh-CN" altLang="en-US"/>
                  <a:t>不是</a:t>
                </a:r>
                <a:r>
                  <a:rPr lang="en-US" altLang="zh-CN"/>
                  <a:t>memory-leak free</a:t>
                </a:r>
                <a:r>
                  <a:rPr lang="zh-CN" altLang="en-US"/>
                  <a:t>的容器不一定内存泄漏</a:t>
                </a:r>
                <a:endParaRPr lang="en-US" altLang="zh-CN"/>
              </a:p>
              <a:p>
                <a:pPr lvl="1"/>
                <a:r>
                  <a:rPr lang="zh-CN" altLang="en-US"/>
                  <a:t>可能发生</a:t>
                </a:r>
                <a:r>
                  <a:rPr lang="en-US" altLang="zh-CN"/>
                  <a:t>OOM</a:t>
                </a:r>
                <a:r>
                  <a:rPr lang="zh-CN" altLang="en-US"/>
                  <a:t>但还没来得及做</a:t>
                </a:r>
                <a:r>
                  <a:rPr lang="en-US" altLang="zh-CN"/>
                  <a:t>REMOVE</a:t>
                </a:r>
                <a:r>
                  <a:rPr lang="zh-CN" altLang="en-US"/>
                  <a:t>操作</a:t>
                </a:r>
                <a:endParaRPr lang="en-US" altLang="zh-CN"/>
              </a:p>
              <a:p>
                <a:r>
                  <a:rPr lang="zh-CN" altLang="en-US"/>
                  <a:t>需要计算</a:t>
                </a:r>
                <a:r>
                  <a:rPr lang="en-US" altLang="zh-CN"/>
                  <a:t>leak confidence</a:t>
                </a:r>
                <a:endParaRPr lang="zh-CN" altLang="en-US"/>
              </a:p>
            </p:txBody>
          </p:sp>
        </mc:Choice>
        <mc:Fallback xmlns="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56B55E1B-235E-218D-B31E-93D3D49C99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2"/>
                <a:stretch>
                  <a:fillRect l="-876" t="-7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843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DEB5775-7369-F53A-D1F8-367E74C46B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指标</a:t>
            </a:r>
            <a:r>
              <a:rPr lang="en-US" altLang="zh-CN"/>
              <a:t>: Memory Contribution(MC) Staleness Contribution(SC)</a:t>
            </a:r>
            <a:endParaRPr lang="zh-CN" altLang="en-US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6D4BC1D-BFC7-BB0A-2C78-EA474D57FE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C7278CA-BDEF-CAA0-7EC8-1C4C5254F0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101A7F9-50FD-F9C5-29CC-65A1859440F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6543062" cy="5362764"/>
          </a:xfrm>
        </p:spPr>
        <p:txBody>
          <a:bodyPr/>
          <a:lstStyle/>
          <a:p>
            <a:r>
              <a:rPr lang="en-US" altLang="zh-CN"/>
              <a:t>MC</a:t>
            </a:r>
            <a:r>
              <a:rPr lang="zh-CN" altLang="en-US"/>
              <a:t>：时间片内容器以及引用对象的消耗占比</a:t>
            </a:r>
            <a:endParaRPr lang="en-US" altLang="zh-CN"/>
          </a:p>
          <a:p>
            <a:r>
              <a:rPr lang="en-US" altLang="zh-CN"/>
              <a:t>SC</a:t>
            </a:r>
            <a:r>
              <a:rPr lang="zh-CN" altLang="en-US"/>
              <a:t>：元素</a:t>
            </a:r>
            <a:r>
              <a:rPr lang="en-US" altLang="zh-CN"/>
              <a:t>remove</a:t>
            </a:r>
            <a:r>
              <a:rPr lang="zh-CN" altLang="en-US"/>
              <a:t>时间</a:t>
            </a:r>
            <a:r>
              <a:rPr lang="en-US" altLang="zh-CN"/>
              <a:t>-</a:t>
            </a:r>
            <a:r>
              <a:rPr lang="zh-CN" altLang="en-US"/>
              <a:t>最近</a:t>
            </a:r>
            <a:r>
              <a:rPr lang="en-US" altLang="zh-CN"/>
              <a:t>get</a:t>
            </a:r>
            <a:r>
              <a:rPr lang="zh-CN" altLang="en-US"/>
              <a:t>时间</a:t>
            </a:r>
            <a:endParaRPr lang="en-US" altLang="zh-CN"/>
          </a:p>
          <a:p>
            <a:pPr lvl="1"/>
            <a:r>
              <a:rPr lang="zh-CN" altLang="en-US"/>
              <a:t>衡量容器是否有误操作，保持对对象的引用。不考虑对象是否被其他对象引用</a:t>
            </a:r>
            <a:endParaRPr lang="en-US" altLang="zh-CN"/>
          </a:p>
          <a:p>
            <a:pPr lvl="1"/>
            <a:r>
              <a:rPr lang="zh-CN" altLang="en-US"/>
              <a:t>如果不再通过容器访问，就应该尽早</a:t>
            </a:r>
            <a:r>
              <a:rPr lang="en-US" altLang="zh-CN"/>
              <a:t>remove</a:t>
            </a:r>
          </a:p>
          <a:p>
            <a:pPr lvl="1"/>
            <a:r>
              <a:rPr lang="zh-CN" altLang="en-US"/>
              <a:t>其他定义</a:t>
            </a:r>
            <a:r>
              <a:rPr lang="en-US" altLang="zh-CN"/>
              <a:t>: </a:t>
            </a:r>
            <a:r>
              <a:rPr lang="zh-CN" altLang="en-US"/>
              <a:t>对象距上次使用的时间间隔</a:t>
            </a:r>
            <a:endParaRPr lang="en-US" altLang="zh-CN"/>
          </a:p>
          <a:p>
            <a:r>
              <a:rPr lang="en-US" altLang="zh-CN"/>
              <a:t>LC</a:t>
            </a:r>
            <a:r>
              <a:rPr lang="zh-CN" altLang="en-US"/>
              <a:t>：衡量容器的泄漏程度</a:t>
            </a:r>
            <a:endParaRPr lang="en-US" altLang="zh-CN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62BC190-870F-2C50-D5D1-638FF99503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93" b="2845"/>
          <a:stretch>
            <a:fillRect/>
          </a:stretch>
        </p:blipFill>
        <p:spPr>
          <a:xfrm>
            <a:off x="6968564" y="789510"/>
            <a:ext cx="4972908" cy="336413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67BCE3C-B7CB-A678-EFD0-3009977DD405}"/>
              </a:ext>
            </a:extLst>
          </p:cNvPr>
          <p:cNvSpPr txBox="1"/>
          <p:nvPr/>
        </p:nvSpPr>
        <p:spPr>
          <a:xfrm>
            <a:off x="10833529" y="2553827"/>
            <a:ext cx="66396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>
                <a:sym typeface="+mn-ea"/>
              </a:rPr>
              <a:t>MC</a:t>
            </a:r>
            <a:endParaRPr lang="zh-CN" altLang="en-US" sz="2400">
              <a:sym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4C017028-FF09-DF78-5F46-EE4DB74F737B}"/>
              </a:ext>
            </a:extLst>
          </p:cNvPr>
          <p:cNvCxnSpPr>
            <a:cxnSpLocks/>
          </p:cNvCxnSpPr>
          <p:nvPr/>
        </p:nvCxnSpPr>
        <p:spPr>
          <a:xfrm>
            <a:off x="8241552" y="1824698"/>
            <a:ext cx="0" cy="1458259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D4123FD0-C3AC-54C8-C558-46A06AF5E904}"/>
              </a:ext>
            </a:extLst>
          </p:cNvPr>
          <p:cNvSpPr txBox="1"/>
          <p:nvPr/>
        </p:nvSpPr>
        <p:spPr>
          <a:xfrm>
            <a:off x="8307294" y="1979819"/>
            <a:ext cx="248621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sym typeface="+mn-ea"/>
              </a:rPr>
              <a:t>相对内存消耗量：</a:t>
            </a:r>
            <a:endParaRPr lang="en-US" altLang="zh-CN">
              <a:sym typeface="+mn-ea"/>
            </a:endParaRPr>
          </a:p>
          <a:p>
            <a:r>
              <a:rPr lang="zh-CN" altLang="en-US">
                <a:sym typeface="+mn-ea"/>
              </a:rPr>
              <a:t>容器可达对象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总内存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A6CE93D3-7872-222A-F40A-37F1D46A4EC6}"/>
                  </a:ext>
                </a:extLst>
              </p:cNvPr>
              <p:cNvSpPr txBox="1"/>
              <p:nvPr/>
            </p:nvSpPr>
            <p:spPr>
              <a:xfrm>
                <a:off x="6657790" y="3685447"/>
                <a:ext cx="2187522" cy="307777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1400">
                    <a:sym typeface="+mn-ea"/>
                  </a:rPr>
                  <a:t>max(</a:t>
                </a:r>
                <a:r>
                  <a:rPr lang="zh-CN" altLang="en-US" sz="1400">
                    <a:sym typeface="+mn-ea"/>
                  </a:rPr>
                  <a:t>对象分配时间</a:t>
                </a:r>
                <a:r>
                  <a:rPr lang="en-US" altLang="zh-CN" sz="1400">
                    <a:sym typeface="+mn-ea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  <m:t>𝜏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sz="1400">
                    <a:sym typeface="+mn-ea"/>
                  </a:rPr>
                  <a:t>)/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  <m:t>𝜏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  <m:t>𝑒</m:t>
                        </m:r>
                      </m:sub>
                    </m:sSub>
                  </m:oMath>
                </a14:m>
                <a:endParaRPr lang="zh-CN" altLang="en-US" sz="1400">
                  <a:sym typeface="+mn-ea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A6CE93D3-7872-222A-F40A-37F1D46A4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790" y="3685447"/>
                <a:ext cx="2187522" cy="307777"/>
              </a:xfrm>
              <a:prstGeom prst="rect">
                <a:avLst/>
              </a:prstGeom>
              <a:blipFill>
                <a:blip r:embed="rId3"/>
                <a:stretch>
                  <a:fillRect l="-836" t="-4000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BB5F240-60A0-0DA7-AD76-CA07408B0EAB}"/>
                  </a:ext>
                </a:extLst>
              </p:cNvPr>
              <p:cNvSpPr txBox="1"/>
              <p:nvPr/>
            </p:nvSpPr>
            <p:spPr>
              <a:xfrm>
                <a:off x="9753950" y="3734553"/>
                <a:ext cx="2191241" cy="307777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1400">
                    <a:sym typeface="+mn-ea"/>
                  </a:rPr>
                  <a:t>min(</a:t>
                </a:r>
                <a:r>
                  <a:rPr lang="zh-CN" altLang="en-US" sz="1400">
                    <a:sym typeface="+mn-ea"/>
                  </a:rPr>
                  <a:t>对象释放时间</a:t>
                </a:r>
                <a:r>
                  <a:rPr lang="en-US" altLang="zh-CN" sz="1400">
                    <a:sym typeface="+mn-ea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  <m:t>𝜏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altLang="zh-CN" sz="1400">
                    <a:sym typeface="+mn-ea"/>
                  </a:rPr>
                  <a:t>)/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  <m:t>𝜏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sym typeface="+mn-ea"/>
                          </a:rPr>
                          <m:t>𝑒</m:t>
                        </m:r>
                      </m:sub>
                    </m:sSub>
                  </m:oMath>
                </a14:m>
                <a:endParaRPr lang="zh-CN" altLang="en-US" sz="1400">
                  <a:sym typeface="+mn-ea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BB5F240-60A0-0DA7-AD76-CA07408B0E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3950" y="3734553"/>
                <a:ext cx="2191241" cy="307777"/>
              </a:xfrm>
              <a:prstGeom prst="rect">
                <a:avLst/>
              </a:prstGeom>
              <a:blipFill>
                <a:blip r:embed="rId4"/>
                <a:stretch>
                  <a:fillRect l="-833" t="-4000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E6069C2-4347-A7FC-C965-CE70B97941E7}"/>
                  </a:ext>
                </a:extLst>
              </p:cNvPr>
              <p:cNvSpPr txBox="1"/>
              <p:nvPr/>
            </p:nvSpPr>
            <p:spPr>
              <a:xfrm>
                <a:off x="1658471" y="5841429"/>
                <a:ext cx="2172133" cy="5866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  <a:sym typeface="+mn-ea"/>
                        </a:rPr>
                        <m:t>SC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  <a:sym typeface="+mn-ea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sym typeface="+mn-ea"/>
                            </a:rPr>
                            <m:t>𝑠𝑡𝑎𝑙𝑒𝑛𝑒𝑠𝑠</m:t>
                          </m:r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sym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sym typeface="+mn-ea"/>
                                    </a:rPr>
                                    <m:t>𝑜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sym typeface="+mn-ea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sym typeface="+mn-ea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CN" altLang="en-US">
                  <a:sym typeface="+mn-ea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E6069C2-4347-A7FC-C965-CE70B9794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471" y="5841429"/>
                <a:ext cx="2172133" cy="5866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B2E9105-E938-6374-FD35-3BA9BD61C9A2}"/>
                  </a:ext>
                </a:extLst>
              </p:cNvPr>
              <p:cNvSpPr txBox="1"/>
              <p:nvPr/>
            </p:nvSpPr>
            <p:spPr>
              <a:xfrm>
                <a:off x="4218506" y="5995829"/>
                <a:ext cx="1955792" cy="27789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  <a:sym typeface="+mn-ea"/>
                        </a:rPr>
                        <m:t>𝐿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sym typeface="+mn-ea"/>
                        </a:rPr>
                        <m:t>𝐶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sym typeface="+mn-ea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sym typeface="+mn-ea"/>
                        </a:rPr>
                        <m:t>𝑆𝐶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sym typeface="+mn-ea"/>
                        </a:rPr>
                        <m:t>×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sym typeface="+mn-ea"/>
                        </a:rPr>
                        <m:t>𝑀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𝐶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1−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𝑆𝐶</m:t>
                          </m:r>
                        </m:sup>
                      </m:sSup>
                    </m:oMath>
                  </m:oMathPara>
                </a14:m>
                <a:endParaRPr lang="zh-CN" altLang="en-US">
                  <a:sym typeface="+mn-ea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B2E9105-E938-6374-FD35-3BA9BD61C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8506" y="5995829"/>
                <a:ext cx="1955792" cy="277897"/>
              </a:xfrm>
              <a:prstGeom prst="rect">
                <a:avLst/>
              </a:prstGeom>
              <a:blipFill>
                <a:blip r:embed="rId6"/>
                <a:stretch>
                  <a:fillRect l="-1869" b="-1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38FB5FAB-C342-2A11-4CF8-97ABE2F95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4845" y="4156254"/>
            <a:ext cx="4864847" cy="2254442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82A7A64F-4A9E-3FDB-558E-7904B9A15F5F}"/>
              </a:ext>
            </a:extLst>
          </p:cNvPr>
          <p:cNvSpPr/>
          <p:nvPr/>
        </p:nvSpPr>
        <p:spPr>
          <a:xfrm>
            <a:off x="7371956" y="3429000"/>
            <a:ext cx="428822" cy="253840"/>
          </a:xfrm>
          <a:prstGeom prst="rect">
            <a:avLst/>
          </a:prstGeom>
          <a:noFill/>
          <a:ln w="31750">
            <a:tailEnd type="triangle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D149502-A803-636B-5675-46DD78957E59}"/>
              </a:ext>
            </a:extLst>
          </p:cNvPr>
          <p:cNvSpPr/>
          <p:nvPr/>
        </p:nvSpPr>
        <p:spPr>
          <a:xfrm>
            <a:off x="11300099" y="3429000"/>
            <a:ext cx="428822" cy="253840"/>
          </a:xfrm>
          <a:prstGeom prst="rect">
            <a:avLst/>
          </a:prstGeom>
          <a:noFill/>
          <a:ln w="31750">
            <a:tailEnd type="triangle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529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80EF5F1A-8F1D-F444-516A-8B96050275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算法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898D45B-0CFE-3867-F6EA-50896D778F2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16E0A9B-76EB-F9E6-2134-F2987F4FA7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BD75DE2-DD7E-2D60-A519-19A04C3C91D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/>
              <a:t>ADD, REMOVE, GET</a:t>
            </a:r>
            <a:r>
              <a:rPr lang="zh-CN" altLang="en-US"/>
              <a:t>操作桩函数会和</a:t>
            </a:r>
            <a:r>
              <a:rPr lang="en-US" altLang="zh-CN"/>
              <a:t>profiling</a:t>
            </a:r>
            <a:r>
              <a:rPr lang="zh-CN" altLang="en-US"/>
              <a:t>库交互</a:t>
            </a:r>
            <a:endParaRPr lang="en-US" altLang="zh-CN"/>
          </a:p>
          <a:p>
            <a:r>
              <a:rPr lang="zh-CN" altLang="en-US"/>
              <a:t>会在</a:t>
            </a:r>
            <a:r>
              <a:rPr lang="en-US" altLang="zh-CN"/>
              <a:t>ADD, REMOVE,</a:t>
            </a:r>
            <a:r>
              <a:rPr lang="zh-CN" altLang="en-US"/>
              <a:t> </a:t>
            </a:r>
            <a:r>
              <a:rPr lang="en-US" altLang="zh-CN"/>
              <a:t>GET</a:t>
            </a:r>
            <a:r>
              <a:rPr lang="zh-CN" altLang="en-US"/>
              <a:t>操作前后编译器</a:t>
            </a:r>
            <a:r>
              <a:rPr lang="en-US" altLang="zh-CN"/>
              <a:t>Soot</a:t>
            </a:r>
            <a:r>
              <a:rPr lang="zh-CN" altLang="en-US"/>
              <a:t>自动插桩</a:t>
            </a:r>
            <a:endParaRPr lang="en-US" altLang="zh-CN"/>
          </a:p>
          <a:p>
            <a:r>
              <a:rPr lang="en-US" altLang="zh-CN"/>
              <a:t>profiling</a:t>
            </a:r>
            <a:r>
              <a:rPr lang="zh-CN" altLang="en-US"/>
              <a:t>采集的信息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en-US" altLang="zh-CN"/>
              <a:t>Leaking call sites</a:t>
            </a:r>
          </a:p>
          <a:p>
            <a:pPr lvl="1"/>
            <a:r>
              <a:rPr lang="zh-CN" altLang="en-US"/>
              <a:t>对一个</a:t>
            </a:r>
            <a:r>
              <a:rPr lang="en-US" altLang="zh-CN"/>
              <a:t>GET</a:t>
            </a:r>
            <a:r>
              <a:rPr lang="zh-CN" altLang="en-US"/>
              <a:t>操作获取的所有元素的</a:t>
            </a:r>
            <a:r>
              <a:rPr lang="en-US" altLang="zh-CN"/>
              <a:t>staleness</a:t>
            </a:r>
            <a:r>
              <a:rPr lang="zh-CN" altLang="en-US"/>
              <a:t>取平均</a:t>
            </a:r>
            <a:endParaRPr lang="en-US" altLang="zh-CN"/>
          </a:p>
          <a:p>
            <a:pPr lvl="1"/>
            <a:r>
              <a:rPr lang="en-US" altLang="zh-CN"/>
              <a:t>staleness</a:t>
            </a:r>
            <a:r>
              <a:rPr lang="zh-CN" altLang="en-US"/>
              <a:t>值较大说明</a:t>
            </a:r>
            <a:r>
              <a:rPr lang="en-US" altLang="zh-CN"/>
              <a:t>GET</a:t>
            </a:r>
            <a:r>
              <a:rPr lang="zh-CN" altLang="en-US"/>
              <a:t>操作可能导致泄漏，需要添加</a:t>
            </a:r>
            <a:r>
              <a:rPr lang="en-US" altLang="zh-CN"/>
              <a:t>REMOVE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8DFE0B1-62C0-AF71-7C70-052C3FFFE4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74" r="4770" b="47481"/>
          <a:stretch>
            <a:fillRect/>
          </a:stretch>
        </p:blipFill>
        <p:spPr>
          <a:xfrm>
            <a:off x="59532" y="2812380"/>
            <a:ext cx="4518224" cy="188506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5505EF0-A1C7-FD29-35A0-20CACC57F9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19" t="52477" r="5456" b="1128"/>
          <a:stretch>
            <a:fillRect/>
          </a:stretch>
        </p:blipFill>
        <p:spPr>
          <a:xfrm>
            <a:off x="4466545" y="3048822"/>
            <a:ext cx="3794011" cy="16652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38D1E48-69E3-F254-79E9-3FF51567CE75}"/>
                  </a:ext>
                </a:extLst>
              </p:cNvPr>
              <p:cNvSpPr txBox="1"/>
              <p:nvPr/>
            </p:nvSpPr>
            <p:spPr>
              <a:xfrm>
                <a:off x="7801662" y="2600436"/>
                <a:ext cx="4234364" cy="3126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i="1" smtClean="0">
                          <a:latin typeface="Cambria Math" panose="02040503050406030204" pitchFamily="18" charset="0"/>
                          <a:sym typeface="+mn-ea"/>
                        </a:rPr>
                        <m:t>MC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  <a:sym typeface="+mn-ea"/>
                        </a:rPr>
                        <m:t>=</m:t>
                      </m:r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  <a:sym typeface="+mn-ea"/>
                            </a:rPr>
                            <m:t>Σ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𝑖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=0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𝐶𝑂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sym typeface="+mn-ea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sym typeface="+mn-ea"/>
                                </a:rPr>
                                <m:t>𝑇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sym typeface="+mn-ea"/>
                                </a:rPr>
                                <m:t>,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sym typeface="+mn-ea"/>
                                </a:rPr>
                                <m:t>𝑖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sym typeface="+mn-ea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𝐶𝑂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sym typeface="+mn-ea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sym typeface="+mn-ea"/>
                                </a:rPr>
                                <m:t>𝑇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sym typeface="+mn-ea"/>
                                </a:rPr>
                                <m:t>,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sym typeface="+mn-ea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  <a:sym typeface="+mn-ea"/>
                        </a:rPr>
                        <m:t>×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sym typeface="+mn-ea"/>
                        </a:rPr>
                        <m:t>𝐶𝑂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𝑁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𝑀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zh-CN" altLang="en-US">
                  <a:sym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38D1E48-69E3-F254-79E9-3FF51567C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1662" y="2600436"/>
                <a:ext cx="4234364" cy="312650"/>
              </a:xfrm>
              <a:prstGeom prst="rect">
                <a:avLst/>
              </a:prstGeom>
              <a:blipFill>
                <a:blip r:embed="rId3"/>
                <a:stretch>
                  <a:fillRect l="-288" b="-13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8C1CD81C-75E2-83EC-9EB4-2CECD5450AFD}"/>
              </a:ext>
            </a:extLst>
          </p:cNvPr>
          <p:cNvSpPr txBox="1"/>
          <p:nvPr/>
        </p:nvSpPr>
        <p:spPr>
          <a:xfrm>
            <a:off x="8434539" y="3026593"/>
            <a:ext cx="3416320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ym typeface="+mn-ea"/>
              </a:rPr>
              <a:t>假设内存在一段时间内保持不变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66EEB80-32ED-A740-2F34-7D3CDA39C8AE}"/>
                  </a:ext>
                </a:extLst>
              </p:cNvPr>
              <p:cNvSpPr txBox="1"/>
              <p:nvPr/>
            </p:nvSpPr>
            <p:spPr>
              <a:xfrm>
                <a:off x="8509598" y="3423020"/>
                <a:ext cx="2172133" cy="5866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  <a:sym typeface="+mn-ea"/>
                        </a:rPr>
                        <m:t>SC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  <a:sym typeface="+mn-ea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sym typeface="+mn-ea"/>
                            </a:rPr>
                            <m:t>𝑠𝑡𝑎𝑙𝑒𝑛𝑒𝑠𝑠</m:t>
                          </m:r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sym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sym typeface="+mn-ea"/>
                                    </a:rPr>
                                    <m:t>𝑜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sym typeface="+mn-ea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sym typeface="+mn-ea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sym typeface="+mn-ea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sym typeface="+mn-ea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CN" altLang="en-US">
                  <a:sym typeface="+mn-ea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66EEB80-32ED-A740-2F34-7D3CDA39C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9598" y="3423020"/>
                <a:ext cx="2172133" cy="5866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B75FBA5-478E-E8DC-1EA8-82FE5DFE3733}"/>
                  </a:ext>
                </a:extLst>
              </p:cNvPr>
              <p:cNvSpPr txBox="1"/>
              <p:nvPr/>
            </p:nvSpPr>
            <p:spPr>
              <a:xfrm>
                <a:off x="8434539" y="4070134"/>
                <a:ext cx="3575049" cy="64633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  <a:sym typeface="+mn-ea"/>
                      </a:rPr>
                      <m:t>𝑠𝑡𝑎𝑙𝑒𝑛𝑒𝑠𝑠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  <a:sym typeface="+mn-ea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  <a:sym typeface="+mn-ea"/>
                              </a:rPr>
                              <m:t>𝑜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  <a:sym typeface="+mn-ea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en-US">
                    <a:sym typeface="+mn-ea"/>
                  </a:rPr>
                  <a:t>按照</a:t>
                </a:r>
                <a:r>
                  <a:rPr lang="en-US" altLang="zh-CN">
                    <a:sym typeface="+mn-ea"/>
                  </a:rPr>
                  <a:t>add</a:t>
                </a:r>
                <a:r>
                  <a:rPr lang="zh-CN" altLang="en-US">
                    <a:sym typeface="+mn-ea"/>
                  </a:rPr>
                  <a:t>和</a:t>
                </a:r>
                <a:r>
                  <a:rPr lang="en-US" altLang="zh-CN">
                    <a:sym typeface="+mn-ea"/>
                  </a:rPr>
                  <a:t>remove</a:t>
                </a:r>
                <a:r>
                  <a:rPr lang="zh-CN" altLang="en-US">
                    <a:sym typeface="+mn-ea"/>
                  </a:rPr>
                  <a:t>是否在时间片内分类讨论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B75FBA5-478E-E8DC-1EA8-82FE5DFE3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4539" y="4070134"/>
                <a:ext cx="3575049" cy="646331"/>
              </a:xfrm>
              <a:prstGeom prst="rect">
                <a:avLst/>
              </a:prstGeom>
              <a:blipFill>
                <a:blip r:embed="rId5"/>
                <a:stretch>
                  <a:fillRect l="-1536" t="-5660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3868353-C079-A8D3-57F8-60F71471C5DE}"/>
                  </a:ext>
                </a:extLst>
              </p:cNvPr>
              <p:cNvSpPr txBox="1"/>
              <p:nvPr/>
            </p:nvSpPr>
            <p:spPr>
              <a:xfrm>
                <a:off x="9113097" y="4683928"/>
                <a:ext cx="1808700" cy="646331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>
                    <a:sym typeface="+mn-ea"/>
                  </a:rPr>
                  <a:t>added before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sym typeface="+mn-ea"/>
                          </a:rPr>
                          <m:t>𝜏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sym typeface="+mn-ea"/>
                          </a:rPr>
                          <m:t>𝑠</m:t>
                        </m:r>
                      </m:sub>
                    </m:sSub>
                  </m:oMath>
                </a14:m>
                <a:endParaRPr lang="en-US" altLang="zh-CN">
                  <a:sym typeface="+mn-ea"/>
                </a:endParaRPr>
              </a:p>
              <a:p>
                <a:r>
                  <a:rPr lang="en-US" altLang="zh-CN">
                    <a:sym typeface="+mn-ea"/>
                  </a:rPr>
                  <a:t>never removed</a:t>
                </a: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3868353-C079-A8D3-57F8-60F71471C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097" y="4683928"/>
                <a:ext cx="1808700" cy="646331"/>
              </a:xfrm>
              <a:prstGeom prst="rect">
                <a:avLst/>
              </a:prstGeom>
              <a:blipFill>
                <a:blip r:embed="rId6"/>
                <a:stretch>
                  <a:fillRect l="-3030" t="-4717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>
            <a:extLst>
              <a:ext uri="{FF2B5EF4-FFF2-40B4-BE49-F238E27FC236}">
                <a16:creationId xmlns:a16="http://schemas.microsoft.com/office/drawing/2014/main" id="{A4EA0B20-EB0A-0A91-6350-0B31C1F3DD87}"/>
              </a:ext>
            </a:extLst>
          </p:cNvPr>
          <p:cNvSpPr txBox="1"/>
          <p:nvPr/>
        </p:nvSpPr>
        <p:spPr>
          <a:xfrm>
            <a:off x="9595664" y="1404315"/>
            <a:ext cx="269110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>
                <a:sym typeface="+mn-ea"/>
              </a:rPr>
              <a:t>thread-local</a:t>
            </a:r>
            <a:r>
              <a:rPr lang="zh-CN" altLang="en-US" sz="1600">
                <a:sym typeface="+mn-ea"/>
              </a:rPr>
              <a:t>或者</a:t>
            </a:r>
            <a:r>
              <a:rPr lang="en-US" altLang="zh-CN" sz="1600">
                <a:sym typeface="+mn-ea"/>
              </a:rPr>
              <a:t>method-local</a:t>
            </a:r>
            <a:r>
              <a:rPr lang="zh-CN" altLang="en-US" sz="1600">
                <a:sym typeface="+mn-ea"/>
              </a:rPr>
              <a:t>的容器不会泄漏？</a:t>
            </a:r>
            <a:endParaRPr lang="en-US" altLang="zh-CN" sz="1600">
              <a:sym typeface="+mn-ea"/>
            </a:endParaRPr>
          </a:p>
          <a:p>
            <a:r>
              <a:rPr lang="zh-CN" altLang="en-US" sz="1600">
                <a:sym typeface="+mn-ea"/>
              </a:rPr>
              <a:t>用逃逸分析排除掉这些容器</a:t>
            </a:r>
          </a:p>
        </p:txBody>
      </p:sp>
    </p:spTree>
    <p:extLst>
      <p:ext uri="{BB962C8B-B14F-4D97-AF65-F5344CB8AC3E}">
        <p14:creationId xmlns:p14="http://schemas.microsoft.com/office/powerpoint/2010/main" val="1128401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A9D9D82-35D0-5525-3279-16F6034310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检测效果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B4641D0-3D01-FCFA-B917-5204F2AB70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CFA4202-1202-6D1B-A8CF-31D20F268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6D5A655E-FBE2-7456-F029-37F339DD988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zh-CN" altLang="en-US"/>
              <a:t>报告给出了</a:t>
            </a:r>
            <a:r>
              <a:rPr lang="en-US" altLang="zh-CN"/>
              <a:t>get</a:t>
            </a:r>
            <a:r>
              <a:rPr lang="zh-CN" altLang="en-US"/>
              <a:t>操作的位置，方便定位和修复泄漏问题</a:t>
            </a:r>
            <a:endParaRPr lang="en-US" altLang="zh-CN"/>
          </a:p>
          <a:p>
            <a:r>
              <a:rPr lang="zh-CN" altLang="en-US"/>
              <a:t>举了</a:t>
            </a:r>
            <a:r>
              <a:rPr lang="en-US" altLang="zh-CN"/>
              <a:t>3</a:t>
            </a:r>
            <a:r>
              <a:rPr lang="zh-CN" altLang="en-US"/>
              <a:t>个</a:t>
            </a:r>
            <a:r>
              <a:rPr lang="en-US" altLang="zh-CN"/>
              <a:t>Bug</a:t>
            </a:r>
            <a:r>
              <a:rPr lang="zh-CN" altLang="en-US"/>
              <a:t>的例子</a:t>
            </a:r>
            <a:r>
              <a:rPr lang="en-US" altLang="zh-CN"/>
              <a:t>JDK bug #6209673, #6559589, SPECjbb</a:t>
            </a:r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2D2EF82-939E-BE45-F7BE-777DCA49C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02" y="2379034"/>
            <a:ext cx="6363251" cy="313209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D4C3CF6-CB80-D6AA-BCB4-6834364A9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69" y="5511126"/>
            <a:ext cx="6256562" cy="480102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B7BC448D-FC70-D1D4-126A-C61E0B6ECC96}"/>
              </a:ext>
            </a:extLst>
          </p:cNvPr>
          <p:cNvSpPr/>
          <p:nvPr/>
        </p:nvSpPr>
        <p:spPr>
          <a:xfrm>
            <a:off x="3660775" y="2786063"/>
            <a:ext cx="406400" cy="260350"/>
          </a:xfrm>
          <a:prstGeom prst="rect">
            <a:avLst/>
          </a:prstGeom>
          <a:noFill/>
          <a:ln w="31750">
            <a:tailEnd type="triangle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FA4968A-F02C-117B-D26B-7DD43ACC6C52}"/>
              </a:ext>
            </a:extLst>
          </p:cNvPr>
          <p:cNvSpPr txBox="1"/>
          <p:nvPr/>
        </p:nvSpPr>
        <p:spPr>
          <a:xfrm>
            <a:off x="729272" y="5826629"/>
            <a:ext cx="4929555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>
                <a:sym typeface="+mn-ea"/>
              </a:rPr>
              <a:t>last get</a:t>
            </a:r>
            <a:r>
              <a:rPr lang="zh-CN" altLang="en-US">
                <a:sym typeface="+mn-ea"/>
              </a:rPr>
              <a:t>，之后没有再使用，可以在此处</a:t>
            </a:r>
            <a:r>
              <a:rPr lang="en-US" altLang="zh-CN">
                <a:sym typeface="+mn-ea"/>
              </a:rPr>
              <a:t>remove</a:t>
            </a:r>
            <a:endParaRPr lang="zh-CN" altLang="en-US">
              <a:sym typeface="+mn-ea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E168E78-812B-836D-5FAF-1B2E9AC8CF2E}"/>
              </a:ext>
            </a:extLst>
          </p:cNvPr>
          <p:cNvSpPr txBox="1"/>
          <p:nvPr/>
        </p:nvSpPr>
        <p:spPr>
          <a:xfrm>
            <a:off x="6850743" y="2242457"/>
            <a:ext cx="5032147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ym typeface="+mn-ea"/>
              </a:rPr>
              <a:t>对相互引用直到程序结束的对象组，会误报泄漏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07C99B0-4A53-D985-65D5-80E775754257}"/>
              </a:ext>
            </a:extLst>
          </p:cNvPr>
          <p:cNvSpPr txBox="1"/>
          <p:nvPr/>
        </p:nvSpPr>
        <p:spPr>
          <a:xfrm>
            <a:off x="7351537" y="4067435"/>
            <a:ext cx="3801041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ym typeface="+mn-ea"/>
              </a:rPr>
              <a:t>采样率过低</a:t>
            </a:r>
            <a:r>
              <a:rPr lang="en-US" altLang="zh-CN">
                <a:sym typeface="+mn-ea"/>
              </a:rPr>
              <a:t>(</a:t>
            </a:r>
            <a:r>
              <a:rPr lang="zh-CN" altLang="en-US">
                <a:sym typeface="+mn-ea"/>
              </a:rPr>
              <a:t>如</a:t>
            </a:r>
            <a:r>
              <a:rPr lang="en-US" altLang="zh-CN">
                <a:sym typeface="+mn-ea"/>
              </a:rPr>
              <a:t>1/85gc)</a:t>
            </a:r>
            <a:r>
              <a:rPr lang="zh-CN" altLang="en-US">
                <a:sym typeface="+mn-ea"/>
              </a:rPr>
              <a:t>可能导致漏报</a:t>
            </a:r>
            <a:endParaRPr lang="en-US" altLang="zh-CN">
              <a:sym typeface="+mn-ea"/>
            </a:endParaRPr>
          </a:p>
          <a:p>
            <a:r>
              <a:rPr lang="en-US" altLang="zh-CN">
                <a:sym typeface="+mn-ea"/>
              </a:rPr>
              <a:t>1/15gc, 1/50gc</a:t>
            </a:r>
            <a:r>
              <a:rPr lang="zh-CN" altLang="en-US">
                <a:sym typeface="+mn-ea"/>
              </a:rPr>
              <a:t>均报告该问题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5B3B6F0-9FD9-49B5-DEC8-7AECA41893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4328" y="3282507"/>
            <a:ext cx="5555461" cy="7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0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99B3571-6FFC-09AF-DA24-FCE527BE53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静态分析和动态</a:t>
            </a:r>
            <a:r>
              <a:rPr lang="en-US" altLang="zh-CN"/>
              <a:t>LC</a:t>
            </a:r>
            <a:r>
              <a:rPr lang="zh-CN" altLang="en-US"/>
              <a:t>计算开销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271254B-32A9-76FF-AA65-3060E47DAED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C11C79B-FC9D-FB4C-BF01-B6645EFAA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Precise memory leak detection for java software using container profiling</a:t>
            </a:r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39ED4D16-A0A5-95AE-F498-D9F30B5DEB8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zh-CN" altLang="en-US"/>
              <a:t>逃逸分析有效减少插桩数量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57E7BAF-558A-3034-A7D2-3E6B57896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91" y="1763486"/>
            <a:ext cx="3953208" cy="442608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6C0C45F-62CD-A829-ECF0-83042AA5080E}"/>
              </a:ext>
            </a:extLst>
          </p:cNvPr>
          <p:cNvSpPr txBox="1"/>
          <p:nvPr/>
        </p:nvSpPr>
        <p:spPr>
          <a:xfrm>
            <a:off x="638628" y="1480456"/>
            <a:ext cx="1107996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ym typeface="+mn-ea"/>
              </a:rPr>
              <a:t>插桩数量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8852DDE-22F4-8635-8C7A-283FBAEF7196}"/>
              </a:ext>
            </a:extLst>
          </p:cNvPr>
          <p:cNvSpPr txBox="1"/>
          <p:nvPr/>
        </p:nvSpPr>
        <p:spPr>
          <a:xfrm>
            <a:off x="1981565" y="1480456"/>
            <a:ext cx="272382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ym typeface="+mn-ea"/>
              </a:rPr>
              <a:t>基于逃逸分析的插桩数量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CC8595D-D495-219C-5B32-64EC0C6F1D94}"/>
              </a:ext>
            </a:extLst>
          </p:cNvPr>
          <p:cNvSpPr txBox="1"/>
          <p:nvPr/>
        </p:nvSpPr>
        <p:spPr>
          <a:xfrm>
            <a:off x="4290009" y="2050534"/>
            <a:ext cx="1107996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ym typeface="+mn-ea"/>
              </a:rPr>
              <a:t>分析时间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06BD2460-47CB-6B8E-5C10-1610DB2F2755}"/>
              </a:ext>
            </a:extLst>
          </p:cNvPr>
          <p:cNvCxnSpPr>
            <a:stCxn id="8" idx="2"/>
          </p:cNvCxnSpPr>
          <p:nvPr/>
        </p:nvCxnSpPr>
        <p:spPr>
          <a:xfrm>
            <a:off x="1192626" y="1849788"/>
            <a:ext cx="788939" cy="4676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D4BC0B81-0E2B-6DAE-F497-92515CDF75D2}"/>
              </a:ext>
            </a:extLst>
          </p:cNvPr>
          <p:cNvCxnSpPr>
            <a:stCxn id="9" idx="2"/>
          </p:cNvCxnSpPr>
          <p:nvPr/>
        </p:nvCxnSpPr>
        <p:spPr>
          <a:xfrm flipH="1">
            <a:off x="3113314" y="1849788"/>
            <a:ext cx="230163" cy="3854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6AA651AD-C225-EDBD-C3CD-DC617823EACF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3981276" y="2235200"/>
            <a:ext cx="308733" cy="822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>
            <a:extLst>
              <a:ext uri="{FF2B5EF4-FFF2-40B4-BE49-F238E27FC236}">
                <a16:creationId xmlns:a16="http://schemas.microsoft.com/office/drawing/2014/main" id="{D82FFA20-24FC-FBDE-5F44-583D44423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994" y="2006438"/>
            <a:ext cx="6546147" cy="4168501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37BD96C2-8986-39C5-9499-9EFAFB1EE483}"/>
              </a:ext>
            </a:extLst>
          </p:cNvPr>
          <p:cNvSpPr txBox="1"/>
          <p:nvPr/>
        </p:nvSpPr>
        <p:spPr>
          <a:xfrm>
            <a:off x="6146858" y="1341956"/>
            <a:ext cx="5634876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>
                <a:sym typeface="+mn-ea"/>
              </a:rPr>
              <a:t>RT</a:t>
            </a:r>
            <a:r>
              <a:rPr lang="zh-CN" altLang="en-US">
                <a:sym typeface="+mn-ea"/>
              </a:rPr>
              <a:t>运行时间，</a:t>
            </a:r>
            <a:r>
              <a:rPr lang="en-US" altLang="zh-CN">
                <a:sym typeface="+mn-ea"/>
              </a:rPr>
              <a:t>GC</a:t>
            </a:r>
            <a:r>
              <a:rPr lang="zh-CN" altLang="en-US">
                <a:sym typeface="+mn-ea"/>
              </a:rPr>
              <a:t>次数</a:t>
            </a:r>
            <a:endParaRPr lang="en-US" altLang="zh-CN">
              <a:sym typeface="+mn-ea"/>
            </a:endParaRPr>
          </a:p>
          <a:p>
            <a:r>
              <a:rPr lang="en-US" altLang="zh-CN">
                <a:sym typeface="+mn-ea"/>
              </a:rPr>
              <a:t>d(efault)</a:t>
            </a:r>
            <a:r>
              <a:rPr lang="zh-CN" altLang="en-US">
                <a:sym typeface="+mn-ea"/>
              </a:rPr>
              <a:t>默认内存限制</a:t>
            </a:r>
            <a:r>
              <a:rPr lang="en-US" altLang="zh-CN">
                <a:sym typeface="+mn-ea"/>
              </a:rPr>
              <a:t>(32M)</a:t>
            </a:r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l(arge)</a:t>
            </a:r>
            <a:r>
              <a:rPr lang="zh-CN" altLang="en-US">
                <a:sym typeface="+mn-ea"/>
              </a:rPr>
              <a:t>大内存限制</a:t>
            </a:r>
            <a:r>
              <a:rPr lang="en-US" altLang="zh-CN">
                <a:sym typeface="+mn-ea"/>
              </a:rPr>
              <a:t>(512M)</a:t>
            </a:r>
            <a:endParaRPr lang="zh-CN" altLang="en-US">
              <a:sym typeface="+mn-ea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90733FF1-2A03-EF26-434F-EF1CF2FA2CBB}"/>
              </a:ext>
            </a:extLst>
          </p:cNvPr>
          <p:cNvSpPr txBox="1"/>
          <p:nvPr/>
        </p:nvSpPr>
        <p:spPr>
          <a:xfrm>
            <a:off x="10743212" y="1912478"/>
            <a:ext cx="1107996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ym typeface="+mn-ea"/>
              </a:rPr>
              <a:t>额外开销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E7B05AA-2EF5-FE21-A961-84A83AF627AA}"/>
              </a:ext>
            </a:extLst>
          </p:cNvPr>
          <p:cNvSpPr/>
          <p:nvPr/>
        </p:nvSpPr>
        <p:spPr>
          <a:xfrm>
            <a:off x="10529047" y="5607424"/>
            <a:ext cx="1412425" cy="256987"/>
          </a:xfrm>
          <a:prstGeom prst="rect">
            <a:avLst/>
          </a:prstGeom>
          <a:noFill/>
          <a:ln w="31750">
            <a:tailEnd type="triangle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B5B99D3-79FB-F392-8436-03AA765A3218}"/>
              </a:ext>
            </a:extLst>
          </p:cNvPr>
          <p:cNvSpPr txBox="1"/>
          <p:nvPr/>
        </p:nvSpPr>
        <p:spPr>
          <a:xfrm>
            <a:off x="10670873" y="6113228"/>
            <a:ext cx="1107996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ym typeface="+mn-ea"/>
              </a:rPr>
              <a:t>平均开销</a:t>
            </a:r>
          </a:p>
        </p:txBody>
      </p:sp>
    </p:spTree>
    <p:extLst>
      <p:ext uri="{BB962C8B-B14F-4D97-AF65-F5344CB8AC3E}">
        <p14:creationId xmlns:p14="http://schemas.microsoft.com/office/powerpoint/2010/main" val="192065263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1750">
          <a:tailEnd type="triangle"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lumMod val="75000"/>
          </a:schemeClr>
        </a:lnRef>
        <a:fillRef idx="1">
          <a:schemeClr val="accent1"/>
        </a:fillRef>
        <a:effectRef idx="0">
          <a:srgbClr val="FFFFFF"/>
        </a:effectRef>
        <a:fontRef idx="minor">
          <a:schemeClr val="lt1"/>
        </a:fontRef>
      </a:style>
    </a:spDef>
    <a:txDef>
      <a:spPr>
        <a:noFill/>
      </a:spPr>
      <a:bodyPr wrap="square" rtlCol="0" anchor="t">
        <a:spAutoFit/>
      </a:bodyPr>
      <a:lstStyle>
        <a:defPPr>
          <a:defRPr lang="zh-CN" altLang="en-US"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1750">
          <a:tailEnd type="triangle"/>
        </a:ln>
      </a:spPr>
      <a:bodyPr rtlCol="0" anchor="ctr"/>
      <a:lstStyle>
        <a:defPPr algn="ctr">
          <a:defRPr lang="en-US" altLang="zh-CN">
            <a:solidFill>
              <a:schemeClr val="tx1"/>
            </a:solidFill>
          </a:defRPr>
        </a:defPPr>
      </a:lstStyle>
      <a:style>
        <a:lnRef idx="2">
          <a:schemeClr val="accent1">
            <a:lumMod val="75000"/>
          </a:schemeClr>
        </a:lnRef>
        <a:fillRef idx="1">
          <a:schemeClr val="accent1"/>
        </a:fillRef>
        <a:effectRef idx="0">
          <a:srgbClr val="FFFFFF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1277</Words>
  <Application>Microsoft Office PowerPoint</Application>
  <PresentationFormat>宽屏</PresentationFormat>
  <Paragraphs>212</Paragraphs>
  <Slides>12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等线</vt:lpstr>
      <vt:lpstr>微软雅黑</vt:lpstr>
      <vt:lpstr>Arial</vt:lpstr>
      <vt:lpstr>Cambria Math</vt:lpstr>
      <vt:lpstr>Consolas</vt:lpstr>
      <vt:lpstr>Wingdings</vt:lpstr>
      <vt:lpstr>1_Office 主题​​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李清伟</dc:creator>
  <cp:lastModifiedBy>qw l</cp:lastModifiedBy>
  <cp:revision>1871</cp:revision>
  <dcterms:created xsi:type="dcterms:W3CDTF">2025-01-10T08:00:00Z</dcterms:created>
  <dcterms:modified xsi:type="dcterms:W3CDTF">2026-03-11T02:11:34Z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112F06D49F05443F9890512B8FF5189D_12</vt:lpwstr>
  </property>
  <property fmtid="{D5CDD505-2E9C-101B-9397-08002B2CF9AE}" pid="3" name="KSOProductBuildVer">
    <vt:lpwstr>2052-12.1.0.24657</vt:lpwstr>
  </property>
</Properties>
</file>