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1974" r:id="rId5"/>
    <p:sldId id="1975" r:id="rId6"/>
    <p:sldId id="1976" r:id="rId7"/>
    <p:sldId id="1977" r:id="rId8"/>
    <p:sldId id="1978" r:id="rId9"/>
    <p:sldId id="1979" r:id="rId10"/>
    <p:sldId id="1980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金宝 陈" initials="金宝" lastIdx="2" clrIdx="0">
    <p:extLst>
      <p:ext uri="{19B8F6BF-5375-455C-9EA6-DF929625EA0E}">
        <p15:presenceInfo xmlns:p15="http://schemas.microsoft.com/office/powerpoint/2012/main" userId="1f6f57c11e81be68" providerId="Windows Live"/>
      </p:ext>
    </p:extLst>
  </p:cmAuthor>
  <p:cmAuthor id="2" name="伯尧" initials="伯尧" lastIdx="1" clrIdx="1">
    <p:extLst>
      <p:ext uri="{19B8F6BF-5375-455C-9EA6-DF929625EA0E}">
        <p15:presenceInfo xmlns:p15="http://schemas.microsoft.com/office/powerpoint/2012/main" userId="伯尧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5AD2"/>
    <a:srgbClr val="FFCF01"/>
    <a:srgbClr val="EDF1F9"/>
    <a:srgbClr val="FFFAE5"/>
    <a:srgbClr val="CCFFFF"/>
    <a:srgbClr val="94B155"/>
    <a:srgbClr val="E74C3C"/>
    <a:srgbClr val="FEB834"/>
    <a:srgbClr val="7F8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7" autoAdjust="0"/>
    <p:restoredTop sz="82405" autoAdjust="0"/>
  </p:normalViewPr>
  <p:slideViewPr>
    <p:cSldViewPr snapToGrid="0">
      <p:cViewPr varScale="1">
        <p:scale>
          <a:sx n="135" d="100"/>
          <a:sy n="135" d="100"/>
        </p:scale>
        <p:origin x="1360" y="2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  <a:t>2026/4/29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70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9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989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56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6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>
            <a:extLst>
              <a:ext uri="{FF2B5EF4-FFF2-40B4-BE49-F238E27FC236}">
                <a16:creationId xmlns:a16="http://schemas.microsoft.com/office/drawing/2014/main" id="{85CBF31C-82FA-469A-AA59-957D24D5FB5F}"/>
              </a:ext>
            </a:extLst>
          </p:cNvPr>
          <p:cNvSpPr txBox="1">
            <a:spLocks/>
          </p:cNvSpPr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B8202E-66C0-4638-8271-6144A07FDE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01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4A23550-836D-9240-D5F1-896D7283FAED}"/>
              </a:ext>
            </a:extLst>
          </p:cNvPr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EA4B3B-B375-FF63-1B9A-939DDB3E1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/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>
            <a:extLst>
              <a:ext uri="{FF2B5EF4-FFF2-40B4-BE49-F238E27FC236}">
                <a16:creationId xmlns:a16="http://schemas.microsoft.com/office/drawing/2014/main" id="{85CBF31C-82FA-469A-AA59-957D24D5FB5F}"/>
              </a:ext>
            </a:extLst>
          </p:cNvPr>
          <p:cNvSpPr txBox="1">
            <a:spLocks/>
          </p:cNvSpPr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B8202E-66C0-4638-8271-6144A07FDE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5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EFA7716-3E90-47A6-B362-91D7C62DD4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301FCDF-723F-4834-9A12-11AABB0C26B9}"/>
              </a:ext>
            </a:extLst>
          </p:cNvPr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>
              <a:extLst>
                <a:ext uri="{FF2B5EF4-FFF2-40B4-BE49-F238E27FC236}">
                  <a16:creationId xmlns:a16="http://schemas.microsoft.com/office/drawing/2014/main" id="{BE9E4818-BBF0-4362-8E19-49F4806401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6242C8E0-D7B8-4F3A-942C-7FFC2A6F5010}"/>
                </a:ext>
              </a:extLst>
            </p:cNvPr>
            <p:cNvSpPr txBox="1"/>
            <p:nvPr userDrawn="1"/>
          </p:nvSpPr>
          <p:spPr>
            <a:xfrm>
              <a:off x="883451" y="3209572"/>
              <a:ext cx="1940434" cy="43885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spcAft>
                  <a:spcPts val="400"/>
                </a:spcAft>
                <a:buClr>
                  <a:schemeClr val="accent1"/>
                </a:buClr>
                <a:buSzPct val="70000"/>
              </a:pPr>
              <a:r>
                <a:rPr kumimoji="1" lang="en-US" altLang="zh-CN" sz="2600" b="1" kern="1000" baseline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CONTENTS</a:t>
              </a:r>
              <a:endParaRPr kumimoji="1" lang="en-US" sz="2600" b="1" kern="1000" baseline="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矩形: 圆角 15">
            <a:extLst>
              <a:ext uri="{FF2B5EF4-FFF2-40B4-BE49-F238E27FC236}">
                <a16:creationId xmlns:a16="http://schemas.microsoft.com/office/drawing/2014/main" id="{E9B5547D-0CDC-47B8-B8E8-A105CF04A438}"/>
              </a:ext>
            </a:extLst>
          </p:cNvPr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364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22ECC4FE-E319-4B99-828B-E3F9C00C2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91F53CB-A772-2B03-E1D9-E1EE3AB8A7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8517" y="6356352"/>
            <a:ext cx="4606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Go</a:t>
            </a:r>
            <a:r>
              <a:rPr lang="zh-CN" altLang="en-US"/>
              <a:t>语言及其跨语言调用的程序优化技术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876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EC6FA940-B835-F2D7-452C-4967C4958DCA}"/>
              </a:ext>
            </a:extLst>
          </p:cNvPr>
          <p:cNvSpPr>
            <a:spLocks/>
          </p:cNvSpPr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6E697C5D-6C8F-4D46-9330-2B940934CFC6}"/>
              </a:ext>
            </a:extLst>
          </p:cNvPr>
          <p:cNvSpPr>
            <a:spLocks/>
          </p:cNvSpPr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BA295C45-73AF-41E3-902B-11723E5302A0}"/>
              </a:ext>
            </a:extLst>
          </p:cNvPr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0F65869C-792C-4168-AFBF-A3E1D085281D}"/>
                </a:ext>
              </a:extLst>
            </p:cNvPr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169B98D5-8265-412F-8EB8-4CD81675BAE0}"/>
                </a:ext>
              </a:extLst>
            </p:cNvPr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22ECC4FE-E319-4B99-828B-E3F9C00C2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>
            <a:extLst>
              <a:ext uri="{FF2B5EF4-FFF2-40B4-BE49-F238E27FC236}">
                <a16:creationId xmlns:a16="http://schemas.microsoft.com/office/drawing/2014/main" id="{A58069E8-BA29-4224-9A43-86A987021E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536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FBAE40"/>
          </p15:clr>
        </p15:guide>
        <p15:guide id="2" pos="548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Go</a:t>
            </a:r>
            <a:r>
              <a:rPr lang="zh-CN" altLang="en-US"/>
              <a:t>语言及其跨语言调用的程序优化技术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74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64" r:id="rId5"/>
    <p:sldLayoutId id="2147483665" r:id="rId6"/>
    <p:sldLayoutId id="2147483666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>
          <p15:clr>
            <a:srgbClr val="F26B43"/>
          </p15:clr>
        </p15:guide>
        <p15:guide id="2" orient="horz" pos="472">
          <p15:clr>
            <a:srgbClr val="F26B43"/>
          </p15:clr>
        </p15:guide>
        <p15:guide id="3" orient="horz" pos="4104">
          <p15:clr>
            <a:srgbClr val="F26B43"/>
          </p15:clr>
        </p15:guide>
        <p15:guide id="4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1C36900-46A6-66F1-6569-485E264094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  <a:t>1</a:t>
            </a:fld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F78E4C4-F54F-FBD9-FE26-62AE79C21F98}"/>
              </a:ext>
            </a:extLst>
          </p:cNvPr>
          <p:cNvGrpSpPr/>
          <p:nvPr/>
        </p:nvGrpSpPr>
        <p:grpSpPr>
          <a:xfrm>
            <a:off x="1496638" y="2269567"/>
            <a:ext cx="8893918" cy="964245"/>
            <a:chOff x="687405" y="1856477"/>
            <a:chExt cx="7511753" cy="964245"/>
          </a:xfrm>
        </p:grpSpPr>
        <p:sp>
          <p:nvSpPr>
            <p:cNvPr id="4" name="矩形: 圆角 4">
              <a:extLst>
                <a:ext uri="{FF2B5EF4-FFF2-40B4-BE49-F238E27FC236}">
                  <a16:creationId xmlns:a16="http://schemas.microsoft.com/office/drawing/2014/main" id="{26A1ED65-DF51-0766-92F7-E769C2F7DD30}"/>
                </a:ext>
              </a:extLst>
            </p:cNvPr>
            <p:cNvSpPr/>
            <p:nvPr/>
          </p:nvSpPr>
          <p:spPr>
            <a:xfrm>
              <a:off x="687405" y="2113882"/>
              <a:ext cx="7511753" cy="4308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defRPr/>
              </a:pPr>
              <a:r>
                <a:rPr lang="en-US" altLang="zh-CN" sz="2800" b="1" kern="0" dirty="0">
                  <a:ln>
                    <a:prstDash val="solid"/>
                  </a:ln>
                  <a:solidFill>
                    <a:schemeClr val="tx1"/>
                  </a:solidFill>
                  <a:cs typeface="+mn-ea"/>
                  <a:sym typeface="+mn-lt"/>
                </a:rPr>
                <a:t>Iso Request-Private Garbage Collection</a:t>
              </a:r>
              <a:endParaRPr lang="zh-CN" altLang="en-US" sz="2800" b="1" kern="0" dirty="0">
                <a:ln>
                  <a:prstDash val="solid"/>
                </a:ln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91E2103F-DD9F-1585-CF2D-BAD5C2757E7A}"/>
                </a:ext>
              </a:extLst>
            </p:cNvPr>
            <p:cNvGrpSpPr/>
            <p:nvPr/>
          </p:nvGrpSpPr>
          <p:grpSpPr>
            <a:xfrm>
              <a:off x="995045" y="1856477"/>
              <a:ext cx="7153910" cy="964245"/>
              <a:chOff x="631309" y="1723634"/>
              <a:chExt cx="7153910" cy="964245"/>
            </a:xfrm>
          </p:grpSpPr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E8A9B276-55C3-E6D9-790E-80B01CFCC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1309" y="172363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0A038931-0229-1709-2132-D9F3EB0787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851A1871-6C30-96A8-110A-9943357036E7}"/>
              </a:ext>
            </a:extLst>
          </p:cNvPr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>
              <a:extLst>
                <a:ext uri="{FF2B5EF4-FFF2-40B4-BE49-F238E27FC236}">
                  <a16:creationId xmlns:a16="http://schemas.microsoft.com/office/drawing/2014/main" id="{4D0087CB-7D82-3FFC-2664-2178ACF2E950}"/>
                </a:ext>
              </a:extLst>
            </p:cNvPr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丁伯尧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>
              <a:extLst>
                <a:ext uri="{FF2B5EF4-FFF2-40B4-BE49-F238E27FC236}">
                  <a16:creationId xmlns:a16="http://schemas.microsoft.com/office/drawing/2014/main" id="{4845BF81-DFF5-7C99-87F4-A190F085DF11}"/>
                </a:ext>
              </a:extLst>
            </p:cNvPr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79ECC3D5-6B70-D9FA-065C-315A66C29379}"/>
              </a:ext>
            </a:extLst>
          </p:cNvPr>
          <p:cNvSpPr txBox="1"/>
          <p:nvPr/>
        </p:nvSpPr>
        <p:spPr>
          <a:xfrm flipH="1">
            <a:off x="9365097" y="4664187"/>
            <a:ext cx="284" cy="1691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defTabSz="914103" eaLnBrk="1" fontAlgn="auto" hangingPunct="1">
              <a:spcBef>
                <a:spcPts val="0"/>
              </a:spcBef>
              <a:spcAft>
                <a:spcPts val="600"/>
              </a:spcAft>
            </a:pPr>
            <a:endParaRPr lang="zh-CN" altLang="en-US" b="1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04277E4B-2C45-85A2-7AAA-09B830FA50A9}"/>
              </a:ext>
            </a:extLst>
          </p:cNvPr>
          <p:cNvCxnSpPr>
            <a:cxnSpLocks/>
          </p:cNvCxnSpPr>
          <p:nvPr/>
        </p:nvCxnSpPr>
        <p:spPr bwMode="auto">
          <a:xfrm flipV="1">
            <a:off x="1860883" y="5626401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9E58C681-14F4-A6DF-046D-74921F40107B}"/>
              </a:ext>
            </a:extLst>
          </p:cNvPr>
          <p:cNvSpPr txBox="1"/>
          <p:nvPr/>
        </p:nvSpPr>
        <p:spPr>
          <a:xfrm flipH="1">
            <a:off x="4574540" y="6079351"/>
            <a:ext cx="2953485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10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4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29</a:t>
            </a:r>
            <a:r>
              <a:rPr lang="zh-CN" altLang="en-US" dirty="0">
                <a:cs typeface="+mn-ea"/>
                <a:sym typeface="+mn-lt"/>
              </a:rPr>
              <a:t>日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C762051-9D1F-02BB-0703-97F86C65285A}"/>
              </a:ext>
            </a:extLst>
          </p:cNvPr>
          <p:cNvSpPr txBox="1"/>
          <p:nvPr/>
        </p:nvSpPr>
        <p:spPr>
          <a:xfrm>
            <a:off x="1831163" y="5093162"/>
            <a:ext cx="8529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1400" dirty="0"/>
              <a:t>TIANLE QIU, Australian National University, AustraliaSTEPHEN M. BLACKBURN, Google, Australia and Australian National University, Australia</a:t>
            </a:r>
            <a:endParaRPr lang="en-US" altLang="zh-CN" sz="14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26B102D-6538-2AC8-6E7C-9C03059C4D00}"/>
              </a:ext>
            </a:extLst>
          </p:cNvPr>
          <p:cNvSpPr txBox="1"/>
          <p:nvPr/>
        </p:nvSpPr>
        <p:spPr>
          <a:xfrm>
            <a:off x="189515" y="381298"/>
            <a:ext cx="261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/>
              <a:t>PLDI’2025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2054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80144D72-4A7D-E995-4E69-511D31CC03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背景和动机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758BC8-9CA9-6A36-E301-590ED63EF0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服务型应用中内存分配通常和请求相关</a:t>
            </a:r>
            <a:endParaRPr lang="en-US" altLang="zh-CN" dirty="0"/>
          </a:p>
          <a:p>
            <a:pPr lvl="1"/>
            <a:r>
              <a:rPr lang="en-US" altLang="zh-CN" dirty="0"/>
              <a:t>GC</a:t>
            </a:r>
            <a:r>
              <a:rPr lang="zh-CN" altLang="en-US" dirty="0"/>
              <a:t>触发时机恰当时，开销几乎可以忽略不计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优化动机：在请求结束时进行垃圾回收</a:t>
            </a:r>
            <a:endParaRPr lang="en-US" altLang="zh-CN" dirty="0"/>
          </a:p>
          <a:p>
            <a:pPr lvl="1"/>
            <a:r>
              <a:rPr lang="zh-CN" altLang="en-US" dirty="0"/>
              <a:t>多进程和并发下这种“时机”并不统一，传统的</a:t>
            </a:r>
            <a:r>
              <a:rPr lang="en-US" altLang="zh-CN" dirty="0"/>
              <a:t>GC</a:t>
            </a:r>
            <a:r>
              <a:rPr lang="zh-CN" altLang="en-US" dirty="0"/>
              <a:t>难以适配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178A10D-0B29-D747-27B7-5C98E68CA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020" y="4059240"/>
            <a:ext cx="7719887" cy="2469405"/>
          </a:xfrm>
          <a:prstGeom prst="rect">
            <a:avLst/>
          </a:prstGeom>
        </p:spPr>
      </p:pic>
      <p:sp>
        <p:nvSpPr>
          <p:cNvPr id="6" name="箭头: 下 5">
            <a:extLst>
              <a:ext uri="{FF2B5EF4-FFF2-40B4-BE49-F238E27FC236}">
                <a16:creationId xmlns:a16="http://schemas.microsoft.com/office/drawing/2014/main" id="{F30C827B-D458-9D2F-EC38-A47BA452224E}"/>
              </a:ext>
            </a:extLst>
          </p:cNvPr>
          <p:cNvSpPr/>
          <p:nvPr/>
        </p:nvSpPr>
        <p:spPr>
          <a:xfrm>
            <a:off x="2135945" y="2225615"/>
            <a:ext cx="407256" cy="44077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0124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E3EF08D-4664-7AD2-27C1-1B4B768D02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背景和动机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C2E9FC-A46A-2571-C815-98FFF4FC15A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b="1" dirty="0"/>
              <a:t>线程本地回收</a:t>
            </a:r>
            <a:r>
              <a:rPr lang="zh-CN" altLang="en-US" dirty="0"/>
              <a:t>：每个线程维护一个本地的堆和垃圾收集器</a:t>
            </a:r>
            <a:endParaRPr lang="en-US" altLang="zh-CN" dirty="0"/>
          </a:p>
          <a:p>
            <a:pPr lvl="1"/>
            <a:r>
              <a:rPr lang="en-US" altLang="zh-CN" b="1" dirty="0"/>
              <a:t>Doligez-Leroy-Gonthier</a:t>
            </a:r>
            <a:r>
              <a:rPr lang="zh-CN" altLang="en-US" b="1" dirty="0"/>
              <a:t>（</a:t>
            </a:r>
            <a:r>
              <a:rPr lang="en-US" altLang="zh-CN" b="1" dirty="0"/>
              <a:t>DLG</a:t>
            </a:r>
            <a:r>
              <a:rPr lang="zh-CN" altLang="en-US" b="1" dirty="0"/>
              <a:t>）不变式</a:t>
            </a:r>
            <a:r>
              <a:rPr lang="zh-CN" altLang="en-US" dirty="0"/>
              <a:t>：本地堆中的对象只能被拥有该堆的线程的栈外部引用</a:t>
            </a:r>
            <a:endParaRPr lang="en-US" altLang="zh-CN" dirty="0"/>
          </a:p>
          <a:p>
            <a:pPr lvl="1"/>
            <a:r>
              <a:rPr lang="zh-CN" altLang="en-US" dirty="0"/>
              <a:t>维持</a:t>
            </a:r>
            <a:r>
              <a:rPr lang="en-US" altLang="zh-CN" dirty="0"/>
              <a:t>DLG</a:t>
            </a:r>
            <a:r>
              <a:rPr lang="zh-CN" altLang="en-US" dirty="0"/>
              <a:t>不变式：局部对象</a:t>
            </a:r>
            <a:r>
              <a:rPr lang="en-US" altLang="zh-CN" dirty="0"/>
              <a:t>o</a:t>
            </a:r>
            <a:r>
              <a:rPr lang="zh-CN" altLang="en-US" dirty="0"/>
              <a:t>即将被其他线程引用时，需要将对象“</a:t>
            </a:r>
            <a:r>
              <a:rPr lang="zh-CN" altLang="en-US" b="1" i="1" dirty="0"/>
              <a:t>发布</a:t>
            </a:r>
            <a:r>
              <a:rPr lang="zh-CN" altLang="en-US" dirty="0"/>
              <a:t>”</a:t>
            </a:r>
            <a:endParaRPr lang="en-US" altLang="zh-CN" dirty="0"/>
          </a:p>
          <a:p>
            <a:pPr lvl="2"/>
            <a:r>
              <a:rPr lang="zh-CN" altLang="en-US" dirty="0"/>
              <a:t>将对象</a:t>
            </a:r>
            <a:r>
              <a:rPr lang="en-US" altLang="zh-CN" dirty="0"/>
              <a:t>o</a:t>
            </a:r>
            <a:r>
              <a:rPr lang="zh-CN" altLang="en-US" dirty="0"/>
              <a:t>移动到全局堆中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需要同时将</a:t>
            </a:r>
            <a:r>
              <a:rPr lang="en-US" altLang="zh-CN" dirty="0">
                <a:sym typeface="Wingdings" panose="05000000000000000000" pitchFamily="2" charset="2"/>
              </a:rPr>
              <a:t>o</a:t>
            </a:r>
            <a:r>
              <a:rPr lang="zh-CN" altLang="en-US" dirty="0">
                <a:sym typeface="Wingdings" panose="05000000000000000000" pitchFamily="2" charset="2"/>
              </a:rPr>
              <a:t>的传递闭包（被</a:t>
            </a:r>
            <a:r>
              <a:rPr lang="en-US" altLang="zh-CN" dirty="0">
                <a:sym typeface="Wingdings" panose="05000000000000000000" pitchFamily="2" charset="2"/>
              </a:rPr>
              <a:t>o</a:t>
            </a:r>
            <a:r>
              <a:rPr lang="zh-CN" altLang="en-US" dirty="0">
                <a:sym typeface="Wingdings" panose="05000000000000000000" pitchFamily="2" charset="2"/>
              </a:rPr>
              <a:t>引用和间接引用的对象）移动</a:t>
            </a:r>
            <a:endParaRPr lang="en-US" altLang="zh-CN" dirty="0">
              <a:sym typeface="Wingdings" panose="05000000000000000000" pitchFamily="2" charset="2"/>
            </a:endParaRPr>
          </a:p>
          <a:p>
            <a:pPr lvl="3"/>
            <a:r>
              <a:rPr lang="zh-CN" altLang="en-US" dirty="0">
                <a:sym typeface="Wingdings" panose="05000000000000000000" pitchFamily="2" charset="2"/>
              </a:rPr>
              <a:t>通过读屏障实现懒移动</a:t>
            </a:r>
            <a:endParaRPr lang="en-US" altLang="zh-CN" dirty="0"/>
          </a:p>
          <a:p>
            <a:pPr lvl="2"/>
            <a:r>
              <a:rPr lang="zh-CN" altLang="en-US" dirty="0"/>
              <a:t>将</a:t>
            </a:r>
            <a:r>
              <a:rPr lang="en-US" altLang="zh-CN" dirty="0"/>
              <a:t>o</a:t>
            </a:r>
            <a:r>
              <a:rPr lang="zh-CN" altLang="en-US" dirty="0"/>
              <a:t>复制到全局堆中</a:t>
            </a:r>
            <a:endParaRPr lang="en-US" altLang="zh-CN" dirty="0"/>
          </a:p>
          <a:p>
            <a:pPr lvl="2"/>
            <a:r>
              <a:rPr lang="zh-CN" altLang="en-US" dirty="0"/>
              <a:t>不移动对象，在对象头通过元数据来标记该对象属于全局堆</a:t>
            </a:r>
            <a:endParaRPr lang="en-US" altLang="zh-CN" dirty="0"/>
          </a:p>
          <a:p>
            <a:r>
              <a:rPr lang="zh-CN" altLang="en-US" b="1" dirty="0"/>
              <a:t>基于线程本地回收的内存管理</a:t>
            </a:r>
            <a:endParaRPr lang="en-US" altLang="zh-CN" b="1" dirty="0"/>
          </a:p>
          <a:p>
            <a:pPr lvl="1"/>
            <a:r>
              <a:rPr lang="zh-CN" altLang="en-US" dirty="0"/>
              <a:t>分配：每个线程创建的对象分配在私有堆中，通过</a:t>
            </a:r>
            <a:r>
              <a:rPr lang="zh-CN" altLang="en-US" i="1" dirty="0"/>
              <a:t>发布</a:t>
            </a:r>
            <a:r>
              <a:rPr lang="zh-CN" altLang="en-US" dirty="0"/>
              <a:t>来分配在全局堆</a:t>
            </a:r>
            <a:endParaRPr lang="en-US" altLang="zh-CN" dirty="0"/>
          </a:p>
          <a:p>
            <a:pPr lvl="1"/>
            <a:r>
              <a:rPr lang="zh-CN" altLang="en-US" dirty="0"/>
              <a:t>垃圾回收：本地回收：从线程栈对象开始标记对象；全局回收：进行全局扫描（包括私有堆）</a:t>
            </a:r>
            <a:endParaRPr lang="en-US" altLang="zh-CN" dirty="0"/>
          </a:p>
          <a:p>
            <a:pPr lvl="1"/>
            <a:endParaRPr lang="en-US" altLang="zh-CN" dirty="0"/>
          </a:p>
          <a:p>
            <a:pPr lvl="2"/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37DBDB-6C84-6AC1-B9BE-7ABD7ABD72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5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6C12F27-154F-AB66-C3E5-35129C4830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Iso</a:t>
            </a:r>
            <a:r>
              <a:rPr lang="zh-CN" altLang="en-US" dirty="0"/>
              <a:t>：基于请求的垃圾回收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2E3DA4-DBCC-F3B0-523F-B287E12D375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zh-CN" altLang="en-US" dirty="0"/>
              <a:t>思想：通过线程本地回收管理本地内存，通过启发式规则在请求边界处进行回调来触发本地垃圾收集</a:t>
            </a:r>
            <a:endParaRPr lang="en-US" altLang="zh-CN" dirty="0"/>
          </a:p>
          <a:p>
            <a:r>
              <a:rPr lang="zh-CN" altLang="en-US" dirty="0"/>
              <a:t>适用场景：</a:t>
            </a:r>
            <a:endParaRPr lang="en-US" altLang="zh-CN" dirty="0"/>
          </a:p>
          <a:p>
            <a:pPr lvl="1"/>
            <a:r>
              <a:rPr lang="zh-CN" altLang="en-US" dirty="0"/>
              <a:t>线程局部性</a:t>
            </a:r>
            <a:endParaRPr lang="en-US" altLang="zh-CN" dirty="0"/>
          </a:p>
          <a:p>
            <a:pPr lvl="1"/>
            <a:r>
              <a:rPr lang="zh-CN" altLang="en-US" dirty="0"/>
              <a:t>对象生命期与请求相关</a:t>
            </a:r>
            <a:endParaRPr lang="en-US" altLang="zh-CN" dirty="0"/>
          </a:p>
          <a:p>
            <a:pPr lvl="1"/>
            <a:r>
              <a:rPr lang="zh-CN" altLang="en-US" dirty="0"/>
              <a:t>多线程请求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6DCEDA-7003-11EB-8811-405E67018B3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9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726DC59-221B-78AF-A8AE-1215BC3EF5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Iso</a:t>
            </a:r>
            <a:r>
              <a:rPr lang="zh-CN" altLang="en-US" dirty="0"/>
              <a:t>的设计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334927-5486-B89E-5575-4B37FA55D4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/>
              <a:t>局部堆：</a:t>
            </a:r>
            <a:r>
              <a:rPr lang="en-US" altLang="zh-CN" sz="2400" dirty="0"/>
              <a:t>32KB</a:t>
            </a:r>
            <a:r>
              <a:rPr lang="zh-CN" altLang="en-US" sz="2400" dirty="0"/>
              <a:t>的连续内存，称为“</a:t>
            </a:r>
            <a:r>
              <a:rPr lang="zh-CN" altLang="en-US" sz="2400" i="1" dirty="0"/>
              <a:t>块</a:t>
            </a:r>
            <a:r>
              <a:rPr lang="zh-CN" altLang="en-US" sz="2400" dirty="0"/>
              <a:t>”</a:t>
            </a:r>
            <a:endParaRPr lang="en-US" altLang="zh-CN" sz="2400" dirty="0"/>
          </a:p>
          <a:p>
            <a:pPr lvl="1"/>
            <a:r>
              <a:rPr lang="zh-CN" altLang="en-US" sz="2000" dirty="0"/>
              <a:t>大于</a:t>
            </a:r>
            <a:r>
              <a:rPr lang="en-US" altLang="zh-CN" sz="2000" dirty="0"/>
              <a:t>16KB</a:t>
            </a:r>
            <a:r>
              <a:rPr lang="zh-CN" altLang="en-US" sz="2000" dirty="0"/>
              <a:t>的对象单独分配</a:t>
            </a:r>
            <a:endParaRPr lang="en-US" altLang="zh-CN" sz="2000" dirty="0"/>
          </a:p>
          <a:p>
            <a:pPr lvl="1"/>
            <a:r>
              <a:rPr lang="zh-CN" altLang="en-US" sz="2000" dirty="0"/>
              <a:t>使用</a:t>
            </a:r>
            <a:r>
              <a:rPr lang="en-US" altLang="zh-CN" sz="2000" dirty="0"/>
              <a:t>public</a:t>
            </a:r>
            <a:r>
              <a:rPr lang="zh-CN" altLang="en-US" sz="2000" dirty="0"/>
              <a:t>标记位来标记是否是可全局访问的</a:t>
            </a:r>
            <a:endParaRPr lang="en-US" altLang="zh-CN" sz="2000" dirty="0"/>
          </a:p>
          <a:p>
            <a:r>
              <a:rPr lang="zh-CN" altLang="en-US" sz="2400" dirty="0"/>
              <a:t>块不变式：一个块不能包含由多个线程拥有的私有对象</a:t>
            </a:r>
            <a:endParaRPr lang="en-US" altLang="zh-CN" sz="2400" dirty="0"/>
          </a:p>
          <a:p>
            <a:r>
              <a:rPr lang="zh-CN" altLang="en-US" sz="2400" dirty="0"/>
              <a:t>使用写屏障来维护</a:t>
            </a:r>
            <a:r>
              <a:rPr lang="en-US" altLang="zh-CN" sz="2400" dirty="0"/>
              <a:t>DLG</a:t>
            </a:r>
            <a:r>
              <a:rPr lang="zh-CN" altLang="en-US" sz="2400" dirty="0"/>
              <a:t>不变式</a:t>
            </a:r>
            <a:endParaRPr lang="en-US" altLang="zh-CN" sz="2400" dirty="0"/>
          </a:p>
          <a:p>
            <a:r>
              <a:rPr lang="zh-CN" altLang="en-US" sz="2400" dirty="0"/>
              <a:t>局部垃圾回收：</a:t>
            </a:r>
            <a:r>
              <a:rPr lang="en-US" altLang="zh-CN" sz="2400" dirty="0"/>
              <a:t>semi-space</a:t>
            </a:r>
          </a:p>
          <a:p>
            <a:pPr lvl="1"/>
            <a:r>
              <a:rPr lang="zh-CN" altLang="en-US" sz="2000" dirty="0"/>
              <a:t>维持两个空间，分配只在其中一个，回收时</a:t>
            </a:r>
            <a:endParaRPr lang="en-US" altLang="zh-CN" sz="2000" dirty="0"/>
          </a:p>
          <a:p>
            <a:pPr marL="457200" lvl="1" indent="0">
              <a:buNone/>
            </a:pPr>
            <a:r>
              <a:rPr lang="zh-CN" altLang="en-US" sz="2000" dirty="0"/>
              <a:t>将存活的对象移动到另一个空间，将原空间回收</a:t>
            </a:r>
            <a:endParaRPr lang="en-US" altLang="zh-CN" sz="2000" dirty="0"/>
          </a:p>
          <a:p>
            <a:r>
              <a:rPr lang="zh-CN" altLang="en-US" sz="2400" dirty="0"/>
              <a:t>全局回收和局部回收互斥进行</a:t>
            </a:r>
            <a:endParaRPr lang="en-US" altLang="zh-CN" sz="2400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49B593-583F-9154-71CF-15F6DE55D6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5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2FD4C6D-C5D6-76FE-0935-54AB9C354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574" y="3429000"/>
            <a:ext cx="4400000" cy="2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71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027E7BA-972C-2A84-BEAE-6125D488E7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评估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6217D4-EAE6-CCFC-9F3A-A858FF7177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BD4772-B933-8B1B-EB3F-E03C19719D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6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F25387-154A-B8C3-21E0-67B143F37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793816"/>
            <a:ext cx="3407434" cy="5762310"/>
          </a:xfrm>
          <a:prstGeom prst="rect">
            <a:avLst/>
          </a:prstGeom>
        </p:spPr>
      </p:pic>
      <p:sp>
        <p:nvSpPr>
          <p:cNvPr id="7" name="标注: 线形 6">
            <a:extLst>
              <a:ext uri="{FF2B5EF4-FFF2-40B4-BE49-F238E27FC236}">
                <a16:creationId xmlns:a16="http://schemas.microsoft.com/office/drawing/2014/main" id="{5F2E66A1-F623-2BA5-D992-D9668F45FDA5}"/>
              </a:ext>
            </a:extLst>
          </p:cNvPr>
          <p:cNvSpPr/>
          <p:nvPr/>
        </p:nvSpPr>
        <p:spPr>
          <a:xfrm>
            <a:off x="4356340" y="993589"/>
            <a:ext cx="2424022" cy="585045"/>
          </a:xfrm>
          <a:prstGeom prst="borderCallout1">
            <a:avLst>
              <a:gd name="adj1" fmla="val 28506"/>
              <a:gd name="adj2" fmla="val -1740"/>
              <a:gd name="adj3" fmla="val 42333"/>
              <a:gd name="adj4" fmla="val -2077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DLG</a:t>
            </a:r>
            <a:r>
              <a:rPr lang="zh-CN" altLang="en-US" dirty="0"/>
              <a:t>屏障开销大多数维持在</a:t>
            </a:r>
            <a:r>
              <a:rPr lang="en-US" altLang="zh-CN" dirty="0"/>
              <a:t>2%</a:t>
            </a:r>
            <a:r>
              <a:rPr lang="zh-CN" altLang="en-US" dirty="0"/>
              <a:t>以内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8E5C3A1-A606-7BDC-E7CD-CD3E1E4EB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848" y="2267699"/>
            <a:ext cx="4677973" cy="301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1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16B3737-92E3-2D5A-93AA-6CCB52EAB6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评估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03D185-56EF-D4EC-CA4B-8F108BA1657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2A4848-C450-8B49-58D8-327BB7139D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pPr marL="342900" indent="-342900">
                <a:lnSpc>
                  <a:spcPct val="11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</a:pPr>
              <a:t>7</a:t>
            </a:fld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7E025F6-1E67-3E9E-7CAA-88EE78189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57" y="1169875"/>
            <a:ext cx="7688163" cy="27551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13926B2-F915-396F-48B7-3C75D7FE7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7618" y="1249247"/>
            <a:ext cx="3145025" cy="27551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685BA08-A27E-9A57-E64A-243E5BCD9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028" y="4057957"/>
            <a:ext cx="7685714" cy="245714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8E27790-8AA1-F093-FA7C-E685DA4699EB}"/>
              </a:ext>
            </a:extLst>
          </p:cNvPr>
          <p:cNvSpPr txBox="1"/>
          <p:nvPr/>
        </p:nvSpPr>
        <p:spPr>
          <a:xfrm>
            <a:off x="8859329" y="4106174"/>
            <a:ext cx="2756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高</a:t>
            </a:r>
            <a:r>
              <a:rPr lang="en-US" altLang="zh-CN" dirty="0"/>
              <a:t>publication rate</a:t>
            </a:r>
            <a:r>
              <a:rPr lang="zh-CN" altLang="en-US" dirty="0"/>
              <a:t>导致</a:t>
            </a:r>
            <a:r>
              <a:rPr lang="en-US" altLang="zh-CN" dirty="0"/>
              <a:t>h2, </a:t>
            </a:r>
            <a:r>
              <a:rPr lang="en-US" altLang="zh-CN" dirty="0" err="1"/>
              <a:t>tradebeans</a:t>
            </a:r>
            <a:r>
              <a:rPr lang="en-US" altLang="zh-CN" dirty="0"/>
              <a:t>, </a:t>
            </a:r>
            <a:r>
              <a:rPr lang="en-US" altLang="zh-CN" dirty="0" err="1"/>
              <a:t>tradesoap</a:t>
            </a:r>
            <a:r>
              <a:rPr lang="zh-CN" altLang="en-US" dirty="0"/>
              <a:t>三个用例有着较高的请求处理时延</a:t>
            </a:r>
          </a:p>
        </p:txBody>
      </p:sp>
    </p:spTree>
    <p:extLst>
      <p:ext uri="{BB962C8B-B14F-4D97-AF65-F5344CB8AC3E}">
        <p14:creationId xmlns:p14="http://schemas.microsoft.com/office/powerpoint/2010/main" val="17273802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1206-多语言软件分析与优化" id="{58CE3992-943B-4FD4-9B91-A71227AC37AD}" vid="{CC3CEDF1-10B6-44E1-89CB-73999598643C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3D3DA88-639A-405A-A649-3EBD4380B0F2}">
  <we:reference id="wa200000113" version="1.0.0.0" store="zh-CN" storeType="OMEX"/>
  <we:alternateReferences>
    <we:reference id="WA200000113" version="1.0.0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F746C9E5A542A54A8B513C1ACE44F90B" ma:contentTypeVersion="8" ma:contentTypeDescription="新建文档。" ma:contentTypeScope="" ma:versionID="4c936cff723e7e82aaa6dfd8bd932124">
  <xsd:schema xmlns:xsd="http://www.w3.org/2001/XMLSchema" xmlns:xs="http://www.w3.org/2001/XMLSchema" xmlns:p="http://schemas.microsoft.com/office/2006/metadata/properties" xmlns:ns3="f50a6934-4bbe-4094-8b9c-5427d528f684" targetNamespace="http://schemas.microsoft.com/office/2006/metadata/properties" ma:root="true" ma:fieldsID="77c60a92f3b701519866b900b6bfaadb" ns3:_="">
    <xsd:import namespace="f50a6934-4bbe-4094-8b9c-5427d528f6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0a6934-4bbe-4094-8b9c-5427d528f6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1AF944-C554-4FC9-855C-E8BD817F7F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C22B70-4EB8-4847-B681-CD6CC7023CC3}">
  <ds:schemaRefs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f50a6934-4bbe-4094-8b9c-5427d528f68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119F53D-5BE6-43DD-86C2-5C0FBB15EB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0a6934-4bbe-4094-8b9c-5427d528f6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GoLLVM项目模板</Template>
  <TotalTime>15208</TotalTime>
  <Words>426</Words>
  <Application>Microsoft Office PowerPoint</Application>
  <PresentationFormat>宽屏</PresentationFormat>
  <Paragraphs>55</Paragraphs>
  <Slides>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等线</vt:lpstr>
      <vt:lpstr>微软雅黑</vt:lpstr>
      <vt:lpstr>Arial</vt:lpstr>
      <vt:lpstr>Wingdings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张昱;丁伯尧</dc:creator>
  <cp:lastModifiedBy>伯尧 丁</cp:lastModifiedBy>
  <cp:revision>541</cp:revision>
  <dcterms:created xsi:type="dcterms:W3CDTF">2022-12-18T01:23:43Z</dcterms:created>
  <dcterms:modified xsi:type="dcterms:W3CDTF">2026-04-29T10:27:47Z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</Properties>
</file>