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396" r:id="rId3"/>
    <p:sldId id="418" r:id="rId4"/>
    <p:sldId id="416" r:id="rId5"/>
    <p:sldId id="419" r:id="rId6"/>
    <p:sldId id="420" r:id="rId7"/>
    <p:sldId id="423" r:id="rId8"/>
    <p:sldId id="436" r:id="rId9"/>
    <p:sldId id="427" r:id="rId10"/>
    <p:sldId id="455" r:id="rId11"/>
    <p:sldId id="438" r:id="rId12"/>
    <p:sldId id="448" r:id="rId13"/>
    <p:sldId id="449" r:id="rId14"/>
    <p:sldId id="452" r:id="rId15"/>
    <p:sldId id="451" r:id="rId16"/>
    <p:sldId id="398"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49F"/>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18" autoAdjust="0"/>
    <p:restoredTop sz="84086" autoAdjust="0"/>
  </p:normalViewPr>
  <p:slideViewPr>
    <p:cSldViewPr snapToGrid="0">
      <p:cViewPr>
        <p:scale>
          <a:sx n="50" d="100"/>
          <a:sy n="50" d="100"/>
        </p:scale>
        <p:origin x="-1428" y="-1038"/>
      </p:cViewPr>
      <p:guideLst>
        <p:guide orient="horz" pos="2159"/>
        <p:guide pos="3751"/>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notesMaster" Target="notesMasters/notesMaster1.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anose="020B0703020204020201" pitchFamily="34" charset="-122"/>
                <a:ea typeface="微软雅黑" panose="020B0703020204020201" pitchFamily="34"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anose="020B0703020204020201" pitchFamily="34" charset="-122"/>
                <a:ea typeface="微软雅黑" panose="020B0703020204020201"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382A3CAD-76BE-422E-B8F6-EDB512BFEC95}"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466BE2-40FE-4A59-82BB-128E7E394AEC}" type="slidenum">
              <a:rPr lang="zh-CN" altLang="en-US" smtClean="0"/>
            </a:fld>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p:cNvGrpSpPr/>
          <p:nvPr userDrawn="1"/>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703020204020201" pitchFamily="34" charset="-122"/>
                <a:ea typeface="微软雅黑" panose="020B0703020204020201" pitchFamily="34" charset="-122"/>
                <a:cs typeface="+mj-cs"/>
              </a:defRPr>
            </a:lvl1pPr>
          </a:lstStyle>
          <a:p>
            <a:endParaRPr lang="zh-CN" altLang="en-US"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p:cNvGrpSpPr/>
          <p:nvPr userDrawn="1"/>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anose="020B0703020204020201" pitchFamily="34" charset="-122"/>
                <a:ea typeface="微软雅黑" panose="020B0703020204020201" pitchFamily="34" charset="-122"/>
              </a:defRPr>
            </a:lvl1pPr>
          </a:lstStyle>
          <a:p>
            <a:r>
              <a:rPr lang="zh-CN" altLang="en-US" dirty="0" smtClean="0"/>
              <a:t>单击此处编辑母版标题样式</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fld>
            <a:endParaRPr lang="zh-CN" altLang="en-US" dirty="0">
              <a:solidFill>
                <a:prstClr val="black">
                  <a:lumMod val="75000"/>
                  <a:lumOff val="25000"/>
                </a:prstClr>
              </a:solidFill>
            </a:endParaRPr>
          </a:p>
        </p:txBody>
      </p:sp>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
        <p:nvSpPr>
          <p:cNvPr id="11" name="文本占位符 2"/>
          <p:cNvSpPr>
            <a:spLocks noGrp="1"/>
          </p:cNvSpPr>
          <p:nvPr>
            <p:ph idx="1" hasCustomPrompt="1"/>
          </p:nvPr>
        </p:nvSpPr>
        <p:spPr>
          <a:xfrm>
            <a:off x="285007" y="878774"/>
            <a:ext cx="11720945" cy="5379521"/>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3.png"/><Relationship Id="rId6" Type="http://schemas.openxmlformats.org/officeDocument/2006/relationships/image" Target="../media/image2.pn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00E37-E163-40CA-8146-A68431A5A674}" type="datetime1">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6"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图片 8"/>
          <p:cNvPicPr>
            <a:picLocks noChangeAspect="1"/>
          </p:cNvPicPr>
          <p:nvPr userDrawn="1"/>
        </p:nvPicPr>
        <p:blipFill rotWithShape="1">
          <a:blip r:embed="rId7"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000" b="1" kern="1200">
          <a:solidFill>
            <a:srgbClr val="4B649F"/>
          </a:solidFill>
          <a:latin typeface="微软雅黑" panose="020B0703020204020201" pitchFamily="34" charset="-122"/>
          <a:ea typeface="微软雅黑" panose="020B0703020204020201"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703020204020201" pitchFamily="34" charset="-122"/>
          <a:ea typeface="微软雅黑" panose="020B0703020204020201" pitchFamily="34" charset="-122"/>
          <a:cs typeface="Times New Roman" panose="0202060305040502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703020204020201" pitchFamily="34" charset="-122"/>
          <a:ea typeface="微软雅黑" panose="020B0703020204020201" pitchFamily="34"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panose="020B0703020204020201" pitchFamily="34" charset="-122"/>
          <a:ea typeface="微软雅黑" panose="020B0703020204020201" pitchFamily="34"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panose="020B0703020204020201" pitchFamily="34" charset="-122"/>
          <a:ea typeface="微软雅黑" panose="020B0703020204020201"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panose="020B0703020204020201" pitchFamily="34" charset="-122"/>
          <a:ea typeface="微软雅黑" panose="020B0703020204020201"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4.png"/><Relationship Id="rId1" Type="http://schemas.openxmlformats.org/officeDocument/2006/relationships/hyperlink" Target="https://arxiv.org/abs/0906.4586" TargetMode="Externa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4.pn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962785" y="1848674"/>
            <a:ext cx="7989095"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微软雅黑" panose="020B0703020204020201" pitchFamily="34" charset="-122"/>
              </a:defRPr>
            </a:lvl1pPr>
            <a:lvl2pPr marL="742950" indent="-285750" eaLnBrk="0" hangingPunct="0">
              <a:defRPr>
                <a:solidFill>
                  <a:schemeClr val="tx1"/>
                </a:solidFill>
                <a:latin typeface="Arial" panose="020B0604020202020204" pitchFamily="34" charset="0"/>
                <a:ea typeface="微软雅黑" panose="020B0703020204020201" pitchFamily="34" charset="-122"/>
              </a:defRPr>
            </a:lvl2pPr>
            <a:lvl3pPr marL="1143000" indent="-228600" eaLnBrk="0" hangingPunct="0">
              <a:defRPr>
                <a:solidFill>
                  <a:schemeClr val="tx1"/>
                </a:solidFill>
                <a:latin typeface="Arial" panose="020B0604020202020204" pitchFamily="34" charset="0"/>
                <a:ea typeface="微软雅黑" panose="020B0703020204020201" pitchFamily="34" charset="-122"/>
              </a:defRPr>
            </a:lvl3pPr>
            <a:lvl4pPr marL="1600200" indent="-228600" eaLnBrk="0" hangingPunct="0">
              <a:defRPr>
                <a:solidFill>
                  <a:schemeClr val="tx1"/>
                </a:solidFill>
                <a:latin typeface="Arial" panose="020B0604020202020204" pitchFamily="34" charset="0"/>
                <a:ea typeface="微软雅黑" panose="020B0703020204020201" pitchFamily="34" charset="-122"/>
              </a:defRPr>
            </a:lvl4pPr>
            <a:lvl5pPr marL="2057400" indent="-228600" eaLnBrk="0" hangingPunct="0">
              <a:defRPr>
                <a:solidFill>
                  <a:schemeClr val="tx1"/>
                </a:solidFill>
                <a:latin typeface="Arial" panose="020B0604020202020204" pitchFamily="34" charset="0"/>
                <a:ea typeface="微软雅黑" panose="020B0703020204020201"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9pPr>
          </a:lstStyle>
          <a:p>
            <a:pPr algn="ctr" defTabSz="685800" eaLnBrk="1" fontAlgn="auto" hangingPunct="1">
              <a:lnSpc>
                <a:spcPct val="150000"/>
              </a:lnSpc>
              <a:spcBef>
                <a:spcPts val="0"/>
              </a:spcBef>
              <a:spcAft>
                <a:spcPts val="0"/>
              </a:spcAft>
            </a:pPr>
            <a:r>
              <a:rPr lang="zh-CN" altLang="en-US" sz="4000" b="1" dirty="0" smtClean="0">
                <a:solidFill>
                  <a:schemeClr val="tx2"/>
                </a:solidFill>
                <a:latin typeface="微软雅黑" panose="020B0703020204020201" pitchFamily="34" charset="-122"/>
              </a:rPr>
              <a:t>量子Hoare Logic</a:t>
            </a:r>
            <a:endParaRPr lang="zh-CN" altLang="en-US" sz="4000" b="1" dirty="0" smtClean="0">
              <a:solidFill>
                <a:schemeClr val="tx2"/>
              </a:solidFill>
              <a:latin typeface="微软雅黑" panose="020B0703020204020201" pitchFamily="34" charset="-122"/>
            </a:endParaRPr>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7" name="文本框 62"/>
          <p:cNvSpPr txBox="1">
            <a:spLocks noChangeArrowheads="1"/>
          </p:cNvSpPr>
          <p:nvPr/>
        </p:nvSpPr>
        <p:spPr bwMode="auto">
          <a:xfrm>
            <a:off x="3588782" y="3643084"/>
            <a:ext cx="4735830" cy="133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微软雅黑" panose="020B0703020204020201" pitchFamily="34" charset="-122"/>
              </a:defRPr>
            </a:lvl1pPr>
            <a:lvl2pPr marL="742950" indent="-285750" eaLnBrk="0" hangingPunct="0">
              <a:defRPr>
                <a:solidFill>
                  <a:schemeClr val="tx1"/>
                </a:solidFill>
                <a:latin typeface="Arial" panose="020B0604020202020204" pitchFamily="34" charset="0"/>
                <a:ea typeface="微软雅黑" panose="020B0703020204020201" pitchFamily="34" charset="-122"/>
              </a:defRPr>
            </a:lvl2pPr>
            <a:lvl3pPr marL="1143000" indent="-228600" eaLnBrk="0" hangingPunct="0">
              <a:defRPr>
                <a:solidFill>
                  <a:schemeClr val="tx1"/>
                </a:solidFill>
                <a:latin typeface="Arial" panose="020B0604020202020204" pitchFamily="34" charset="0"/>
                <a:ea typeface="微软雅黑" panose="020B0703020204020201" pitchFamily="34" charset="-122"/>
              </a:defRPr>
            </a:lvl3pPr>
            <a:lvl4pPr marL="1600200" indent="-228600" eaLnBrk="0" hangingPunct="0">
              <a:defRPr>
                <a:solidFill>
                  <a:schemeClr val="tx1"/>
                </a:solidFill>
                <a:latin typeface="Arial" panose="020B0604020202020204" pitchFamily="34" charset="0"/>
                <a:ea typeface="微软雅黑" panose="020B0703020204020201" pitchFamily="34" charset="-122"/>
              </a:defRPr>
            </a:lvl4pPr>
            <a:lvl5pPr marL="2057400" indent="-228600" eaLnBrk="0" hangingPunct="0">
              <a:defRPr>
                <a:solidFill>
                  <a:schemeClr val="tx1"/>
                </a:solidFill>
                <a:latin typeface="Arial" panose="020B0604020202020204" pitchFamily="34" charset="0"/>
                <a:ea typeface="微软雅黑" panose="020B0703020204020201"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9pPr>
          </a:lstStyle>
          <a:p>
            <a:pPr algn="ctr" defTabSz="685800" eaLnBrk="1" fontAlgn="auto" hangingPunct="1">
              <a:spcBef>
                <a:spcPts val="0"/>
              </a:spcBef>
              <a:spcAft>
                <a:spcPts val="0"/>
              </a:spcAft>
            </a:pPr>
            <a:endParaRPr lang="en-US" altLang="zh-CN" sz="2700" dirty="0" smtClean="0">
              <a:solidFill>
                <a:srgbClr val="4B649F"/>
              </a:solidFill>
            </a:endParaRPr>
          </a:p>
          <a:p>
            <a:pPr algn="ctr" defTabSz="685800" eaLnBrk="1" fontAlgn="auto" hangingPunct="1">
              <a:spcBef>
                <a:spcPts val="0"/>
              </a:spcBef>
              <a:spcAft>
                <a:spcPts val="0"/>
              </a:spcAft>
            </a:pPr>
            <a:r>
              <a:rPr lang="zh-CN" altLang="en-US" sz="2700" dirty="0">
                <a:solidFill>
                  <a:srgbClr val="4B649F"/>
                </a:solidFill>
              </a:rPr>
              <a:t>邓皓巍</a:t>
            </a:r>
            <a:endParaRPr lang="en-US" altLang="zh-CN" sz="2700" dirty="0">
              <a:solidFill>
                <a:srgbClr val="4B649F"/>
              </a:solidFill>
            </a:endParaRPr>
          </a:p>
          <a:p>
            <a:pPr algn="ctr" defTabSz="685800" eaLnBrk="1" fontAlgn="auto" hangingPunct="1">
              <a:spcBef>
                <a:spcPts val="0"/>
              </a:spcBef>
              <a:spcAft>
                <a:spcPts val="0"/>
              </a:spcAft>
            </a:pPr>
            <a:r>
              <a:rPr lang="zh-CN" altLang="en-US" sz="2700" dirty="0">
                <a:solidFill>
                  <a:srgbClr val="4B649F"/>
                </a:solidFill>
              </a:rPr>
              <a:t>中国科学技术大学</a:t>
            </a:r>
            <a:r>
              <a:rPr lang="en-US" altLang="zh-CN" sz="2700" dirty="0">
                <a:solidFill>
                  <a:srgbClr val="4B649F"/>
                </a:solidFill>
              </a:rPr>
              <a:t> </a:t>
            </a:r>
            <a:r>
              <a:rPr lang="zh-CN" altLang="en-US" sz="2700" dirty="0">
                <a:solidFill>
                  <a:srgbClr val="4B649F"/>
                </a:solidFill>
              </a:rPr>
              <a:t>计算机学院</a:t>
            </a:r>
            <a:endParaRPr lang="en-US" altLang="zh-CN" sz="2700" dirty="0">
              <a:solidFill>
                <a:srgbClr val="4B649F"/>
              </a:solidFill>
            </a:endParaRPr>
          </a:p>
        </p:txBody>
      </p:sp>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dirty="0" smtClean="0"/>
              <a:t>量子Hoare Logic</a:t>
            </a:r>
            <a:endParaRPr lang="zh-CN" dirty="0" smtClean="0"/>
          </a:p>
        </p:txBody>
      </p:sp>
      <p:sp>
        <p:nvSpPr>
          <p:cNvPr id="17" name="内容占位符 16"/>
          <p:cNvSpPr/>
          <p:nvPr>
            <p:ph sz="quarter" idx="13"/>
          </p:nvPr>
        </p:nvSpPr>
        <p:spPr/>
        <p:txBody>
          <a:bodyPr/>
          <a:p>
            <a:r>
              <a:rPr lang="zh-CN" altLang="en-US"/>
              <a:t>论文 Hoare Logic for Quantum Programs arXiv:0906.4586</a:t>
            </a:r>
            <a:endParaRPr lang="zh-CN" altLang="en-US"/>
          </a:p>
          <a:p>
            <a:r>
              <a:rPr lang="zh-CN" altLang="en-US">
                <a:sym typeface="+mn-ea"/>
              </a:rPr>
              <a:t>主要讲述量子程序的描述，量子程序中的谓词判断和搭建的证明系统</a:t>
            </a:r>
            <a:endParaRPr lang="zh-CN" altLang="en-US"/>
          </a:p>
          <a:p>
            <a:r>
              <a:rPr lang="zh-CN" altLang="en-US"/>
              <a:t>程序的状态主要通过密度矩阵描述。对于一个叠加态，密度矩阵表示为</a:t>
            </a:r>
            <a:endParaRPr lang="zh-CN" altLang="en-US"/>
          </a:p>
          <a:p>
            <a:endParaRPr lang="zh-CN" altLang="en-US"/>
          </a:p>
          <a:p>
            <a:endParaRPr lang="zh-CN" altLang="en-US"/>
          </a:p>
          <a:p>
            <a:r>
              <a:rPr lang="zh-CN" altLang="en-US"/>
              <a:t>其中</a:t>
            </a:r>
            <a:r>
              <a:rPr lang="en-US" altLang="zh-CN"/>
              <a:t>pi</a:t>
            </a:r>
            <a:r>
              <a:rPr lang="zh-CN" altLang="en-US"/>
              <a:t>是如果测量坍缩到各个基本态的概率，满足所有</a:t>
            </a:r>
            <a:r>
              <a:rPr lang="en-US" altLang="zh-CN"/>
              <a:t>pi</a:t>
            </a:r>
            <a:r>
              <a:rPr lang="zh-CN" altLang="en-US"/>
              <a:t>求和＝</a:t>
            </a:r>
            <a:r>
              <a:rPr lang="en-US" altLang="zh-CN"/>
              <a:t>1</a:t>
            </a:r>
            <a:endParaRPr lang="en-US" altLang="zh-CN"/>
          </a:p>
          <a:p>
            <a:r>
              <a:rPr lang="zh-CN" altLang="en-US"/>
              <a:t>例如某个单量子比特系统的状态描述出来可以是</a:t>
            </a:r>
            <a:endParaRPr lang="zh-CN" altLang="en-US"/>
          </a:p>
          <a:p>
            <a:pPr marL="450850" lvl="1" indent="0">
              <a:buNone/>
            </a:pPr>
            <a:r>
              <a:rPr lang="en-US" altLang="zh-CN"/>
              <a:t>0.5 |0&gt;&lt;0|  +   0.5  |1&gt;&lt;1|			</a:t>
            </a:r>
            <a:r>
              <a:rPr lang="zh-CN" altLang="en-US"/>
              <a:t>测量时坍缩到</a:t>
            </a:r>
            <a:r>
              <a:rPr lang="en-US" altLang="zh-CN"/>
              <a:t>0</a:t>
            </a:r>
            <a:r>
              <a:rPr lang="zh-CN" altLang="en-US"/>
              <a:t>态和</a:t>
            </a:r>
            <a:r>
              <a:rPr lang="en-US" altLang="zh-CN"/>
              <a:t>1</a:t>
            </a:r>
            <a:r>
              <a:rPr lang="zh-CN" altLang="en-US"/>
              <a:t>态的概率各是</a:t>
            </a:r>
            <a:r>
              <a:rPr lang="en-US" altLang="zh-CN"/>
              <a:t>0.5</a:t>
            </a:r>
            <a:endParaRPr lang="en-US" altLang="zh-CN"/>
          </a:p>
        </p:txBody>
      </p:sp>
      <p:sp>
        <p:nvSpPr>
          <p:cNvPr id="19" name="文本框 18"/>
          <p:cNvSpPr txBox="1"/>
          <p:nvPr/>
        </p:nvSpPr>
        <p:spPr>
          <a:xfrm>
            <a:off x="2890520" y="6371590"/>
            <a:ext cx="6200140" cy="368300"/>
          </a:xfrm>
          <a:prstGeom prst="rect">
            <a:avLst/>
          </a:prstGeom>
          <a:noFill/>
        </p:spPr>
        <p:txBody>
          <a:bodyPr wrap="square" rtlCol="0">
            <a:spAutoFit/>
          </a:bodyPr>
          <a:p>
            <a:r>
              <a:rPr lang="zh-CN" altLang="en-US">
                <a:sym typeface="+mn-ea"/>
                <a:hlinkClick r:id="rId1" action="ppaction://hlinkfile"/>
              </a:rPr>
              <a:t>Hoare Logic for Quantum Programs arXiv:0906.4586</a:t>
            </a:r>
            <a:endParaRPr lang="zh-CN" altLang="en-US"/>
          </a:p>
        </p:txBody>
      </p:sp>
      <p:pic>
        <p:nvPicPr>
          <p:cNvPr id="20" name="图片 19"/>
          <p:cNvPicPr>
            <a:picLocks noChangeAspect="1"/>
          </p:cNvPicPr>
          <p:nvPr/>
        </p:nvPicPr>
        <p:blipFill>
          <a:blip r:embed="rId2"/>
          <a:stretch>
            <a:fillRect/>
          </a:stretch>
        </p:blipFill>
        <p:spPr>
          <a:xfrm>
            <a:off x="4689475" y="2860675"/>
            <a:ext cx="2792095" cy="100520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dirty="0" smtClean="0"/>
              <a:t>量子程序</a:t>
            </a:r>
            <a:r>
              <a:rPr lang="en-US" altLang="zh-CN" dirty="0" smtClean="0"/>
              <a:t>S</a:t>
            </a:r>
            <a:r>
              <a:rPr lang="zh-CN" dirty="0" smtClean="0"/>
              <a:t>中语句</a:t>
            </a:r>
            <a:r>
              <a:rPr lang="zh-CN" altLang="en-US" dirty="0" smtClean="0"/>
              <a:t>的定义</a:t>
            </a:r>
            <a:endParaRPr lang="zh-CN" altLang="en-US" dirty="0" smtClean="0"/>
          </a:p>
        </p:txBody>
      </p:sp>
      <p:pic>
        <p:nvPicPr>
          <p:cNvPr id="25" name="图片 24"/>
          <p:cNvPicPr>
            <a:picLocks noChangeAspect="1"/>
          </p:cNvPicPr>
          <p:nvPr/>
        </p:nvPicPr>
        <p:blipFill>
          <a:blip r:embed="rId1"/>
          <a:stretch>
            <a:fillRect/>
          </a:stretch>
        </p:blipFill>
        <p:spPr>
          <a:xfrm>
            <a:off x="-30480" y="915035"/>
            <a:ext cx="8996680" cy="5203825"/>
          </a:xfrm>
          <a:prstGeom prst="rect">
            <a:avLst/>
          </a:prstGeom>
        </p:spPr>
      </p:pic>
      <p:sp>
        <p:nvSpPr>
          <p:cNvPr id="26" name="文本框 25"/>
          <p:cNvSpPr txBox="1"/>
          <p:nvPr/>
        </p:nvSpPr>
        <p:spPr>
          <a:xfrm>
            <a:off x="6388100" y="985520"/>
            <a:ext cx="2235835" cy="460375"/>
          </a:xfrm>
          <a:prstGeom prst="rect">
            <a:avLst/>
          </a:prstGeom>
          <a:noFill/>
        </p:spPr>
        <p:txBody>
          <a:bodyPr wrap="square" rtlCol="0">
            <a:spAutoFit/>
          </a:bodyPr>
          <a:p>
            <a:r>
              <a:rPr lang="zh-CN" altLang="en-US" sz="2400"/>
              <a:t>空语句</a:t>
            </a:r>
            <a:endParaRPr lang="zh-CN" altLang="en-US" sz="2400"/>
          </a:p>
        </p:txBody>
      </p:sp>
      <p:sp>
        <p:nvSpPr>
          <p:cNvPr id="31" name="文本框 30"/>
          <p:cNvSpPr txBox="1"/>
          <p:nvPr/>
        </p:nvSpPr>
        <p:spPr>
          <a:xfrm>
            <a:off x="6388100" y="1630045"/>
            <a:ext cx="2235835" cy="460375"/>
          </a:xfrm>
          <a:prstGeom prst="rect">
            <a:avLst/>
          </a:prstGeom>
          <a:noFill/>
        </p:spPr>
        <p:txBody>
          <a:bodyPr wrap="square" rtlCol="0">
            <a:spAutoFit/>
          </a:bodyPr>
          <a:p>
            <a:r>
              <a:rPr lang="zh-CN" altLang="en-US" sz="2400"/>
              <a:t>置</a:t>
            </a:r>
            <a:r>
              <a:rPr lang="en-US" altLang="zh-CN" sz="2400"/>
              <a:t>0</a:t>
            </a:r>
            <a:r>
              <a:rPr lang="zh-CN" altLang="en-US" sz="2400"/>
              <a:t>语句</a:t>
            </a:r>
            <a:endParaRPr lang="zh-CN" altLang="en-US" sz="2400"/>
          </a:p>
        </p:txBody>
      </p:sp>
      <p:sp>
        <p:nvSpPr>
          <p:cNvPr id="32" name="文本框 31"/>
          <p:cNvSpPr txBox="1"/>
          <p:nvPr/>
        </p:nvSpPr>
        <p:spPr>
          <a:xfrm>
            <a:off x="6388100" y="2332990"/>
            <a:ext cx="3991610" cy="460375"/>
          </a:xfrm>
          <a:prstGeom prst="rect">
            <a:avLst/>
          </a:prstGeom>
          <a:noFill/>
        </p:spPr>
        <p:txBody>
          <a:bodyPr wrap="square" rtlCol="0">
            <a:spAutoFit/>
          </a:bodyPr>
          <a:p>
            <a:r>
              <a:rPr lang="zh-CN" sz="2400"/>
              <a:t>作用某个量子门</a:t>
            </a:r>
            <a:r>
              <a:rPr lang="en-US" altLang="zh-CN" sz="2400"/>
              <a:t>U</a:t>
            </a:r>
            <a:endParaRPr lang="en-US" altLang="zh-CN" sz="2400"/>
          </a:p>
        </p:txBody>
      </p:sp>
      <p:sp>
        <p:nvSpPr>
          <p:cNvPr id="33" name="文本框 32"/>
          <p:cNvSpPr txBox="1"/>
          <p:nvPr/>
        </p:nvSpPr>
        <p:spPr>
          <a:xfrm>
            <a:off x="7647940" y="2967355"/>
            <a:ext cx="3991610" cy="460375"/>
          </a:xfrm>
          <a:prstGeom prst="rect">
            <a:avLst/>
          </a:prstGeom>
          <a:noFill/>
        </p:spPr>
        <p:txBody>
          <a:bodyPr wrap="square" rtlCol="0">
            <a:spAutoFit/>
          </a:bodyPr>
          <a:p>
            <a:r>
              <a:rPr lang="zh-CN" sz="2400"/>
              <a:t>两个语句连接</a:t>
            </a:r>
            <a:endParaRPr lang="zh-CN" sz="2400"/>
          </a:p>
        </p:txBody>
      </p:sp>
      <p:sp>
        <p:nvSpPr>
          <p:cNvPr id="34" name="文本框 33"/>
          <p:cNvSpPr txBox="1"/>
          <p:nvPr/>
        </p:nvSpPr>
        <p:spPr>
          <a:xfrm>
            <a:off x="412750" y="6050280"/>
            <a:ext cx="11501755" cy="829945"/>
          </a:xfrm>
          <a:prstGeom prst="rect">
            <a:avLst/>
          </a:prstGeom>
          <a:noFill/>
        </p:spPr>
        <p:txBody>
          <a:bodyPr wrap="square" rtlCol="0">
            <a:spAutoFit/>
          </a:bodyPr>
          <a:p>
            <a:r>
              <a:rPr lang="en-US" sz="2400"/>
              <a:t>while</a:t>
            </a:r>
            <a:r>
              <a:rPr lang="zh-CN" altLang="en-US" sz="2400"/>
              <a:t>语句，测量</a:t>
            </a:r>
            <a:r>
              <a:rPr lang="en-US" altLang="zh-CN" sz="2400"/>
              <a:t>M</a:t>
            </a:r>
            <a:r>
              <a:rPr lang="zh-CN" altLang="en-US" sz="2400"/>
              <a:t>需要指定测量出什么结果时为</a:t>
            </a:r>
            <a:r>
              <a:rPr lang="en-US" altLang="zh-CN" sz="2400"/>
              <a:t>1(</a:t>
            </a:r>
            <a:r>
              <a:rPr lang="zh-CN" altLang="en-US" sz="2400"/>
              <a:t>真</a:t>
            </a:r>
            <a:r>
              <a:rPr lang="en-US" altLang="zh-CN" sz="2400"/>
              <a:t>)</a:t>
            </a:r>
            <a:r>
              <a:rPr lang="zh-CN" altLang="en-US" sz="2400"/>
              <a:t>。这里的</a:t>
            </a:r>
            <a:r>
              <a:rPr lang="en-US" altLang="zh-CN" sz="2400"/>
              <a:t>1</a:t>
            </a:r>
            <a:r>
              <a:rPr lang="zh-CN" altLang="en-US" sz="2400"/>
              <a:t>不是表示测量结果是</a:t>
            </a:r>
            <a:r>
              <a:rPr lang="en-US" altLang="zh-CN" sz="2400"/>
              <a:t>1</a:t>
            </a:r>
            <a:r>
              <a:rPr lang="zh-CN" altLang="en-US" sz="2400"/>
              <a:t>，而是指测量结果为真</a:t>
            </a:r>
            <a:endParaRPr lang="zh-CN" altLang="en-US" sz="2400"/>
          </a:p>
        </p:txBody>
      </p:sp>
      <p:sp>
        <p:nvSpPr>
          <p:cNvPr id="35" name="文本框 34"/>
          <p:cNvSpPr txBox="1"/>
          <p:nvPr/>
        </p:nvSpPr>
        <p:spPr>
          <a:xfrm>
            <a:off x="5520055" y="3524885"/>
            <a:ext cx="6524625" cy="1198880"/>
          </a:xfrm>
          <a:prstGeom prst="rect">
            <a:avLst/>
          </a:prstGeom>
          <a:noFill/>
        </p:spPr>
        <p:txBody>
          <a:bodyPr wrap="square" rtlCol="0">
            <a:spAutoFit/>
          </a:bodyPr>
          <a:p>
            <a:r>
              <a:rPr lang="zh-CN" sz="2400"/>
              <a:t>类似于</a:t>
            </a:r>
            <a:r>
              <a:rPr lang="en-US" altLang="zh-CN" sz="2400"/>
              <a:t>C</a:t>
            </a:r>
            <a:r>
              <a:rPr lang="zh-CN" altLang="en-US" sz="2400"/>
              <a:t>中的</a:t>
            </a:r>
            <a:r>
              <a:rPr lang="en-US" altLang="zh-CN" sz="2400"/>
              <a:t>switch case</a:t>
            </a:r>
            <a:r>
              <a:rPr lang="zh-CN" altLang="en-US" sz="2400"/>
              <a:t>语句。</a:t>
            </a:r>
            <a:r>
              <a:rPr lang="en-US" altLang="zh-CN" sz="2400"/>
              <a:t>S</a:t>
            </a:r>
            <a:r>
              <a:rPr lang="zh-CN" altLang="en-US" sz="2400"/>
              <a:t>上杠 一般包含</a:t>
            </a:r>
            <a:r>
              <a:rPr lang="en-US" altLang="zh-CN" sz="2400"/>
              <a:t>S0,S1.....Sn</a:t>
            </a:r>
            <a:r>
              <a:rPr lang="zh-CN" altLang="en-US" sz="2400"/>
              <a:t>，分别表示测量为某个基态时之后执</a:t>
            </a:r>
            <a:r>
              <a:rPr lang="en-US" altLang="zh-CN" sz="2400"/>
              <a:t>				</a:t>
            </a:r>
            <a:r>
              <a:rPr lang="zh-CN" altLang="en-US" sz="2400"/>
              <a:t>行的语句</a:t>
            </a:r>
            <a:endParaRPr lang="en-US" altLang="zh-CN" sz="24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dirty="0" smtClean="0"/>
              <a:t>量子程序节点</a:t>
            </a:r>
            <a:endParaRPr lang="zh-CN" altLang="en-US" dirty="0" smtClean="0"/>
          </a:p>
        </p:txBody>
      </p:sp>
      <p:pic>
        <p:nvPicPr>
          <p:cNvPr id="2" name="图片 1"/>
          <p:cNvPicPr>
            <a:picLocks noChangeAspect="1"/>
          </p:cNvPicPr>
          <p:nvPr/>
        </p:nvPicPr>
        <p:blipFill>
          <a:blip r:embed="rId1"/>
          <a:stretch>
            <a:fillRect/>
          </a:stretch>
        </p:blipFill>
        <p:spPr>
          <a:xfrm>
            <a:off x="1699895" y="2315845"/>
            <a:ext cx="7381875" cy="657225"/>
          </a:xfrm>
          <a:prstGeom prst="rect">
            <a:avLst/>
          </a:prstGeom>
        </p:spPr>
      </p:pic>
      <p:sp>
        <p:nvSpPr>
          <p:cNvPr id="3" name="文本框 2"/>
          <p:cNvSpPr txBox="1"/>
          <p:nvPr/>
        </p:nvSpPr>
        <p:spPr>
          <a:xfrm>
            <a:off x="456565" y="1279525"/>
            <a:ext cx="10998835" cy="829945"/>
          </a:xfrm>
          <a:prstGeom prst="rect">
            <a:avLst/>
          </a:prstGeom>
          <a:noFill/>
        </p:spPr>
        <p:txBody>
          <a:bodyPr wrap="square" rtlCol="0">
            <a:spAutoFit/>
          </a:bodyPr>
          <a:p>
            <a:r>
              <a:rPr lang="zh-CN" altLang="en-US" sz="2400"/>
              <a:t>程序每个节点用</a:t>
            </a:r>
            <a:r>
              <a:rPr lang="en-US" altLang="zh-CN" sz="2400"/>
              <a:t>S</a:t>
            </a:r>
            <a:r>
              <a:rPr lang="zh-CN" altLang="en-US" sz="2400"/>
              <a:t>和密度矩阵 ρ表示，</a:t>
            </a:r>
            <a:r>
              <a:rPr lang="en-US" altLang="zh-CN" sz="2400"/>
              <a:t>S</a:t>
            </a:r>
            <a:r>
              <a:rPr lang="zh-CN" altLang="en-US" sz="2400"/>
              <a:t>表示剩下的语句序列。每次从中抽一条执行，改变 </a:t>
            </a:r>
            <a:r>
              <a:rPr lang="zh-CN" altLang="en-US" sz="2400">
                <a:sym typeface="+mn-ea"/>
              </a:rPr>
              <a:t>ρ，前进到下一个节点。</a:t>
            </a:r>
            <a:endParaRPr lang="zh-CN" altLang="en-US" sz="2400"/>
          </a:p>
        </p:txBody>
      </p:sp>
      <p:sp>
        <p:nvSpPr>
          <p:cNvPr id="6" name="文本框 5"/>
          <p:cNvSpPr txBox="1"/>
          <p:nvPr/>
        </p:nvSpPr>
        <p:spPr>
          <a:xfrm>
            <a:off x="596265" y="3314065"/>
            <a:ext cx="10998835" cy="460375"/>
          </a:xfrm>
          <a:prstGeom prst="rect">
            <a:avLst/>
          </a:prstGeom>
          <a:noFill/>
        </p:spPr>
        <p:txBody>
          <a:bodyPr wrap="square" rtlCol="0">
            <a:spAutoFit/>
          </a:bodyPr>
          <a:p>
            <a:r>
              <a:rPr lang="zh-CN" sz="2400"/>
              <a:t>如果这是一个能够执行完不会无限死循环的程序，那么最终一定会进入状态</a:t>
            </a:r>
            <a:endParaRPr lang="zh-CN" sz="2400"/>
          </a:p>
        </p:txBody>
      </p:sp>
      <p:pic>
        <p:nvPicPr>
          <p:cNvPr id="7" name="图片 6"/>
          <p:cNvPicPr>
            <a:picLocks noChangeAspect="1"/>
          </p:cNvPicPr>
          <p:nvPr/>
        </p:nvPicPr>
        <p:blipFill>
          <a:blip r:embed="rId2"/>
          <a:stretch>
            <a:fillRect/>
          </a:stretch>
        </p:blipFill>
        <p:spPr>
          <a:xfrm>
            <a:off x="4909820" y="3881120"/>
            <a:ext cx="962025" cy="466725"/>
          </a:xfrm>
          <a:prstGeom prst="rect">
            <a:avLst/>
          </a:prstGeom>
        </p:spPr>
      </p:pic>
      <p:sp>
        <p:nvSpPr>
          <p:cNvPr id="8" name="文本框 7"/>
          <p:cNvSpPr txBox="1"/>
          <p:nvPr/>
        </p:nvSpPr>
        <p:spPr>
          <a:xfrm>
            <a:off x="734695" y="4628515"/>
            <a:ext cx="10660380" cy="1568450"/>
          </a:xfrm>
          <a:prstGeom prst="rect">
            <a:avLst/>
          </a:prstGeom>
          <a:noFill/>
        </p:spPr>
        <p:txBody>
          <a:bodyPr wrap="square" rtlCol="0">
            <a:spAutoFit/>
          </a:bodyPr>
          <a:p>
            <a:r>
              <a:rPr lang="en-US" altLang="zh-CN" sz="2400"/>
              <a:t>E</a:t>
            </a:r>
            <a:r>
              <a:rPr lang="zh-CN" altLang="en-US" sz="2400"/>
              <a:t>表示一个空的程序（所有都被执行完了），此时的密度矩阵就是最终密度矩阵。</a:t>
            </a:r>
            <a:endParaRPr lang="zh-CN" altLang="en-US" sz="2400"/>
          </a:p>
          <a:p>
            <a:r>
              <a:rPr lang="zh-CN" altLang="en-US" sz="2400"/>
              <a:t>当程序出现分支时，因为量子程序往往以某一个概率转移到对应分支，因此通过该分支后的状态为：每一个分支的状态乘上进入该分支的概率叠加在一起。</a:t>
            </a:r>
            <a:endParaRPr lang="zh-CN" altLang="en-US" sz="24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6370" y="0"/>
            <a:ext cx="1457325" cy="739140"/>
          </a:xfrm>
        </p:spPr>
        <p:txBody>
          <a:bodyPr/>
          <a:lstStyle/>
          <a:p>
            <a:r>
              <a:rPr lang="zh-CN" dirty="0" smtClean="0"/>
              <a:t>例子</a:t>
            </a:r>
            <a:endParaRPr lang="zh-CN" altLang="en-US" dirty="0" smtClean="0"/>
          </a:p>
        </p:txBody>
      </p:sp>
      <p:sp>
        <p:nvSpPr>
          <p:cNvPr id="2" name="文本框 1"/>
          <p:cNvSpPr txBox="1"/>
          <p:nvPr/>
        </p:nvSpPr>
        <p:spPr>
          <a:xfrm>
            <a:off x="640080" y="981710"/>
            <a:ext cx="9717405" cy="460375"/>
          </a:xfrm>
          <a:prstGeom prst="rect">
            <a:avLst/>
          </a:prstGeom>
          <a:noFill/>
        </p:spPr>
        <p:txBody>
          <a:bodyPr wrap="square" rtlCol="0">
            <a:spAutoFit/>
          </a:bodyPr>
          <a:p>
            <a:r>
              <a:rPr lang="zh-CN" altLang="en-US" sz="2400"/>
              <a:t>例如程序</a:t>
            </a:r>
            <a:endParaRPr lang="zh-CN" altLang="en-US" sz="2400"/>
          </a:p>
        </p:txBody>
      </p:sp>
      <p:pic>
        <p:nvPicPr>
          <p:cNvPr id="3" name="图片 2"/>
          <p:cNvPicPr>
            <a:picLocks noChangeAspect="1"/>
          </p:cNvPicPr>
          <p:nvPr/>
        </p:nvPicPr>
        <p:blipFill>
          <a:blip r:embed="rId1"/>
          <a:stretch>
            <a:fillRect/>
          </a:stretch>
        </p:blipFill>
        <p:spPr>
          <a:xfrm>
            <a:off x="1542415" y="1439545"/>
            <a:ext cx="6362700" cy="535305"/>
          </a:xfrm>
          <a:prstGeom prst="rect">
            <a:avLst/>
          </a:prstGeom>
        </p:spPr>
      </p:pic>
      <p:pic>
        <p:nvPicPr>
          <p:cNvPr id="5" name="图片 4"/>
          <p:cNvPicPr>
            <a:picLocks noChangeAspect="1"/>
          </p:cNvPicPr>
          <p:nvPr/>
        </p:nvPicPr>
        <p:blipFill>
          <a:blip r:embed="rId2"/>
          <a:stretch>
            <a:fillRect/>
          </a:stretch>
        </p:blipFill>
        <p:spPr>
          <a:xfrm>
            <a:off x="795655" y="1974850"/>
            <a:ext cx="10320020" cy="1011555"/>
          </a:xfrm>
          <a:prstGeom prst="rect">
            <a:avLst/>
          </a:prstGeom>
        </p:spPr>
      </p:pic>
      <p:sp>
        <p:nvSpPr>
          <p:cNvPr id="6" name="文本框 5"/>
          <p:cNvSpPr txBox="1"/>
          <p:nvPr/>
        </p:nvSpPr>
        <p:spPr>
          <a:xfrm>
            <a:off x="1002030" y="3126105"/>
            <a:ext cx="9797415" cy="1198880"/>
          </a:xfrm>
          <a:prstGeom prst="rect">
            <a:avLst/>
          </a:prstGeom>
          <a:noFill/>
        </p:spPr>
        <p:txBody>
          <a:bodyPr wrap="square" rtlCol="0">
            <a:spAutoFit/>
          </a:bodyPr>
          <a:p>
            <a:r>
              <a:rPr lang="zh-CN" altLang="en-US" sz="2400"/>
              <a:t>测量</a:t>
            </a:r>
            <a:r>
              <a:rPr lang="en-US" altLang="zh-CN" sz="2400"/>
              <a:t>M</a:t>
            </a:r>
            <a:r>
              <a:rPr lang="zh-CN" altLang="en-US" sz="2400"/>
              <a:t>是简单的测量结果是</a:t>
            </a:r>
            <a:r>
              <a:rPr lang="en-US" altLang="zh-CN" sz="2400"/>
              <a:t>|0&gt;</a:t>
            </a:r>
            <a:r>
              <a:rPr lang="zh-CN" altLang="en-US" sz="2400"/>
              <a:t>或</a:t>
            </a:r>
            <a:r>
              <a:rPr lang="en-US" altLang="zh-CN" sz="2400"/>
              <a:t>|1&gt;</a:t>
            </a:r>
            <a:r>
              <a:rPr lang="zh-CN" altLang="en-US" sz="2400"/>
              <a:t>基态的测量，然后分别执行</a:t>
            </a:r>
            <a:r>
              <a:rPr lang="en-US" altLang="zh-CN" sz="2400"/>
              <a:t>S0</a:t>
            </a:r>
            <a:r>
              <a:rPr lang="zh-CN" altLang="en-US" sz="2400"/>
              <a:t>或</a:t>
            </a:r>
            <a:r>
              <a:rPr lang="en-US" altLang="zh-CN" sz="2400"/>
              <a:t>S1. I</a:t>
            </a:r>
            <a:r>
              <a:rPr lang="zh-CN" altLang="en-US" sz="2400"/>
              <a:t>恒同映射，</a:t>
            </a:r>
            <a:r>
              <a:rPr lang="zh-CN" altLang="en-US" sz="2400">
                <a:latin typeface="楷体-简" panose="02010600040101010101" charset="-122"/>
                <a:ea typeface="楷体-简" panose="02010600040101010101" charset="-122"/>
              </a:rPr>
              <a:t>σ</a:t>
            </a:r>
            <a:r>
              <a:rPr lang="en-US" altLang="zh-CN" sz="2400">
                <a:latin typeface="楷体-简" panose="02010600040101010101" charset="-122"/>
                <a:ea typeface="楷体-简" panose="02010600040101010101" charset="-122"/>
              </a:rPr>
              <a:t>x</a:t>
            </a:r>
            <a:r>
              <a:rPr lang="zh-CN" altLang="en-US" sz="2400">
                <a:latin typeface="楷体-简" panose="02010600040101010101" charset="-122"/>
                <a:ea typeface="楷体-简" panose="02010600040101010101" charset="-122"/>
              </a:rPr>
              <a:t>是</a:t>
            </a:r>
            <a:r>
              <a:rPr lang="en-US" altLang="zh-CN" sz="2400">
                <a:latin typeface="楷体-简" panose="02010600040101010101" charset="-122"/>
                <a:ea typeface="楷体-简" panose="02010600040101010101" charset="-122"/>
              </a:rPr>
              <a:t>X</a:t>
            </a:r>
            <a:r>
              <a:rPr lang="zh-CN" altLang="en-US" sz="2400">
                <a:latin typeface="楷体-简" panose="02010600040101010101" charset="-122"/>
                <a:ea typeface="楷体-简" panose="02010600040101010101" charset="-122"/>
              </a:rPr>
              <a:t>门。那么对</a:t>
            </a:r>
            <a:r>
              <a:rPr lang="en-US" altLang="zh-CN" sz="2400">
                <a:latin typeface="楷体-简" panose="02010600040101010101" charset="-122"/>
                <a:ea typeface="楷体-简" panose="02010600040101010101" charset="-122"/>
              </a:rPr>
              <a:t>q</a:t>
            </a:r>
            <a:r>
              <a:rPr lang="zh-CN" altLang="en-US" sz="2400">
                <a:latin typeface="楷体-简" panose="02010600040101010101" charset="-122"/>
                <a:ea typeface="楷体-简" panose="02010600040101010101" charset="-122"/>
              </a:rPr>
              <a:t>置</a:t>
            </a:r>
            <a:r>
              <a:rPr lang="en-US" altLang="zh-CN" sz="2400">
                <a:latin typeface="楷体-简" panose="02010600040101010101" charset="-122"/>
                <a:ea typeface="楷体-简" panose="02010600040101010101" charset="-122"/>
              </a:rPr>
              <a:t>0</a:t>
            </a:r>
            <a:r>
              <a:rPr lang="zh-CN" altLang="en-US" sz="2400">
                <a:latin typeface="楷体-简" panose="02010600040101010101" charset="-122"/>
                <a:ea typeface="楷体-简" panose="02010600040101010101" charset="-122"/>
              </a:rPr>
              <a:t>后的密度矩阵是</a:t>
            </a:r>
            <a:endParaRPr lang="zh-CN" altLang="en-US" sz="2400">
              <a:latin typeface="楷体-简" panose="02010600040101010101" charset="-122"/>
              <a:ea typeface="楷体-简" panose="02010600040101010101" charset="-122"/>
            </a:endParaRPr>
          </a:p>
          <a:p>
            <a:r>
              <a:rPr lang="en-US" altLang="zh-CN" sz="2400">
                <a:latin typeface="楷体-简" panose="02010600040101010101" charset="-122"/>
                <a:ea typeface="楷体-简" panose="02010600040101010101" charset="-122"/>
              </a:rPr>
              <a:t>H</a:t>
            </a:r>
            <a:r>
              <a:rPr lang="zh-CN" altLang="en-US" sz="2400">
                <a:latin typeface="楷体-简" panose="02010600040101010101" charset="-122"/>
                <a:ea typeface="楷体-简" panose="02010600040101010101" charset="-122"/>
              </a:rPr>
              <a:t>门后变为</a:t>
            </a:r>
            <a:endParaRPr lang="zh-CN" altLang="en-US" sz="2400">
              <a:latin typeface="楷体-简" panose="02010600040101010101" charset="-122"/>
              <a:ea typeface="楷体-简" panose="02010600040101010101" charset="-122"/>
            </a:endParaRPr>
          </a:p>
        </p:txBody>
      </p:sp>
      <p:pic>
        <p:nvPicPr>
          <p:cNvPr id="7" name="图片 6"/>
          <p:cNvPicPr>
            <a:picLocks noChangeAspect="1"/>
          </p:cNvPicPr>
          <p:nvPr/>
        </p:nvPicPr>
        <p:blipFill>
          <a:blip r:embed="rId3"/>
          <a:stretch>
            <a:fillRect/>
          </a:stretch>
        </p:blipFill>
        <p:spPr>
          <a:xfrm>
            <a:off x="7980680" y="3568065"/>
            <a:ext cx="1819275" cy="504825"/>
          </a:xfrm>
          <a:prstGeom prst="rect">
            <a:avLst/>
          </a:prstGeom>
        </p:spPr>
      </p:pic>
      <p:pic>
        <p:nvPicPr>
          <p:cNvPr id="8" name="图片 7"/>
          <p:cNvPicPr>
            <a:picLocks noChangeAspect="1"/>
          </p:cNvPicPr>
          <p:nvPr/>
        </p:nvPicPr>
        <p:blipFill>
          <a:blip r:embed="rId4"/>
          <a:stretch>
            <a:fillRect/>
          </a:stretch>
        </p:blipFill>
        <p:spPr>
          <a:xfrm>
            <a:off x="2607310" y="3902075"/>
            <a:ext cx="1285875" cy="638175"/>
          </a:xfrm>
          <a:prstGeom prst="rect">
            <a:avLst/>
          </a:prstGeom>
        </p:spPr>
      </p:pic>
      <p:sp>
        <p:nvSpPr>
          <p:cNvPr id="9" name="文本框 8"/>
          <p:cNvSpPr txBox="1"/>
          <p:nvPr/>
        </p:nvSpPr>
        <p:spPr>
          <a:xfrm>
            <a:off x="1111885" y="4540250"/>
            <a:ext cx="2389505" cy="460375"/>
          </a:xfrm>
          <a:prstGeom prst="rect">
            <a:avLst/>
          </a:prstGeom>
          <a:noFill/>
        </p:spPr>
        <p:txBody>
          <a:bodyPr wrap="square" rtlCol="0">
            <a:spAutoFit/>
          </a:bodyPr>
          <a:p>
            <a:r>
              <a:rPr lang="zh-CN" altLang="en-US" sz="2400"/>
              <a:t>测量后节点变成</a:t>
            </a:r>
            <a:endParaRPr lang="zh-CN" altLang="en-US" sz="2400"/>
          </a:p>
        </p:txBody>
      </p:sp>
      <p:pic>
        <p:nvPicPr>
          <p:cNvPr id="10" name="图片 9"/>
          <p:cNvPicPr>
            <a:picLocks noChangeAspect="1"/>
          </p:cNvPicPr>
          <p:nvPr/>
        </p:nvPicPr>
        <p:blipFill>
          <a:blip r:embed="rId5"/>
          <a:stretch>
            <a:fillRect/>
          </a:stretch>
        </p:blipFill>
        <p:spPr>
          <a:xfrm>
            <a:off x="3501390" y="4324985"/>
            <a:ext cx="2143125" cy="1209675"/>
          </a:xfrm>
          <a:prstGeom prst="rect">
            <a:avLst/>
          </a:prstGeom>
        </p:spPr>
      </p:pic>
      <p:sp>
        <p:nvSpPr>
          <p:cNvPr id="12" name="文本框 11"/>
          <p:cNvSpPr txBox="1"/>
          <p:nvPr/>
        </p:nvSpPr>
        <p:spPr>
          <a:xfrm>
            <a:off x="5756910" y="4540250"/>
            <a:ext cx="6145530" cy="1198880"/>
          </a:xfrm>
          <a:prstGeom prst="rect">
            <a:avLst/>
          </a:prstGeom>
          <a:noFill/>
        </p:spPr>
        <p:txBody>
          <a:bodyPr wrap="square" rtlCol="0">
            <a:spAutoFit/>
          </a:bodyPr>
          <a:p>
            <a:r>
              <a:rPr lang="zh-CN" altLang="en-US" sz="2400"/>
              <a:t>系数</a:t>
            </a:r>
            <a:r>
              <a:rPr lang="en-US" altLang="zh-CN" sz="2400"/>
              <a:t>1/2</a:t>
            </a:r>
            <a:r>
              <a:rPr lang="zh-CN" altLang="en-US" sz="2400"/>
              <a:t>表示每个分支的概率为</a:t>
            </a:r>
            <a:r>
              <a:rPr lang="en-US" altLang="zh-CN" sz="2400"/>
              <a:t>1/2</a:t>
            </a:r>
            <a:r>
              <a:rPr lang="zh-CN" altLang="en-US" sz="2400"/>
              <a:t>。而</a:t>
            </a:r>
            <a:r>
              <a:rPr lang="en-US" altLang="zh-CN" sz="2400"/>
              <a:t>S1</a:t>
            </a:r>
            <a:r>
              <a:rPr lang="zh-CN" altLang="en-US" sz="2400"/>
              <a:t>中</a:t>
            </a:r>
            <a:endParaRPr lang="zh-CN" altLang="en-US" sz="2400"/>
          </a:p>
          <a:p>
            <a:r>
              <a:rPr lang="zh-CN" altLang="en-US" sz="2400"/>
              <a:t>会对</a:t>
            </a:r>
            <a:r>
              <a:rPr lang="en-US" altLang="zh-CN" sz="2400"/>
              <a:t>q</a:t>
            </a:r>
            <a:r>
              <a:rPr lang="zh-CN" altLang="en-US" sz="2400"/>
              <a:t>执行</a:t>
            </a:r>
            <a:r>
              <a:rPr lang="en-US" altLang="zh-CN" sz="2400"/>
              <a:t>X</a:t>
            </a:r>
            <a:r>
              <a:rPr lang="zh-CN" altLang="en-US" sz="2400"/>
              <a:t>门，会把</a:t>
            </a:r>
            <a:r>
              <a:rPr lang="en-US" altLang="zh-CN" sz="2400"/>
              <a:t>q</a:t>
            </a:r>
            <a:r>
              <a:rPr lang="zh-CN" altLang="en-US" sz="2400"/>
              <a:t>从</a:t>
            </a:r>
            <a:r>
              <a:rPr lang="en-US" altLang="zh-CN" sz="2400"/>
              <a:t>|1&gt;</a:t>
            </a:r>
            <a:r>
              <a:rPr lang="zh-CN" altLang="en-US" sz="2400"/>
              <a:t>翻成</a:t>
            </a:r>
            <a:r>
              <a:rPr lang="en-US" altLang="zh-CN" sz="2400"/>
              <a:t>|0&gt;</a:t>
            </a:r>
            <a:r>
              <a:rPr lang="zh-CN" altLang="en-US" sz="2400"/>
              <a:t>，因此</a:t>
            </a:r>
            <a:r>
              <a:rPr lang="en-US" altLang="zh-CN" sz="2400"/>
              <a:t>S</a:t>
            </a:r>
            <a:r>
              <a:rPr lang="zh-CN" altLang="en-US" sz="2400"/>
              <a:t>执行完毕后，</a:t>
            </a:r>
            <a:r>
              <a:rPr lang="en-US" altLang="zh-CN" sz="2400"/>
              <a:t>q</a:t>
            </a:r>
            <a:r>
              <a:rPr lang="zh-CN" altLang="en-US" sz="2400"/>
              <a:t>必定是</a:t>
            </a:r>
            <a:r>
              <a:rPr lang="en-US" altLang="zh-CN" sz="2400"/>
              <a:t>|0&gt;</a:t>
            </a:r>
            <a:r>
              <a:rPr lang="zh-CN" altLang="en-US" sz="2400"/>
              <a:t>状态，所以表示为</a:t>
            </a:r>
            <a:endParaRPr lang="zh-CN" altLang="en-US" sz="2400"/>
          </a:p>
        </p:txBody>
      </p:sp>
      <p:pic>
        <p:nvPicPr>
          <p:cNvPr id="13" name="图片 12"/>
          <p:cNvPicPr>
            <a:picLocks noChangeAspect="1"/>
          </p:cNvPicPr>
          <p:nvPr/>
        </p:nvPicPr>
        <p:blipFill>
          <a:blip r:embed="rId6"/>
          <a:stretch>
            <a:fillRect/>
          </a:stretch>
        </p:blipFill>
        <p:spPr>
          <a:xfrm>
            <a:off x="4023995" y="5839460"/>
            <a:ext cx="3752850" cy="809625"/>
          </a:xfrm>
          <a:prstGeom prst="rect">
            <a:avLst/>
          </a:prstGeom>
        </p:spPr>
      </p:pic>
      <p:pic>
        <p:nvPicPr>
          <p:cNvPr id="14" name="图片 13"/>
          <p:cNvPicPr>
            <a:picLocks noChangeAspect="1"/>
          </p:cNvPicPr>
          <p:nvPr/>
        </p:nvPicPr>
        <p:blipFill>
          <a:blip r:embed="rId5"/>
          <a:stretch>
            <a:fillRect/>
          </a:stretch>
        </p:blipFill>
        <p:spPr>
          <a:xfrm>
            <a:off x="3501390" y="4324985"/>
            <a:ext cx="2143125" cy="120967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a:srcRect l="3215" r="67259"/>
          <a:stretch>
            <a:fillRect/>
          </a:stretch>
        </p:blipFill>
        <p:spPr>
          <a:xfrm>
            <a:off x="1501775" y="4888865"/>
            <a:ext cx="1108075" cy="809625"/>
          </a:xfrm>
          <a:prstGeom prst="rect">
            <a:avLst/>
          </a:prstGeom>
        </p:spPr>
      </p:pic>
      <p:sp>
        <p:nvSpPr>
          <p:cNvPr id="4" name="Title 3"/>
          <p:cNvSpPr>
            <a:spLocks noGrp="1"/>
          </p:cNvSpPr>
          <p:nvPr>
            <p:ph type="title"/>
          </p:nvPr>
        </p:nvSpPr>
        <p:spPr/>
        <p:txBody>
          <a:bodyPr/>
          <a:lstStyle/>
          <a:p>
            <a:r>
              <a:rPr lang="zh-CN" dirty="0" smtClean="0"/>
              <a:t>程序表达</a:t>
            </a:r>
            <a:endParaRPr lang="zh-CN" altLang="en-US" dirty="0" smtClean="0"/>
          </a:p>
        </p:txBody>
      </p:sp>
      <p:sp>
        <p:nvSpPr>
          <p:cNvPr id="11" name="文本框 10"/>
          <p:cNvSpPr txBox="1"/>
          <p:nvPr/>
        </p:nvSpPr>
        <p:spPr>
          <a:xfrm>
            <a:off x="500380" y="1071880"/>
            <a:ext cx="5720080" cy="460375"/>
          </a:xfrm>
          <a:prstGeom prst="rect">
            <a:avLst/>
          </a:prstGeom>
          <a:noFill/>
        </p:spPr>
        <p:txBody>
          <a:bodyPr wrap="square" rtlCol="0">
            <a:spAutoFit/>
          </a:bodyPr>
          <a:p>
            <a:r>
              <a:rPr lang="zh-CN" altLang="en-US" sz="2400"/>
              <a:t>从上一个例子我们可以引入</a:t>
            </a:r>
            <a:endParaRPr lang="zh-CN" altLang="en-US" sz="2400"/>
          </a:p>
        </p:txBody>
      </p:sp>
      <p:pic>
        <p:nvPicPr>
          <p:cNvPr id="15" name="图片 14"/>
          <p:cNvPicPr>
            <a:picLocks noChangeAspect="1"/>
          </p:cNvPicPr>
          <p:nvPr/>
        </p:nvPicPr>
        <p:blipFill>
          <a:blip r:embed="rId2"/>
          <a:stretch>
            <a:fillRect/>
          </a:stretch>
        </p:blipFill>
        <p:spPr>
          <a:xfrm>
            <a:off x="1678305" y="1677670"/>
            <a:ext cx="5648325" cy="676275"/>
          </a:xfrm>
          <a:prstGeom prst="rect">
            <a:avLst/>
          </a:prstGeom>
        </p:spPr>
      </p:pic>
      <p:sp>
        <p:nvSpPr>
          <p:cNvPr id="16" name="文本框 15"/>
          <p:cNvSpPr txBox="1"/>
          <p:nvPr/>
        </p:nvSpPr>
        <p:spPr>
          <a:xfrm>
            <a:off x="617855" y="2501265"/>
            <a:ext cx="10738485" cy="1198880"/>
          </a:xfrm>
          <a:prstGeom prst="rect">
            <a:avLst/>
          </a:prstGeom>
          <a:noFill/>
        </p:spPr>
        <p:txBody>
          <a:bodyPr wrap="square" rtlCol="0">
            <a:spAutoFit/>
          </a:bodyPr>
          <a:p>
            <a:r>
              <a:rPr lang="zh-CN" altLang="en-US" sz="2400"/>
              <a:t>表示一个初始的密度矩阵 </a:t>
            </a:r>
            <a:r>
              <a:rPr lang="zh-CN" altLang="en-US" sz="2400">
                <a:sym typeface="+mn-ea"/>
              </a:rPr>
              <a:t>ρ 经过一个程序</a:t>
            </a:r>
            <a:r>
              <a:rPr lang="en-US" altLang="zh-CN" sz="2400">
                <a:sym typeface="+mn-ea"/>
              </a:rPr>
              <a:t>S</a:t>
            </a:r>
            <a:r>
              <a:rPr lang="zh-CN" altLang="en-US" sz="2400">
                <a:sym typeface="+mn-ea"/>
              </a:rPr>
              <a:t>执行后对最终状态。是把所有可能路径的最终密度矩阵乘上走这条路径的概率然后加在一起</a:t>
            </a:r>
            <a:r>
              <a:rPr lang="en-US" altLang="zh-CN" sz="2400">
                <a:sym typeface="+mn-ea"/>
              </a:rPr>
              <a:t>.</a:t>
            </a:r>
            <a:r>
              <a:rPr lang="zh-CN" altLang="en-US" sz="2400">
                <a:sym typeface="+mn-ea"/>
              </a:rPr>
              <a:t>上一个例子中两条路径的最终密度矩阵一样因此相加时会合并</a:t>
            </a:r>
            <a:endParaRPr lang="zh-CN" altLang="en-US" sz="2400">
              <a:sym typeface="+mn-ea"/>
            </a:endParaRPr>
          </a:p>
        </p:txBody>
      </p:sp>
      <p:pic>
        <p:nvPicPr>
          <p:cNvPr id="17" name="图片 16"/>
          <p:cNvPicPr>
            <a:picLocks noChangeAspect="1"/>
          </p:cNvPicPr>
          <p:nvPr/>
        </p:nvPicPr>
        <p:blipFill>
          <a:blip r:embed="rId1"/>
          <a:stretch>
            <a:fillRect/>
          </a:stretch>
        </p:blipFill>
        <p:spPr>
          <a:xfrm>
            <a:off x="3703320" y="3700145"/>
            <a:ext cx="3752850" cy="809625"/>
          </a:xfrm>
          <a:prstGeom prst="rect">
            <a:avLst/>
          </a:prstGeom>
        </p:spPr>
      </p:pic>
      <p:sp>
        <p:nvSpPr>
          <p:cNvPr id="18" name="文本框 17"/>
          <p:cNvSpPr txBox="1"/>
          <p:nvPr/>
        </p:nvSpPr>
        <p:spPr>
          <a:xfrm>
            <a:off x="810895" y="4667885"/>
            <a:ext cx="9055735" cy="829945"/>
          </a:xfrm>
          <a:prstGeom prst="rect">
            <a:avLst/>
          </a:prstGeom>
          <a:noFill/>
        </p:spPr>
        <p:txBody>
          <a:bodyPr wrap="square" rtlCol="0">
            <a:spAutoFit/>
          </a:bodyPr>
          <a:p>
            <a:r>
              <a:rPr lang="zh-CN" altLang="en-US" sz="2400"/>
              <a:t>如果去除掉</a:t>
            </a:r>
            <a:r>
              <a:rPr lang="en-US" altLang="zh-CN" sz="2400"/>
              <a:t>S1</a:t>
            </a:r>
            <a:r>
              <a:rPr lang="zh-CN" altLang="en-US" sz="2400"/>
              <a:t>中的</a:t>
            </a:r>
            <a:r>
              <a:rPr lang="en-US" altLang="zh-CN" sz="2400"/>
              <a:t>X</a:t>
            </a:r>
            <a:r>
              <a:rPr lang="zh-CN" altLang="en-US" sz="2400"/>
              <a:t>门，那么最终的路径两个</a:t>
            </a:r>
            <a:r>
              <a:rPr lang="zh-CN" altLang="en-US" sz="2400">
                <a:sym typeface="+mn-ea"/>
              </a:rPr>
              <a:t>ρ</a:t>
            </a:r>
            <a:r>
              <a:rPr lang="zh-CN" altLang="en-US" sz="2400"/>
              <a:t>会不同，结果就是</a:t>
            </a:r>
            <a:endParaRPr lang="zh-CN" altLang="en-US" sz="2400"/>
          </a:p>
          <a:p>
            <a:r>
              <a:rPr lang="en-US" altLang="zh-CN" sz="2400"/>
              <a:t>		=1/2 |0&gt;q&lt;0| + 1/2 |1&gt;q&lt;1|</a:t>
            </a:r>
            <a:endParaRPr lang="zh-CN" altLang="en-US" sz="24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
        <p:nvSpPr>
          <p:cNvPr id="4" name="Rectangle 6"/>
          <p:cNvSpPr>
            <a:spLocks noChangeArrowheads="1"/>
          </p:cNvSpPr>
          <p:nvPr/>
        </p:nvSpPr>
        <p:spPr bwMode="auto">
          <a:xfrm>
            <a:off x="238760" y="963295"/>
            <a:ext cx="11201400" cy="52622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L="0" lvl="1" algn="l" eaLnBrk="1" hangingPunct="1">
              <a:lnSpc>
                <a:spcPct val="100000"/>
              </a:lnSpc>
              <a:buClrTx/>
              <a:buSzTx/>
              <a:buFont typeface="Wingdings" panose="05000000000000000000" pitchFamily="2" charset="2"/>
              <a:buChar char="n"/>
            </a:pPr>
            <a:r>
              <a:rPr lang="en-US" altLang="zh-CN" sz="2400">
                <a:solidFill>
                  <a:schemeClr val="tx1"/>
                </a:solidFill>
                <a:sym typeface="微软雅黑" panose="020B0703020204020201" pitchFamily="34" charset="-122"/>
              </a:rPr>
              <a:t>一个量子系统一般可以表示成基态叠加，系数是测量时坍缩到这个基态的概率</a:t>
            </a:r>
            <a:endParaRPr lang="en-US" altLang="zh-CN" sz="2400">
              <a:solidFill>
                <a:schemeClr val="tx1"/>
              </a:solidFill>
              <a:sym typeface="微软雅黑" panose="020B0703020204020201" pitchFamily="34" charset="-122"/>
            </a:endParaRPr>
          </a:p>
          <a:p>
            <a:pPr marL="0" lvl="1" algn="l" eaLnBrk="1" hangingPunct="1">
              <a:lnSpc>
                <a:spcPct val="100000"/>
              </a:lnSpc>
              <a:buClrTx/>
              <a:buSzTx/>
              <a:buFont typeface="Wingdings" panose="05000000000000000000" pitchFamily="2" charset="2"/>
              <a:buChar char="n"/>
            </a:pPr>
            <a:r>
              <a:rPr lang="en-US" altLang="zh-CN" sz="2400">
                <a:solidFill>
                  <a:schemeClr val="tx1"/>
                </a:solidFill>
                <a:sym typeface="微软雅黑" panose="020B0703020204020201" pitchFamily="34" charset="-122"/>
              </a:rPr>
              <a:t>例如</a:t>
            </a:r>
            <a:r>
              <a:rPr lang="zh-CN" altLang="en-US" sz="2400">
                <a:solidFill>
                  <a:schemeClr val="tx1"/>
                </a:solidFill>
                <a:sym typeface="微软雅黑" panose="020B0703020204020201" pitchFamily="34" charset="-122"/>
              </a:rPr>
              <a:t>密度矩阵</a:t>
            </a:r>
            <a:endParaRPr lang="en-US" altLang="zh-CN" sz="2400">
              <a:solidFill>
                <a:schemeClr val="tx1"/>
              </a:solidFill>
              <a:sym typeface="微软雅黑" panose="020B0703020204020201" pitchFamily="34" charset="-122"/>
            </a:endParaRPr>
          </a:p>
          <a:p>
            <a:pPr marL="0" lvl="2" algn="l" eaLnBrk="1" hangingPunct="1">
              <a:lnSpc>
                <a:spcPct val="100000"/>
              </a:lnSpc>
              <a:buClrTx/>
              <a:buSzTx/>
              <a:buFont typeface="Wingdings" panose="05000000000000000000" pitchFamily="2" charset="2"/>
              <a:buNone/>
            </a:pPr>
            <a:r>
              <a:rPr lang="en-US" altLang="zh-CN" sz="2400" b="1">
                <a:solidFill>
                  <a:schemeClr val="tx1"/>
                </a:solidFill>
                <a:sym typeface="微软雅黑" panose="020B0703020204020201" pitchFamily="34" charset="-122"/>
              </a:rPr>
              <a:t>		p = </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a</a:t>
            </a:r>
            <a:r>
              <a:rPr lang="en-US" altLang="zh-CN" sz="2400" baseline="30000">
                <a:solidFill>
                  <a:schemeClr val="tx1"/>
                </a:solidFill>
                <a:latin typeface="Arial" panose="020B0604020202020204" pitchFamily="34" charset="0"/>
                <a:cs typeface="Arial" panose="020B0604020202020204" pitchFamily="34" charset="0"/>
                <a:sym typeface="微软雅黑" panose="020B0703020204020201" pitchFamily="34" charset="-122"/>
              </a:rPr>
              <a:t>2</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|0&gt; + b</a:t>
            </a:r>
            <a:r>
              <a:rPr lang="en-US" altLang="zh-CN" sz="2400" baseline="30000">
                <a:solidFill>
                  <a:schemeClr val="tx1"/>
                </a:solidFill>
                <a:latin typeface="Arial" panose="020B0604020202020204" pitchFamily="34" charset="0"/>
                <a:cs typeface="Arial" panose="020B0604020202020204" pitchFamily="34" charset="0"/>
                <a:sym typeface="微软雅黑" panose="020B0703020204020201" pitchFamily="34" charset="-122"/>
              </a:rPr>
              <a:t>2</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|1&gt; + c</a:t>
            </a:r>
            <a:r>
              <a:rPr lang="en-US" altLang="zh-CN" sz="2400" baseline="30000">
                <a:solidFill>
                  <a:schemeClr val="tx1"/>
                </a:solidFill>
                <a:latin typeface="Arial" panose="020B0604020202020204" pitchFamily="34" charset="0"/>
                <a:cs typeface="Arial" panose="020B0604020202020204" pitchFamily="34" charset="0"/>
                <a:sym typeface="微软雅黑" panose="020B0703020204020201" pitchFamily="34" charset="-122"/>
              </a:rPr>
              <a:t>2</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|2&gt; + d</a:t>
            </a:r>
            <a:r>
              <a:rPr lang="en-US" altLang="zh-CN" sz="2400" baseline="30000">
                <a:solidFill>
                  <a:schemeClr val="tx1"/>
                </a:solidFill>
                <a:latin typeface="Arial" panose="020B0604020202020204" pitchFamily="34" charset="0"/>
                <a:cs typeface="Arial" panose="020B0604020202020204" pitchFamily="34" charset="0"/>
                <a:sym typeface="微软雅黑" panose="020B0703020204020201" pitchFamily="34" charset="-122"/>
              </a:rPr>
              <a:t>2</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|3&gt; 的密度矩阵</a:t>
            </a:r>
            <a:endParaRPr lang="en-US" altLang="zh-CN" sz="2400" b="1">
              <a:solidFill>
                <a:schemeClr val="tx1"/>
              </a:solidFill>
              <a:sym typeface="微软雅黑" panose="020B0703020204020201" pitchFamily="34" charset="-122"/>
            </a:endParaRPr>
          </a:p>
          <a:p>
            <a:pPr marL="0" lvl="2" algn="l" eaLnBrk="1" hangingPunct="1">
              <a:lnSpc>
                <a:spcPct val="100000"/>
              </a:lnSpc>
              <a:buClrTx/>
              <a:buSzTx/>
              <a:buFont typeface="Wingdings" panose="05000000000000000000" pitchFamily="2" charset="2"/>
              <a:buNone/>
            </a:pPr>
            <a:endPar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endParaRPr>
          </a:p>
          <a:p>
            <a:pPr marL="0" lvl="2" algn="l" eaLnBrk="1" hangingPunct="1">
              <a:lnSpc>
                <a:spcPct val="100000"/>
              </a:lnSpc>
              <a:buClrTx/>
              <a:buSzTx/>
              <a:buFont typeface="Wingdings" panose="05000000000000000000" pitchFamily="2" charset="2"/>
              <a:buNone/>
            </a:pP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先对比经典程序的谓词，比如</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if</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语句的判断谓词是 变量 </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i&gt;1, </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那么是读取了变量</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i</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的值然后进行对比，语言表示是</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变量</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i</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的值大于</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1”</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。谓词之间有强弱关系，例如</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i&gt;1</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就比</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i&gt;0</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要强。</a:t>
            </a:r>
            <a:endPar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endParaRPr>
          </a:p>
          <a:p>
            <a:pPr marL="0" lvl="2" algn="l" eaLnBrk="1" hangingPunct="1">
              <a:lnSpc>
                <a:spcPct val="100000"/>
              </a:lnSpc>
              <a:buClrTx/>
              <a:buSzTx/>
              <a:buFont typeface="Wingdings" panose="05000000000000000000" pitchFamily="2" charset="2"/>
              <a:buNone/>
            </a:pPr>
            <a:endPar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endParaRPr>
          </a:p>
          <a:p>
            <a:pPr marL="0" lvl="2" algn="l" eaLnBrk="1" hangingPunct="1">
              <a:lnSpc>
                <a:spcPct val="100000"/>
              </a:lnSpc>
              <a:buClrTx/>
              <a:buSzTx/>
              <a:buFont typeface="Wingdings" panose="05000000000000000000" pitchFamily="2" charset="2"/>
              <a:buNone/>
            </a:pP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量子程序中的谓词不同之处是是否成立是一个概率问题，但思想同样可以理解为，进行一次测量后的值和指定的值对比。例如一个谓词</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Q</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，其算子是将密度矩阵投影到基态</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|0&gt;, |1&gt;</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上，那么</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tr(Qp) = a</a:t>
            </a:r>
            <a:r>
              <a:rPr lang="en-US" altLang="zh-CN" sz="2400" baseline="30000">
                <a:solidFill>
                  <a:schemeClr val="tx1"/>
                </a:solidFill>
                <a:latin typeface="Arial" panose="020B0604020202020204" pitchFamily="34" charset="0"/>
                <a:cs typeface="Arial" panose="020B0604020202020204" pitchFamily="34" charset="0"/>
                <a:sym typeface="微软雅黑" panose="020B0703020204020201" pitchFamily="34" charset="-122"/>
              </a:rPr>
              <a:t>2</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+b</a:t>
            </a:r>
            <a:r>
              <a:rPr lang="en-US" altLang="zh-CN" sz="2400" baseline="30000">
                <a:solidFill>
                  <a:schemeClr val="tx1"/>
                </a:solidFill>
                <a:latin typeface="Arial" panose="020B0604020202020204" pitchFamily="34" charset="0"/>
                <a:cs typeface="Arial" panose="020B0604020202020204" pitchFamily="34" charset="0"/>
                <a:sym typeface="微软雅黑" panose="020B0703020204020201" pitchFamily="34" charset="-122"/>
              </a:rPr>
              <a:t>2 </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表示的就是当前程序状态满足为</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Q</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的概率</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 </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用通俗语言表示谓词</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Q</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就是 </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当前程序的状态如果读取出来会是</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|0&gt;</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或</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|1&gt;”</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。同样也有强弱关系，</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Q</a:t>
            </a:r>
            <a:r>
              <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rPr>
              <a:t>的强度就比 </a:t>
            </a:r>
            <a:r>
              <a:rPr lang="en-US" altLang="zh-CN" sz="2400">
                <a:solidFill>
                  <a:schemeClr val="tx1"/>
                </a:solidFill>
                <a:latin typeface="Arial" panose="020B0604020202020204" pitchFamily="34" charset="0"/>
                <a:cs typeface="Arial" panose="020B0604020202020204" pitchFamily="34" charset="0"/>
                <a:sym typeface="微软雅黑" panose="020B0703020204020201" pitchFamily="34" charset="-122"/>
              </a:rPr>
              <a:t>“</a:t>
            </a:r>
            <a:r>
              <a:rPr lang="zh-CN" altLang="en-US" sz="2400">
                <a:latin typeface="Arial" panose="020B0604020202020204" pitchFamily="34" charset="0"/>
                <a:cs typeface="Arial" panose="020B0604020202020204" pitchFamily="34" charset="0"/>
                <a:sym typeface="微软雅黑" panose="020B0703020204020201" pitchFamily="34" charset="-122"/>
              </a:rPr>
              <a:t>当前程序的状态如果读取出来会是</a:t>
            </a:r>
            <a:r>
              <a:rPr lang="en-US" altLang="zh-CN" sz="2400">
                <a:latin typeface="Arial" panose="020B0604020202020204" pitchFamily="34" charset="0"/>
                <a:cs typeface="Arial" panose="020B0604020202020204" pitchFamily="34" charset="0"/>
                <a:sym typeface="微软雅黑" panose="020B0703020204020201" pitchFamily="34" charset="-122"/>
              </a:rPr>
              <a:t>|0&gt;” </a:t>
            </a:r>
            <a:r>
              <a:rPr lang="zh-CN" altLang="en-US" sz="2400">
                <a:latin typeface="Arial" panose="020B0604020202020204" pitchFamily="34" charset="0"/>
                <a:cs typeface="Arial" panose="020B0604020202020204" pitchFamily="34" charset="0"/>
                <a:sym typeface="微软雅黑" panose="020B0703020204020201" pitchFamily="34" charset="-122"/>
              </a:rPr>
              <a:t>这个谓词更强，因为成立的概率更大。</a:t>
            </a:r>
            <a:endParaRPr lang="zh-CN" altLang="en-US" sz="2400">
              <a:solidFill>
                <a:schemeClr val="tx1"/>
              </a:solidFill>
              <a:latin typeface="Arial" panose="020B0604020202020204" pitchFamily="34" charset="0"/>
              <a:cs typeface="Arial" panose="020B0604020202020204" pitchFamily="34" charset="0"/>
              <a:sym typeface="微软雅黑" panose="020B0703020204020201" pitchFamily="34" charset="-122"/>
            </a:endParaRPr>
          </a:p>
        </p:txBody>
      </p:sp>
      <p:sp>
        <p:nvSpPr>
          <p:cNvPr id="2" name="文本框 1"/>
          <p:cNvSpPr txBox="1"/>
          <p:nvPr/>
        </p:nvSpPr>
        <p:spPr>
          <a:xfrm>
            <a:off x="337820" y="161290"/>
            <a:ext cx="4881880" cy="645160"/>
          </a:xfrm>
          <a:prstGeom prst="rect">
            <a:avLst/>
          </a:prstGeom>
          <a:noFill/>
        </p:spPr>
        <p:txBody>
          <a:bodyPr wrap="none" rtlCol="0">
            <a:spAutoFit/>
          </a:bodyPr>
          <a:p>
            <a:pPr algn="l">
              <a:lnSpc>
                <a:spcPct val="90000"/>
              </a:lnSpc>
            </a:pPr>
            <a:r>
              <a:rPr lang="zh-CN" altLang="en-US" sz="4000" b="1" spc="-300" dirty="0">
                <a:solidFill>
                  <a:schemeClr val="accent1"/>
                </a:solidFill>
                <a:latin typeface="微软雅黑" panose="020B0703020204020201" pitchFamily="34" charset="-122"/>
                <a:ea typeface="微软雅黑" panose="020B0703020204020201" pitchFamily="34" charset="-122"/>
                <a:cs typeface="+mj-cs"/>
                <a:sym typeface="微软雅黑" panose="020B0703020204020201" pitchFamily="34" charset="-122"/>
              </a:rPr>
              <a:t>理解量子程序中的谓词</a:t>
            </a:r>
            <a:endParaRPr lang="zh-CN" altLang="en-US" sz="4000" b="1" spc="-300" dirty="0">
              <a:solidFill>
                <a:schemeClr val="accent1"/>
              </a:solidFill>
              <a:latin typeface="微软雅黑" panose="020B0703020204020201" pitchFamily="34" charset="-122"/>
              <a:ea typeface="微软雅黑" panose="020B0703020204020201" pitchFamily="34" charset="-122"/>
              <a:cs typeface="+mj-cs"/>
              <a:sym typeface="微软雅黑" panose="020B0703020204020201"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66370" y="2307590"/>
            <a:ext cx="9439275" cy="4636135"/>
          </a:xfrm>
          <a:prstGeom prst="rect">
            <a:avLst/>
          </a:prstGeom>
        </p:spPr>
      </p:pic>
      <p:sp>
        <p:nvSpPr>
          <p:cNvPr id="4" name="Title 3"/>
          <p:cNvSpPr>
            <a:spLocks noGrp="1"/>
          </p:cNvSpPr>
          <p:nvPr>
            <p:ph type="title"/>
          </p:nvPr>
        </p:nvSpPr>
        <p:spPr/>
        <p:txBody>
          <a:bodyPr/>
          <a:lstStyle/>
          <a:p>
            <a:r>
              <a:rPr lang="zh-CN" dirty="0" smtClean="0"/>
              <a:t>两种正确性表达式</a:t>
            </a:r>
            <a:endParaRPr lang="zh-CN" dirty="0" smtClean="0"/>
          </a:p>
        </p:txBody>
      </p:sp>
      <p:sp>
        <p:nvSpPr>
          <p:cNvPr id="2" name="文本框 1"/>
          <p:cNvSpPr txBox="1"/>
          <p:nvPr/>
        </p:nvSpPr>
        <p:spPr>
          <a:xfrm>
            <a:off x="160655" y="862330"/>
            <a:ext cx="11870055" cy="1322070"/>
          </a:xfrm>
          <a:prstGeom prst="rect">
            <a:avLst/>
          </a:prstGeom>
          <a:noFill/>
        </p:spPr>
        <p:txBody>
          <a:bodyPr wrap="square" rtlCol="0">
            <a:spAutoFit/>
          </a:bodyPr>
          <a:p>
            <a:r>
              <a:rPr lang="zh-CN" altLang="en-US" sz="2000"/>
              <a:t>量子程序中的谓词被视为向量空间内的线性变换。对于</a:t>
            </a:r>
            <a:r>
              <a:rPr lang="zh-CN" altLang="en-US" sz="2000">
                <a:sym typeface="+mn-ea"/>
              </a:rPr>
              <a:t>线性变换算符</a:t>
            </a:r>
            <a:r>
              <a:rPr lang="en-US" altLang="zh-CN" sz="2000">
                <a:sym typeface="+mn-ea"/>
              </a:rPr>
              <a:t>A</a:t>
            </a:r>
            <a:r>
              <a:rPr lang="zh-CN" altLang="en-US" sz="2000">
                <a:sym typeface="+mn-ea"/>
              </a:rPr>
              <a:t>（一个谓词），正常叠加态的密度矩阵ρ，</a:t>
            </a:r>
            <a:r>
              <a:rPr lang="en-US" altLang="zh-CN" sz="2000">
                <a:sym typeface="+mn-ea"/>
              </a:rPr>
              <a:t>tr(</a:t>
            </a:r>
            <a:r>
              <a:rPr lang="zh-CN" altLang="en-US" sz="2000">
                <a:sym typeface="+mn-ea"/>
              </a:rPr>
              <a:t>ρ</a:t>
            </a:r>
            <a:r>
              <a:rPr lang="en-US" altLang="zh-CN" sz="2000">
                <a:sym typeface="+mn-ea"/>
              </a:rPr>
              <a:t>)</a:t>
            </a:r>
            <a:r>
              <a:rPr lang="zh-CN" altLang="en-US" sz="2000">
                <a:sym typeface="+mn-ea"/>
              </a:rPr>
              <a:t>是测量结果所有概率的和，所以一般为</a:t>
            </a:r>
            <a:r>
              <a:rPr lang="en-US" altLang="zh-CN" sz="2000">
                <a:sym typeface="+mn-ea"/>
              </a:rPr>
              <a:t>1.  </a:t>
            </a:r>
            <a:r>
              <a:rPr lang="zh-CN" altLang="en-US" sz="2000">
                <a:sym typeface="+mn-ea"/>
              </a:rPr>
              <a:t>而</a:t>
            </a:r>
            <a:r>
              <a:rPr lang="en-US" altLang="zh-CN" sz="2000">
                <a:sym typeface="+mn-ea"/>
              </a:rPr>
              <a:t>tr(A</a:t>
            </a:r>
            <a:r>
              <a:rPr lang="zh-CN" altLang="en-US" sz="2000">
                <a:sym typeface="+mn-ea"/>
              </a:rPr>
              <a:t>ρ</a:t>
            </a:r>
            <a:r>
              <a:rPr lang="en-US" altLang="zh-CN" sz="2000">
                <a:sym typeface="+mn-ea"/>
              </a:rPr>
              <a:t>)</a:t>
            </a:r>
            <a:r>
              <a:rPr lang="zh-CN" altLang="en-US" sz="2000">
                <a:sym typeface="+mn-ea"/>
              </a:rPr>
              <a:t>表示的是ρ符合这个谓词的概率。两个正确性表达式</a:t>
            </a:r>
            <a:r>
              <a:rPr lang="en-US" altLang="zh-CN" sz="2000">
                <a:sym typeface="+mn-ea"/>
              </a:rPr>
              <a:t>total correctness</a:t>
            </a:r>
            <a:r>
              <a:rPr lang="zh-CN" altLang="en-US" sz="2000">
                <a:sym typeface="+mn-ea"/>
              </a:rPr>
              <a:t>就一定满足</a:t>
            </a:r>
            <a:r>
              <a:rPr lang="en-US" altLang="zh-CN" sz="2000">
                <a:sym typeface="+mn-ea"/>
              </a:rPr>
              <a:t>partial correctness</a:t>
            </a:r>
            <a:r>
              <a:rPr lang="zh-CN" altLang="en-US" sz="2000">
                <a:sym typeface="+mn-ea"/>
              </a:rPr>
              <a:t>（是表达式不是公式，对于不同的谓词</a:t>
            </a:r>
            <a:r>
              <a:rPr lang="en-US" altLang="zh-CN" sz="2000">
                <a:sym typeface="+mn-ea"/>
              </a:rPr>
              <a:t>P</a:t>
            </a:r>
            <a:r>
              <a:rPr lang="zh-CN" altLang="en-US" sz="2000">
                <a:sym typeface="+mn-ea"/>
              </a:rPr>
              <a:t>，</a:t>
            </a:r>
            <a:r>
              <a:rPr lang="en-US" altLang="zh-CN" sz="2000">
                <a:sym typeface="+mn-ea"/>
              </a:rPr>
              <a:t>Q</a:t>
            </a:r>
            <a:r>
              <a:rPr lang="zh-CN" altLang="en-US" sz="2000">
                <a:sym typeface="+mn-ea"/>
              </a:rPr>
              <a:t>不一定成立）这两个表达式之后会用来验证程序正确性</a:t>
            </a:r>
            <a:endParaRPr lang="zh-CN" altLang="en-US" sz="2000">
              <a:sym typeface="+mn-ea"/>
            </a:endParaRPr>
          </a:p>
        </p:txBody>
      </p:sp>
      <p:sp>
        <p:nvSpPr>
          <p:cNvPr id="6" name="文本框 5"/>
          <p:cNvSpPr txBox="1"/>
          <p:nvPr/>
        </p:nvSpPr>
        <p:spPr>
          <a:xfrm>
            <a:off x="6741160" y="2964815"/>
            <a:ext cx="4708525" cy="1322070"/>
          </a:xfrm>
          <a:prstGeom prst="rect">
            <a:avLst/>
          </a:prstGeom>
          <a:noFill/>
        </p:spPr>
        <p:txBody>
          <a:bodyPr wrap="square" rtlCol="0">
            <a:spAutoFit/>
          </a:bodyPr>
          <a:p>
            <a:r>
              <a:rPr lang="zh-CN" altLang="en-US" sz="2000" b="1"/>
              <a:t>整体正确性</a:t>
            </a:r>
            <a:endParaRPr lang="zh-CN" altLang="en-US" sz="2000"/>
          </a:p>
          <a:p>
            <a:r>
              <a:rPr lang="zh-CN" altLang="en-US" sz="2000"/>
              <a:t>意义是，对于任意的初始状态</a:t>
            </a:r>
            <a:r>
              <a:rPr lang="zh-CN" altLang="en-US" sz="2000">
                <a:sym typeface="+mn-ea"/>
              </a:rPr>
              <a:t>ρ，符合谓词</a:t>
            </a:r>
            <a:r>
              <a:rPr lang="en-US" altLang="zh-CN" sz="2000">
                <a:sym typeface="+mn-ea"/>
              </a:rPr>
              <a:t>P</a:t>
            </a:r>
            <a:r>
              <a:rPr lang="zh-CN" altLang="en-US" sz="2000">
                <a:sym typeface="+mn-ea"/>
              </a:rPr>
              <a:t>的概率小于等于经过程序</a:t>
            </a:r>
            <a:r>
              <a:rPr lang="en-US" altLang="zh-CN" sz="2000">
                <a:sym typeface="+mn-ea"/>
              </a:rPr>
              <a:t>S</a:t>
            </a:r>
            <a:r>
              <a:rPr lang="zh-CN" altLang="en-US" sz="2000">
                <a:sym typeface="+mn-ea"/>
              </a:rPr>
              <a:t>变换后的状态</a:t>
            </a:r>
            <a:r>
              <a:rPr lang="en-US" altLang="zh-CN" sz="2000">
                <a:sym typeface="+mn-ea"/>
              </a:rPr>
              <a:t>[S](</a:t>
            </a:r>
            <a:r>
              <a:rPr lang="zh-CN" altLang="en-US" sz="2000">
                <a:sym typeface="+mn-ea"/>
              </a:rPr>
              <a:t>ρ</a:t>
            </a:r>
            <a:r>
              <a:rPr lang="en-US" altLang="zh-CN" sz="2000">
                <a:sym typeface="+mn-ea"/>
              </a:rPr>
              <a:t>)</a:t>
            </a:r>
            <a:r>
              <a:rPr lang="zh-CN" altLang="en-US" sz="2000">
                <a:sym typeface="+mn-ea"/>
              </a:rPr>
              <a:t>符合谓词</a:t>
            </a:r>
            <a:r>
              <a:rPr lang="en-US" altLang="zh-CN" sz="2000">
                <a:sym typeface="+mn-ea"/>
              </a:rPr>
              <a:t>Q</a:t>
            </a:r>
            <a:r>
              <a:rPr lang="zh-CN" altLang="en-US" sz="2000">
                <a:sym typeface="+mn-ea"/>
              </a:rPr>
              <a:t>的概率</a:t>
            </a:r>
            <a:endParaRPr lang="zh-CN" altLang="en-US" sz="2000">
              <a:sym typeface="+mn-ea"/>
            </a:endParaRPr>
          </a:p>
        </p:txBody>
      </p:sp>
      <p:sp>
        <p:nvSpPr>
          <p:cNvPr id="8" name="文本框 7"/>
          <p:cNvSpPr txBox="1"/>
          <p:nvPr/>
        </p:nvSpPr>
        <p:spPr>
          <a:xfrm>
            <a:off x="7599680" y="5005705"/>
            <a:ext cx="4537075" cy="1630045"/>
          </a:xfrm>
          <a:prstGeom prst="rect">
            <a:avLst/>
          </a:prstGeom>
          <a:noFill/>
        </p:spPr>
        <p:txBody>
          <a:bodyPr wrap="square" rtlCol="0">
            <a:spAutoFit/>
          </a:bodyPr>
          <a:p>
            <a:r>
              <a:rPr lang="zh-CN" altLang="en-US" sz="2000" b="1"/>
              <a:t>部分正确性</a:t>
            </a:r>
            <a:endParaRPr lang="zh-CN" altLang="en-US" sz="2000"/>
          </a:p>
          <a:p>
            <a:r>
              <a:rPr lang="zh-CN" altLang="en-US" sz="2000"/>
              <a:t>意义是，对于任意的初始状态</a:t>
            </a:r>
            <a:r>
              <a:rPr lang="zh-CN" altLang="en-US" sz="2000">
                <a:sym typeface="+mn-ea"/>
              </a:rPr>
              <a:t>ρ，符合谓词</a:t>
            </a:r>
            <a:r>
              <a:rPr lang="en-US" altLang="zh-CN" sz="2000">
                <a:sym typeface="+mn-ea"/>
              </a:rPr>
              <a:t>P</a:t>
            </a:r>
            <a:r>
              <a:rPr lang="zh-CN" altLang="en-US" sz="2000">
                <a:sym typeface="+mn-ea"/>
              </a:rPr>
              <a:t>的概率小于等于经过程序</a:t>
            </a:r>
            <a:r>
              <a:rPr lang="en-US" altLang="zh-CN" sz="2000">
                <a:sym typeface="+mn-ea"/>
              </a:rPr>
              <a:t>S</a:t>
            </a:r>
            <a:r>
              <a:rPr lang="zh-CN" altLang="en-US" sz="2000">
                <a:sym typeface="+mn-ea"/>
              </a:rPr>
              <a:t>变换后的状态</a:t>
            </a:r>
            <a:r>
              <a:rPr lang="en-US" altLang="zh-CN" sz="2000">
                <a:sym typeface="+mn-ea"/>
              </a:rPr>
              <a:t>[S](</a:t>
            </a:r>
            <a:r>
              <a:rPr lang="zh-CN" altLang="en-US" sz="2000">
                <a:sym typeface="+mn-ea"/>
              </a:rPr>
              <a:t>ρ</a:t>
            </a:r>
            <a:r>
              <a:rPr lang="en-US" altLang="zh-CN" sz="2000">
                <a:sym typeface="+mn-ea"/>
              </a:rPr>
              <a:t>)</a:t>
            </a:r>
            <a:r>
              <a:rPr lang="zh-CN" altLang="en-US" sz="2000">
                <a:sym typeface="+mn-ea"/>
              </a:rPr>
              <a:t>符合谓词</a:t>
            </a:r>
            <a:r>
              <a:rPr lang="en-US" altLang="zh-CN" sz="2000">
                <a:sym typeface="+mn-ea"/>
              </a:rPr>
              <a:t>Q</a:t>
            </a:r>
            <a:r>
              <a:rPr lang="zh-CN" altLang="en-US" sz="2000">
                <a:sym typeface="+mn-ea"/>
              </a:rPr>
              <a:t>的概率加上因为程序无限循环等原因</a:t>
            </a:r>
            <a:r>
              <a:rPr lang="zh-CN" sz="2000">
                <a:sym typeface="+mn-ea"/>
              </a:rPr>
              <a:t>无法中止</a:t>
            </a:r>
            <a:r>
              <a:rPr lang="zh-CN" altLang="en-US" sz="2000">
                <a:sym typeface="+mn-ea"/>
              </a:rPr>
              <a:t>的概率</a:t>
            </a:r>
            <a:endParaRPr lang="zh-CN" altLang="en-US" sz="2000">
              <a:sym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a:srcRect l="26317" t="64388" r="18675" b="11012"/>
          <a:stretch>
            <a:fillRect/>
          </a:stretch>
        </p:blipFill>
        <p:spPr>
          <a:xfrm>
            <a:off x="6560185" y="4322445"/>
            <a:ext cx="5192395" cy="1140460"/>
          </a:xfrm>
          <a:prstGeom prst="rect">
            <a:avLst/>
          </a:prstGeom>
        </p:spPr>
      </p:pic>
      <p:pic>
        <p:nvPicPr>
          <p:cNvPr id="27" name="图片 26"/>
          <p:cNvPicPr>
            <a:picLocks noChangeAspect="1"/>
          </p:cNvPicPr>
          <p:nvPr/>
        </p:nvPicPr>
        <p:blipFill>
          <a:blip r:embed="rId2"/>
          <a:stretch>
            <a:fillRect/>
          </a:stretch>
        </p:blipFill>
        <p:spPr>
          <a:xfrm>
            <a:off x="2178050" y="2018030"/>
            <a:ext cx="1790700" cy="638175"/>
          </a:xfrm>
          <a:prstGeom prst="rect">
            <a:avLst/>
          </a:prstGeom>
        </p:spPr>
      </p:pic>
      <p:sp>
        <p:nvSpPr>
          <p:cNvPr id="4" name="Title 3"/>
          <p:cNvSpPr>
            <a:spLocks noGrp="1"/>
          </p:cNvSpPr>
          <p:nvPr>
            <p:ph type="title"/>
          </p:nvPr>
        </p:nvSpPr>
        <p:spPr/>
        <p:txBody>
          <a:bodyPr/>
          <a:lstStyle/>
          <a:p>
            <a:r>
              <a:rPr lang="zh-CN" dirty="0" smtClean="0"/>
              <a:t>例子</a:t>
            </a:r>
            <a:endParaRPr lang="zh-CN" altLang="en-US" dirty="0" smtClean="0"/>
          </a:p>
        </p:txBody>
      </p:sp>
      <p:sp>
        <p:nvSpPr>
          <p:cNvPr id="2" name="文本框 1"/>
          <p:cNvSpPr txBox="1"/>
          <p:nvPr/>
        </p:nvSpPr>
        <p:spPr>
          <a:xfrm>
            <a:off x="730885" y="1049020"/>
            <a:ext cx="9717405" cy="460375"/>
          </a:xfrm>
          <a:prstGeom prst="rect">
            <a:avLst/>
          </a:prstGeom>
          <a:noFill/>
        </p:spPr>
        <p:txBody>
          <a:bodyPr wrap="square" rtlCol="0">
            <a:spAutoFit/>
          </a:bodyPr>
          <a:p>
            <a:r>
              <a:rPr lang="zh-CN" altLang="en-US" sz="2400"/>
              <a:t>例如程序</a:t>
            </a:r>
            <a:endParaRPr lang="zh-CN" altLang="en-US" sz="2400"/>
          </a:p>
        </p:txBody>
      </p:sp>
      <p:pic>
        <p:nvPicPr>
          <p:cNvPr id="25" name="图片 24"/>
          <p:cNvPicPr>
            <a:picLocks noChangeAspect="1"/>
          </p:cNvPicPr>
          <p:nvPr/>
        </p:nvPicPr>
        <p:blipFill>
          <a:blip r:embed="rId3"/>
          <a:stretch>
            <a:fillRect/>
          </a:stretch>
        </p:blipFill>
        <p:spPr>
          <a:xfrm>
            <a:off x="2178050" y="922020"/>
            <a:ext cx="5391150" cy="714375"/>
          </a:xfrm>
          <a:prstGeom prst="rect">
            <a:avLst/>
          </a:prstGeom>
        </p:spPr>
      </p:pic>
      <p:sp>
        <p:nvSpPr>
          <p:cNvPr id="26" name="文本框 25"/>
          <p:cNvSpPr txBox="1"/>
          <p:nvPr/>
        </p:nvSpPr>
        <p:spPr>
          <a:xfrm>
            <a:off x="850900" y="1594485"/>
            <a:ext cx="10027285" cy="829945"/>
          </a:xfrm>
          <a:prstGeom prst="rect">
            <a:avLst/>
          </a:prstGeom>
          <a:noFill/>
        </p:spPr>
        <p:txBody>
          <a:bodyPr wrap="square" rtlCol="0">
            <a:spAutoFit/>
          </a:bodyPr>
          <a:p>
            <a:r>
              <a:rPr lang="zh-CN" altLang="en-US" sz="2400"/>
              <a:t>测量</a:t>
            </a:r>
            <a:r>
              <a:rPr lang="en-US" altLang="zh-CN" sz="2400"/>
              <a:t>M</a:t>
            </a:r>
            <a:r>
              <a:rPr lang="zh-CN" altLang="en-US" sz="2400"/>
              <a:t>是测量比特</a:t>
            </a:r>
            <a:r>
              <a:rPr lang="en-US" altLang="zh-CN" sz="2400"/>
              <a:t>q</a:t>
            </a:r>
            <a:r>
              <a:rPr lang="zh-CN" altLang="en-US" sz="2400"/>
              <a:t>结果为</a:t>
            </a:r>
            <a:r>
              <a:rPr lang="en-US" altLang="zh-CN" sz="2400"/>
              <a:t>1</a:t>
            </a:r>
            <a:r>
              <a:rPr lang="zh-CN" altLang="en-US" sz="2400"/>
              <a:t>就是真，否则假。循环内执行</a:t>
            </a:r>
            <a:r>
              <a:rPr lang="en-US" altLang="zh-CN" sz="2400"/>
              <a:t>z</a:t>
            </a:r>
            <a:r>
              <a:rPr lang="zh-CN" altLang="en-US" sz="2400"/>
              <a:t>门。</a:t>
            </a:r>
            <a:endParaRPr lang="zh-CN" altLang="en-US" sz="2400"/>
          </a:p>
          <a:p>
            <a:r>
              <a:rPr lang="zh-CN" altLang="en-US" sz="2400"/>
              <a:t>谓词</a:t>
            </a:r>
            <a:r>
              <a:rPr lang="en-US" altLang="zh-CN" sz="2400"/>
              <a:t>P</a:t>
            </a:r>
            <a:r>
              <a:rPr lang="zh-CN" altLang="en-US" sz="2400"/>
              <a:t>是</a:t>
            </a:r>
            <a:r>
              <a:rPr lang="en-US" altLang="zh-CN" sz="2400"/>
              <a:t>		    </a:t>
            </a:r>
            <a:r>
              <a:rPr lang="zh-CN" altLang="en-US" sz="2400"/>
              <a:t>其中</a:t>
            </a:r>
            <a:r>
              <a:rPr lang="en-US" altLang="zh-CN" sz="2400"/>
              <a:t>			</a:t>
            </a:r>
            <a:r>
              <a:rPr lang="zh-CN" altLang="en-US" sz="2400"/>
              <a:t>，那么正确性表达式</a:t>
            </a:r>
            <a:endParaRPr lang="zh-CN" altLang="en-US" sz="2400"/>
          </a:p>
        </p:txBody>
      </p:sp>
      <p:pic>
        <p:nvPicPr>
          <p:cNvPr id="28" name="图片 27"/>
          <p:cNvPicPr>
            <a:picLocks noChangeAspect="1"/>
          </p:cNvPicPr>
          <p:nvPr/>
        </p:nvPicPr>
        <p:blipFill>
          <a:blip r:embed="rId4"/>
          <a:stretch>
            <a:fillRect/>
          </a:stretch>
        </p:blipFill>
        <p:spPr>
          <a:xfrm>
            <a:off x="4606925" y="1998980"/>
            <a:ext cx="2514600" cy="657225"/>
          </a:xfrm>
          <a:prstGeom prst="rect">
            <a:avLst/>
          </a:prstGeom>
        </p:spPr>
      </p:pic>
      <p:pic>
        <p:nvPicPr>
          <p:cNvPr id="29" name="图片 28"/>
          <p:cNvPicPr>
            <a:picLocks noChangeAspect="1"/>
          </p:cNvPicPr>
          <p:nvPr/>
        </p:nvPicPr>
        <p:blipFill>
          <a:blip r:embed="rId5"/>
          <a:stretch>
            <a:fillRect/>
          </a:stretch>
        </p:blipFill>
        <p:spPr>
          <a:xfrm>
            <a:off x="3968750" y="2510155"/>
            <a:ext cx="2838450" cy="714375"/>
          </a:xfrm>
          <a:prstGeom prst="rect">
            <a:avLst/>
          </a:prstGeom>
        </p:spPr>
      </p:pic>
      <p:sp>
        <p:nvSpPr>
          <p:cNvPr id="30" name="文本框 29"/>
          <p:cNvSpPr txBox="1"/>
          <p:nvPr/>
        </p:nvSpPr>
        <p:spPr>
          <a:xfrm>
            <a:off x="1081405" y="3325495"/>
            <a:ext cx="5725160" cy="460375"/>
          </a:xfrm>
          <a:prstGeom prst="rect">
            <a:avLst/>
          </a:prstGeom>
          <a:noFill/>
        </p:spPr>
        <p:txBody>
          <a:bodyPr wrap="square" rtlCol="0">
            <a:spAutoFit/>
          </a:bodyPr>
          <a:p>
            <a:r>
              <a:rPr lang="zh-CN" altLang="en-US" sz="2400"/>
              <a:t>在β!=0</a:t>
            </a:r>
            <a:r>
              <a:rPr lang="zh-CN" altLang="en-US" sz="2400">
                <a:latin typeface="Arial" panose="020B0604020202020204" pitchFamily="34" charset="0"/>
                <a:cs typeface="Arial" panose="020B0604020202020204" pitchFamily="34" charset="0"/>
              </a:rPr>
              <a:t>时</a:t>
            </a:r>
            <a:r>
              <a:rPr lang="zh-CN" altLang="en-US" sz="2400"/>
              <a:t>是不成立的。例如初态</a:t>
            </a:r>
            <a:r>
              <a:rPr lang="zh-CN" altLang="en-US" sz="2400">
                <a:sym typeface="+mn-ea"/>
              </a:rPr>
              <a:t>ρ 就等于</a:t>
            </a:r>
            <a:endParaRPr lang="zh-CN" altLang="en-US" sz="2400"/>
          </a:p>
        </p:txBody>
      </p:sp>
      <p:pic>
        <p:nvPicPr>
          <p:cNvPr id="32" name="图片 31"/>
          <p:cNvPicPr>
            <a:picLocks noChangeAspect="1"/>
          </p:cNvPicPr>
          <p:nvPr/>
        </p:nvPicPr>
        <p:blipFill>
          <a:blip r:embed="rId2"/>
          <a:srcRect l="35213"/>
          <a:stretch>
            <a:fillRect/>
          </a:stretch>
        </p:blipFill>
        <p:spPr>
          <a:xfrm>
            <a:off x="6530975" y="3325495"/>
            <a:ext cx="1160145" cy="638175"/>
          </a:xfrm>
          <a:prstGeom prst="rect">
            <a:avLst/>
          </a:prstGeom>
        </p:spPr>
      </p:pic>
      <p:sp>
        <p:nvSpPr>
          <p:cNvPr id="33" name="文本框 32"/>
          <p:cNvSpPr txBox="1"/>
          <p:nvPr/>
        </p:nvSpPr>
        <p:spPr>
          <a:xfrm>
            <a:off x="1030605" y="3873500"/>
            <a:ext cx="9847580" cy="2306955"/>
          </a:xfrm>
          <a:prstGeom prst="rect">
            <a:avLst/>
          </a:prstGeom>
          <a:noFill/>
        </p:spPr>
        <p:txBody>
          <a:bodyPr wrap="square" rtlCol="0">
            <a:spAutoFit/>
          </a:bodyPr>
          <a:p>
            <a:r>
              <a:rPr lang="zh-CN" altLang="en-US" sz="2400"/>
              <a:t>那么</a:t>
            </a:r>
            <a:r>
              <a:rPr lang="en-US" altLang="zh-CN" sz="2400"/>
              <a:t>tr(P</a:t>
            </a:r>
            <a:r>
              <a:rPr lang="zh-CN" altLang="en-US" sz="2400">
                <a:sym typeface="+mn-ea"/>
              </a:rPr>
              <a:t>ρ</a:t>
            </a:r>
            <a:r>
              <a:rPr lang="en-US" altLang="zh-CN" sz="2400">
                <a:sym typeface="+mn-ea"/>
              </a:rPr>
              <a:t>)=1</a:t>
            </a:r>
            <a:r>
              <a:rPr lang="zh-CN" altLang="en-US" sz="2400">
                <a:sym typeface="+mn-ea"/>
              </a:rPr>
              <a:t>，即初态已经满足谓词</a:t>
            </a:r>
            <a:r>
              <a:rPr lang="en-US" altLang="zh-CN" sz="2400">
                <a:sym typeface="+mn-ea"/>
              </a:rPr>
              <a:t>P</a:t>
            </a:r>
            <a:r>
              <a:rPr lang="zh-CN" altLang="en-US" sz="2400">
                <a:sym typeface="+mn-ea"/>
              </a:rPr>
              <a:t>。但是末态满足的概率是测量时探索到</a:t>
            </a:r>
            <a:r>
              <a:rPr lang="en-US" altLang="zh-CN" sz="2400">
                <a:sym typeface="+mn-ea"/>
              </a:rPr>
              <a:t>|0&gt;, </a:t>
            </a:r>
            <a:r>
              <a:rPr lang="zh-CN" altLang="en-US" sz="2400">
                <a:sym typeface="+mn-ea"/>
              </a:rPr>
              <a:t>概率小于</a:t>
            </a:r>
            <a:r>
              <a:rPr lang="en-US" altLang="zh-CN" sz="2400">
                <a:sym typeface="+mn-ea"/>
              </a:rPr>
              <a:t>1</a:t>
            </a:r>
            <a:r>
              <a:rPr lang="zh-CN" altLang="en-US" sz="2400">
                <a:sym typeface="+mn-ea"/>
              </a:rPr>
              <a:t>，</a:t>
            </a:r>
            <a:r>
              <a:rPr lang="en-US" altLang="zh-CN" sz="2400">
                <a:sym typeface="+mn-ea"/>
              </a:rPr>
              <a:t>			</a:t>
            </a:r>
            <a:r>
              <a:rPr lang="zh-CN" altLang="en-US" sz="2400">
                <a:sym typeface="+mn-ea"/>
              </a:rPr>
              <a:t>不成立。而</a:t>
            </a:r>
            <a:endParaRPr lang="zh-CN" altLang="en-US" sz="2400">
              <a:sym typeface="+mn-ea"/>
            </a:endParaRPr>
          </a:p>
          <a:p>
            <a:r>
              <a:rPr lang="zh-CN" altLang="en-US" sz="2400">
                <a:sym typeface="+mn-ea"/>
              </a:rPr>
              <a:t>是成立的，因为在右侧加上了死循环</a:t>
            </a:r>
            <a:r>
              <a:rPr lang="en-US" altLang="zh-CN" sz="2400">
                <a:sym typeface="+mn-ea"/>
              </a:rPr>
              <a:t>diverge</a:t>
            </a:r>
            <a:r>
              <a:rPr lang="zh-CN" altLang="en-US" sz="2400">
                <a:sym typeface="+mn-ea"/>
              </a:rPr>
              <a:t>的概率。</a:t>
            </a:r>
            <a:endParaRPr lang="zh-CN" altLang="en-US" sz="2400">
              <a:sym typeface="+mn-ea"/>
            </a:endParaRPr>
          </a:p>
          <a:p>
            <a:r>
              <a:rPr lang="en-US" altLang="zh-CN" sz="2400">
                <a:sym typeface="+mn-ea"/>
              </a:rPr>
              <a:t>		</a:t>
            </a:r>
            <a:r>
              <a:rPr lang="zh-CN" altLang="en-US" sz="2400">
                <a:sym typeface="+mn-ea"/>
              </a:rPr>
              <a:t>使得这个式子成立了</a:t>
            </a:r>
            <a:endParaRPr lang="zh-CN" altLang="en-US" sz="2400">
              <a:sym typeface="+mn-ea"/>
            </a:endParaRPr>
          </a:p>
          <a:p>
            <a:endParaRPr lang="zh-CN" altLang="en-US" sz="2400">
              <a:sym typeface="+mn-ea"/>
            </a:endParaRPr>
          </a:p>
          <a:p>
            <a:endParaRPr lang="zh-CN" altLang="en-US" sz="2400">
              <a:sym typeface="+mn-ea"/>
            </a:endParaRPr>
          </a:p>
        </p:txBody>
      </p:sp>
      <p:pic>
        <p:nvPicPr>
          <p:cNvPr id="35" name="图片 34"/>
          <p:cNvPicPr>
            <a:picLocks noChangeAspect="1"/>
          </p:cNvPicPr>
          <p:nvPr/>
        </p:nvPicPr>
        <p:blipFill>
          <a:blip r:embed="rId1"/>
          <a:srcRect l="39273" t="28736" r="32896" b="61375"/>
          <a:stretch>
            <a:fillRect/>
          </a:stretch>
        </p:blipFill>
        <p:spPr>
          <a:xfrm>
            <a:off x="3903980" y="4244975"/>
            <a:ext cx="2626995" cy="458470"/>
          </a:xfrm>
          <a:prstGeom prst="rect">
            <a:avLst/>
          </a:prstGeom>
        </p:spPr>
      </p:pic>
      <p:sp>
        <p:nvSpPr>
          <p:cNvPr id="37" name="文本框 36"/>
          <p:cNvSpPr txBox="1"/>
          <p:nvPr/>
        </p:nvSpPr>
        <p:spPr>
          <a:xfrm>
            <a:off x="890905" y="5699760"/>
            <a:ext cx="8054340" cy="829945"/>
          </a:xfrm>
          <a:prstGeom prst="rect">
            <a:avLst/>
          </a:prstGeom>
          <a:noFill/>
        </p:spPr>
        <p:txBody>
          <a:bodyPr wrap="square" rtlCol="0">
            <a:spAutoFit/>
          </a:bodyPr>
          <a:p>
            <a:r>
              <a:rPr lang="zh-CN" altLang="en-US" sz="2400"/>
              <a:t>显然从这两个表达式的要求不等式上可以看到，满足了</a:t>
            </a:r>
            <a:r>
              <a:rPr lang="en-US" altLang="zh-CN" sz="2400"/>
              <a:t>total correctness</a:t>
            </a:r>
            <a:r>
              <a:rPr lang="zh-CN" altLang="en-US" sz="2400"/>
              <a:t>就一定满足</a:t>
            </a:r>
            <a:r>
              <a:rPr lang="en-US" altLang="zh-CN" sz="2400"/>
              <a:t>partial correctness</a:t>
            </a:r>
            <a:endParaRPr lang="en-US" altLang="zh-CN" sz="2400"/>
          </a:p>
        </p:txBody>
      </p:sp>
      <p:sp>
        <p:nvSpPr>
          <p:cNvPr id="3" name="文本框 2"/>
          <p:cNvSpPr txBox="1"/>
          <p:nvPr/>
        </p:nvSpPr>
        <p:spPr>
          <a:xfrm>
            <a:off x="6690360" y="2656205"/>
            <a:ext cx="270510" cy="521970"/>
          </a:xfrm>
          <a:prstGeom prst="rect">
            <a:avLst/>
          </a:prstGeom>
          <a:noFill/>
        </p:spPr>
        <p:txBody>
          <a:bodyPr wrap="square" rtlCol="0">
            <a:spAutoFit/>
          </a:bodyPr>
          <a:p>
            <a:r>
              <a:rPr lang="en-US" altLang="zh-CN" sz="2800" b="1"/>
              <a:t>}</a:t>
            </a:r>
            <a:endParaRPr lang="en-US" altLang="zh-CN" sz="2800" b="1"/>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a:srcRect l="26317" t="64388" r="18675" b="11012"/>
          <a:stretch>
            <a:fillRect/>
          </a:stretch>
        </p:blipFill>
        <p:spPr>
          <a:xfrm>
            <a:off x="6158865" y="5537835"/>
            <a:ext cx="5192395" cy="1140460"/>
          </a:xfrm>
          <a:prstGeom prst="rect">
            <a:avLst/>
          </a:prstGeom>
        </p:spPr>
      </p:pic>
      <p:sp>
        <p:nvSpPr>
          <p:cNvPr id="3" name="文本框 2"/>
          <p:cNvSpPr txBox="1"/>
          <p:nvPr/>
        </p:nvSpPr>
        <p:spPr>
          <a:xfrm>
            <a:off x="330200" y="1024255"/>
            <a:ext cx="10539095" cy="5262245"/>
          </a:xfrm>
          <a:prstGeom prst="rect">
            <a:avLst/>
          </a:prstGeom>
          <a:noFill/>
        </p:spPr>
        <p:txBody>
          <a:bodyPr wrap="square" rtlCol="0">
            <a:spAutoFit/>
          </a:bodyPr>
          <a:p>
            <a:r>
              <a:rPr lang="zh-CN" altLang="en-US" sz="2400"/>
              <a:t>先从经典程序开始，对于一段程序</a:t>
            </a:r>
            <a:r>
              <a:rPr lang="en-US" altLang="zh-CN" sz="2400"/>
              <a:t>S</a:t>
            </a:r>
            <a:r>
              <a:rPr lang="zh-CN" altLang="en-US" sz="2400"/>
              <a:t>，任意的两个谓词，前置谓词</a:t>
            </a:r>
            <a:r>
              <a:rPr lang="en-US" altLang="zh-CN" sz="2400"/>
              <a:t>P</a:t>
            </a:r>
            <a:r>
              <a:rPr lang="zh-CN" altLang="en-US" sz="2400"/>
              <a:t>和后继谓词</a:t>
            </a:r>
            <a:r>
              <a:rPr lang="en-US" altLang="zh-CN" sz="2400"/>
              <a:t>Q</a:t>
            </a:r>
            <a:r>
              <a:rPr lang="zh-CN" altLang="en-US" sz="2400"/>
              <a:t>，经典的整体正确性表达式是：如果</a:t>
            </a:r>
            <a:r>
              <a:rPr lang="en-US" altLang="zh-CN" sz="2400"/>
              <a:t>S</a:t>
            </a:r>
            <a:r>
              <a:rPr lang="zh-CN" altLang="en-US" sz="2400"/>
              <a:t>执行前程序状态对</a:t>
            </a:r>
            <a:r>
              <a:rPr lang="en-US" altLang="zh-CN" sz="2400"/>
              <a:t>P</a:t>
            </a:r>
            <a:r>
              <a:rPr lang="zh-CN" altLang="en-US" sz="2400"/>
              <a:t>成立，则</a:t>
            </a:r>
            <a:r>
              <a:rPr lang="en-US" altLang="zh-CN" sz="2400"/>
              <a:t>S</a:t>
            </a:r>
            <a:r>
              <a:rPr lang="zh-CN" altLang="en-US" sz="2400"/>
              <a:t>会中止且</a:t>
            </a:r>
            <a:r>
              <a:rPr lang="en-US" altLang="zh-CN" sz="2400"/>
              <a:t>S</a:t>
            </a:r>
            <a:r>
              <a:rPr lang="zh-CN" altLang="en-US" sz="2400"/>
              <a:t>执行后的程序状态对</a:t>
            </a:r>
            <a:r>
              <a:rPr lang="en-US" altLang="zh-CN" sz="2400"/>
              <a:t>Q</a:t>
            </a:r>
            <a:r>
              <a:rPr lang="zh-CN" altLang="en-US" sz="2400"/>
              <a:t>成立。</a:t>
            </a:r>
            <a:endParaRPr lang="zh-CN" altLang="en-US" sz="2400"/>
          </a:p>
          <a:p>
            <a:endParaRPr lang="zh-CN" altLang="en-US" sz="2400"/>
          </a:p>
          <a:p>
            <a:r>
              <a:rPr lang="zh-CN" altLang="en-US" sz="2400"/>
              <a:t>量子程序中由于程序是否符合一个谓词是一个概率问题，因此这个表达式的概率版本就是：</a:t>
            </a:r>
            <a:r>
              <a:rPr lang="en-US" altLang="zh-CN" sz="2400">
                <a:sym typeface="+mn-ea"/>
              </a:rPr>
              <a:t>S</a:t>
            </a:r>
            <a:r>
              <a:rPr lang="zh-CN" altLang="en-US" sz="2400">
                <a:sym typeface="+mn-ea"/>
              </a:rPr>
              <a:t>执行前程序状态对</a:t>
            </a:r>
            <a:r>
              <a:rPr lang="en-US" altLang="zh-CN" sz="2400">
                <a:sym typeface="+mn-ea"/>
              </a:rPr>
              <a:t>P</a:t>
            </a:r>
            <a:r>
              <a:rPr lang="zh-CN" altLang="en-US" sz="2400">
                <a:sym typeface="+mn-ea"/>
              </a:rPr>
              <a:t>成立的概率，小于等于</a:t>
            </a:r>
            <a:r>
              <a:rPr lang="en-US" altLang="zh-CN" sz="2400">
                <a:sym typeface="+mn-ea"/>
              </a:rPr>
              <a:t>S</a:t>
            </a:r>
            <a:r>
              <a:rPr lang="zh-CN" altLang="en-US" sz="2400">
                <a:sym typeface="+mn-ea"/>
              </a:rPr>
              <a:t>中止且执行后的程序状态对</a:t>
            </a:r>
            <a:r>
              <a:rPr lang="en-US" altLang="zh-CN" sz="2400">
                <a:sym typeface="+mn-ea"/>
              </a:rPr>
              <a:t>Q</a:t>
            </a:r>
            <a:r>
              <a:rPr lang="zh-CN" altLang="en-US" sz="2400">
                <a:sym typeface="+mn-ea"/>
              </a:rPr>
              <a:t>成立的概率。 </a:t>
            </a:r>
            <a:endParaRPr lang="zh-CN" altLang="en-US" sz="2400">
              <a:sym typeface="+mn-ea"/>
            </a:endParaRPr>
          </a:p>
          <a:p>
            <a:endParaRPr lang="zh-CN" altLang="en-US" sz="2400"/>
          </a:p>
          <a:p>
            <a:r>
              <a:rPr lang="zh-CN" altLang="en-US" sz="2400"/>
              <a:t>这一语句就是量子整体正确性</a:t>
            </a:r>
            <a:r>
              <a:rPr lang="en-US" altLang="zh-CN" sz="2400"/>
              <a:t>(total correctness)				</a:t>
            </a:r>
            <a:r>
              <a:rPr lang="zh-CN" altLang="en-US" sz="2400"/>
              <a:t>的意义</a:t>
            </a:r>
            <a:endParaRPr lang="zh-CN" altLang="en-US" sz="2400"/>
          </a:p>
          <a:p>
            <a:endParaRPr lang="zh-CN" altLang="en-US" sz="2400"/>
          </a:p>
          <a:p>
            <a:r>
              <a:rPr lang="zh-CN" altLang="en-US" sz="2400"/>
              <a:t>同样，经典部分正确性表达式：如果</a:t>
            </a:r>
            <a:r>
              <a:rPr lang="en-US" altLang="zh-CN" sz="2400"/>
              <a:t>S</a:t>
            </a:r>
            <a:r>
              <a:rPr lang="zh-CN" altLang="en-US" sz="2400"/>
              <a:t>执行前满足</a:t>
            </a:r>
            <a:r>
              <a:rPr lang="en-US" altLang="zh-CN" sz="2400"/>
              <a:t>P</a:t>
            </a:r>
            <a:r>
              <a:rPr lang="zh-CN" altLang="en-US" sz="2400"/>
              <a:t>的，要么</a:t>
            </a:r>
            <a:r>
              <a:rPr lang="en-US" altLang="zh-CN" sz="2400"/>
              <a:t>S</a:t>
            </a:r>
            <a:r>
              <a:rPr lang="zh-CN" altLang="en-US" sz="2400"/>
              <a:t>不中止，要么终止后满足</a:t>
            </a:r>
            <a:r>
              <a:rPr lang="en-US" altLang="zh-CN" sz="2400"/>
              <a:t>Q</a:t>
            </a:r>
            <a:r>
              <a:rPr lang="zh-CN" altLang="en-US" sz="2400"/>
              <a:t>。 量子部分正确性表达式</a:t>
            </a:r>
            <a:r>
              <a:rPr lang="en-US" altLang="zh-CN" sz="2400">
                <a:sym typeface="+mn-ea"/>
              </a:rPr>
              <a:t>(partial correctness)</a:t>
            </a:r>
            <a:r>
              <a:rPr lang="zh-CN" altLang="en-US" sz="2400">
                <a:sym typeface="+mn-ea"/>
              </a:rPr>
              <a:t>也是概率版本：</a:t>
            </a:r>
            <a:r>
              <a:rPr lang="en-US" altLang="zh-CN" sz="2400">
                <a:sym typeface="+mn-ea"/>
              </a:rPr>
              <a:t>S</a:t>
            </a:r>
            <a:r>
              <a:rPr lang="zh-CN" altLang="en-US" sz="2400">
                <a:sym typeface="+mn-ea"/>
              </a:rPr>
              <a:t>执行前满足</a:t>
            </a:r>
            <a:r>
              <a:rPr lang="en-US" altLang="zh-CN" sz="2400">
                <a:sym typeface="+mn-ea"/>
              </a:rPr>
              <a:t>P</a:t>
            </a:r>
            <a:r>
              <a:rPr lang="zh-CN" altLang="en-US" sz="2400">
                <a:sym typeface="+mn-ea"/>
              </a:rPr>
              <a:t>的概率小于等于 </a:t>
            </a:r>
            <a:endParaRPr lang="zh-CN" altLang="en-US" sz="2400">
              <a:sym typeface="+mn-ea"/>
            </a:endParaRPr>
          </a:p>
          <a:p>
            <a:r>
              <a:rPr lang="en-US" altLang="zh-CN" sz="2400">
                <a:sym typeface="+mn-ea"/>
              </a:rPr>
              <a:t>S</a:t>
            </a:r>
            <a:r>
              <a:rPr lang="zh-CN" altLang="en-US" sz="2400">
                <a:sym typeface="+mn-ea"/>
              </a:rPr>
              <a:t>不终止的概率加上中止后满足</a:t>
            </a:r>
            <a:r>
              <a:rPr lang="en-US" altLang="zh-CN" sz="2400">
                <a:sym typeface="+mn-ea"/>
              </a:rPr>
              <a:t>Q</a:t>
            </a:r>
            <a:r>
              <a:rPr lang="zh-CN" altLang="en-US" sz="2400">
                <a:sym typeface="+mn-ea"/>
              </a:rPr>
              <a:t>的概率</a:t>
            </a:r>
            <a:endParaRPr lang="zh-CN" altLang="en-US" sz="2400">
              <a:sym typeface="+mn-ea"/>
            </a:endParaRPr>
          </a:p>
        </p:txBody>
      </p:sp>
      <p:pic>
        <p:nvPicPr>
          <p:cNvPr id="7" name="图片 6"/>
          <p:cNvPicPr>
            <a:picLocks noChangeAspect="1"/>
          </p:cNvPicPr>
          <p:nvPr/>
        </p:nvPicPr>
        <p:blipFill>
          <a:blip r:embed="rId1"/>
          <a:srcRect l="38103" t="12752" r="32479" b="61142"/>
          <a:stretch>
            <a:fillRect/>
          </a:stretch>
        </p:blipFill>
        <p:spPr>
          <a:xfrm>
            <a:off x="6632575" y="3439160"/>
            <a:ext cx="2776855" cy="1210310"/>
          </a:xfrm>
          <a:prstGeom prst="rect">
            <a:avLst/>
          </a:prstGeom>
        </p:spPr>
      </p:pic>
      <p:sp>
        <p:nvSpPr>
          <p:cNvPr id="4" name="Title 3"/>
          <p:cNvSpPr>
            <a:spLocks noGrp="1"/>
          </p:cNvSpPr>
          <p:nvPr>
            <p:ph type="title"/>
          </p:nvPr>
        </p:nvSpPr>
        <p:spPr/>
        <p:txBody>
          <a:bodyPr/>
          <a:lstStyle/>
          <a:p>
            <a:r>
              <a:rPr lang="zh-CN" dirty="0" smtClean="0"/>
              <a:t>理解两种正确性表达式</a:t>
            </a:r>
            <a:endParaRPr lang="zh-CN"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50520" y="1024255"/>
            <a:ext cx="10539095" cy="4523105"/>
          </a:xfrm>
          <a:prstGeom prst="rect">
            <a:avLst/>
          </a:prstGeom>
          <a:noFill/>
        </p:spPr>
        <p:txBody>
          <a:bodyPr wrap="square" rtlCol="0">
            <a:spAutoFit/>
          </a:bodyPr>
          <a:p>
            <a:r>
              <a:rPr lang="zh-CN" altLang="en-US" sz="2400">
                <a:sym typeface="+mn-ea"/>
              </a:rPr>
              <a:t>对于某个量子程序</a:t>
            </a:r>
            <a:r>
              <a:rPr lang="en-US" altLang="zh-CN" sz="2400">
                <a:sym typeface="+mn-ea"/>
              </a:rPr>
              <a:t>S</a:t>
            </a:r>
            <a:r>
              <a:rPr lang="zh-CN" altLang="en-US" sz="2400">
                <a:sym typeface="+mn-ea"/>
              </a:rPr>
              <a:t>和后继谓词</a:t>
            </a:r>
            <a:r>
              <a:rPr lang="en-US" altLang="zh-CN" sz="2400">
                <a:sym typeface="+mn-ea"/>
              </a:rPr>
              <a:t>P</a:t>
            </a:r>
            <a:r>
              <a:rPr lang="zh-CN" altLang="en-US" sz="2400">
                <a:sym typeface="+mn-ea"/>
              </a:rPr>
              <a:t>，从整体正确性角度，定义</a:t>
            </a:r>
            <a:r>
              <a:rPr lang="en-US" altLang="zh-CN" sz="2400">
                <a:sym typeface="+mn-ea"/>
              </a:rPr>
              <a:t>S</a:t>
            </a:r>
            <a:r>
              <a:rPr lang="zh-CN" altLang="en-US" sz="2400">
                <a:sym typeface="+mn-ea"/>
              </a:rPr>
              <a:t>关于</a:t>
            </a:r>
            <a:r>
              <a:rPr lang="en-US" altLang="zh-CN" sz="2400">
                <a:sym typeface="+mn-ea"/>
              </a:rPr>
              <a:t>P</a:t>
            </a:r>
            <a:r>
              <a:rPr lang="zh-CN" altLang="en-US" sz="2400">
                <a:sym typeface="+mn-ea"/>
              </a:rPr>
              <a:t>的最弱前置条件为</a:t>
            </a:r>
            <a:r>
              <a:rPr lang="en-US" altLang="zh-CN" sz="2400">
                <a:sym typeface="+mn-ea"/>
              </a:rPr>
              <a:t>wp.S.P</a:t>
            </a:r>
            <a:r>
              <a:rPr lang="zh-CN" altLang="en-US" sz="2400">
                <a:sym typeface="+mn-ea"/>
              </a:rPr>
              <a:t>。</a:t>
            </a:r>
            <a:r>
              <a:rPr lang="en-US" altLang="zh-CN" sz="2400">
                <a:sym typeface="+mn-ea"/>
              </a:rPr>
              <a:t>wp.S.P</a:t>
            </a:r>
            <a:r>
              <a:rPr lang="zh-CN" altLang="en-US" sz="2400">
                <a:sym typeface="+mn-ea"/>
              </a:rPr>
              <a:t>满足整体正确性</a:t>
            </a:r>
            <a:endParaRPr lang="zh-CN" altLang="en-US" sz="2400">
              <a:sym typeface="+mn-ea"/>
            </a:endParaRPr>
          </a:p>
          <a:p>
            <a:endParaRPr lang="zh-CN" altLang="en-US" sz="2400">
              <a:sym typeface="+mn-ea"/>
            </a:endParaRPr>
          </a:p>
          <a:p>
            <a:endParaRPr lang="zh-CN" altLang="en-US" sz="2400">
              <a:sym typeface="+mn-ea"/>
            </a:endParaRPr>
          </a:p>
          <a:p>
            <a:r>
              <a:rPr lang="zh-CN" altLang="en-US" sz="2400">
                <a:sym typeface="+mn-ea"/>
              </a:rPr>
              <a:t>且对于任意的其他谓词</a:t>
            </a:r>
            <a:r>
              <a:rPr lang="en-US" altLang="zh-CN" sz="2400">
                <a:sym typeface="+mn-ea"/>
              </a:rPr>
              <a:t>Q</a:t>
            </a:r>
            <a:r>
              <a:rPr lang="zh-CN" altLang="en-US" sz="2400">
                <a:sym typeface="+mn-ea"/>
              </a:rPr>
              <a:t>，若</a:t>
            </a:r>
            <a:r>
              <a:rPr lang="en-US" altLang="zh-CN" sz="2400">
                <a:sym typeface="+mn-ea"/>
              </a:rPr>
              <a:t>		         </a:t>
            </a:r>
            <a:r>
              <a:rPr lang="zh-CN" altLang="en-US" sz="2400">
                <a:sym typeface="+mn-ea"/>
              </a:rPr>
              <a:t>，那么</a:t>
            </a:r>
            <a:r>
              <a:rPr lang="en-US" altLang="zh-CN" sz="2400">
                <a:sym typeface="+mn-ea"/>
              </a:rPr>
              <a:t>P</a:t>
            </a:r>
            <a:r>
              <a:rPr lang="zh-CN" altLang="en-US" sz="2400">
                <a:sym typeface="+mn-ea"/>
              </a:rPr>
              <a:t>弱于</a:t>
            </a:r>
            <a:r>
              <a:rPr lang="en-US" altLang="zh-CN" sz="2400">
                <a:sym typeface="+mn-ea"/>
              </a:rPr>
              <a:t>Q</a:t>
            </a:r>
            <a:r>
              <a:rPr lang="zh-CN" altLang="en-US" sz="2400">
                <a:sym typeface="+mn-ea"/>
              </a:rPr>
              <a:t>。</a:t>
            </a:r>
            <a:endParaRPr lang="zh-CN" altLang="en-US" sz="2400">
              <a:sym typeface="+mn-ea"/>
            </a:endParaRPr>
          </a:p>
          <a:p>
            <a:endParaRPr lang="zh-CN" altLang="en-US" sz="2400">
              <a:sym typeface="+mn-ea"/>
            </a:endParaRPr>
          </a:p>
          <a:p>
            <a:r>
              <a:rPr lang="zh-CN" altLang="en-US" sz="2400">
                <a:sym typeface="+mn-ea"/>
              </a:rPr>
              <a:t>同样讨论部分正确性，定义</a:t>
            </a:r>
            <a:r>
              <a:rPr lang="en-US" altLang="zh-CN" sz="2400">
                <a:sym typeface="+mn-ea"/>
              </a:rPr>
              <a:t>S</a:t>
            </a:r>
            <a:r>
              <a:rPr lang="zh-CN" altLang="en-US" sz="2400">
                <a:sym typeface="+mn-ea"/>
              </a:rPr>
              <a:t>关于</a:t>
            </a:r>
            <a:r>
              <a:rPr lang="en-US" altLang="zh-CN" sz="2400">
                <a:sym typeface="+mn-ea"/>
              </a:rPr>
              <a:t>P</a:t>
            </a:r>
            <a:r>
              <a:rPr lang="zh-CN" altLang="en-US" sz="2400">
                <a:sym typeface="+mn-ea"/>
              </a:rPr>
              <a:t>的最弱自由前置条件</a:t>
            </a:r>
            <a:r>
              <a:rPr lang="en-US" altLang="zh-CN" sz="2400">
                <a:sym typeface="+mn-ea"/>
              </a:rPr>
              <a:t>wlp.S.P</a:t>
            </a:r>
            <a:r>
              <a:rPr lang="zh-CN" altLang="en-US" sz="2400">
                <a:sym typeface="+mn-ea"/>
              </a:rPr>
              <a:t>有</a:t>
            </a:r>
            <a:endParaRPr lang="zh-CN" altLang="en-US" sz="2400">
              <a:sym typeface="+mn-ea"/>
            </a:endParaRPr>
          </a:p>
          <a:p>
            <a:endParaRPr lang="zh-CN" altLang="en-US" sz="2400">
              <a:sym typeface="+mn-ea"/>
            </a:endParaRPr>
          </a:p>
          <a:p>
            <a:endParaRPr lang="zh-CN" altLang="en-US" sz="2400">
              <a:sym typeface="+mn-ea"/>
            </a:endParaRPr>
          </a:p>
          <a:p>
            <a:r>
              <a:rPr lang="zh-CN" altLang="en-US" sz="2400">
                <a:sym typeface="+mn-ea"/>
              </a:rPr>
              <a:t>且对于任意的其他谓词</a:t>
            </a:r>
            <a:r>
              <a:rPr lang="en-US" altLang="zh-CN" sz="2400">
                <a:sym typeface="+mn-ea"/>
              </a:rPr>
              <a:t>Q</a:t>
            </a:r>
            <a:r>
              <a:rPr lang="zh-CN" altLang="en-US" sz="2400">
                <a:sym typeface="+mn-ea"/>
              </a:rPr>
              <a:t>，若</a:t>
            </a:r>
            <a:r>
              <a:rPr lang="en-US" altLang="zh-CN" sz="2400">
                <a:sym typeface="+mn-ea"/>
              </a:rPr>
              <a:t>		         </a:t>
            </a:r>
            <a:r>
              <a:rPr lang="zh-CN" altLang="en-US" sz="2400">
                <a:sym typeface="+mn-ea"/>
              </a:rPr>
              <a:t>，那么</a:t>
            </a:r>
            <a:r>
              <a:rPr lang="en-US" altLang="zh-CN" sz="2400">
                <a:sym typeface="+mn-ea"/>
              </a:rPr>
              <a:t>P</a:t>
            </a:r>
            <a:r>
              <a:rPr lang="zh-CN" altLang="en-US" sz="2400">
                <a:sym typeface="+mn-ea"/>
              </a:rPr>
              <a:t>弱于</a:t>
            </a:r>
            <a:r>
              <a:rPr lang="en-US" altLang="zh-CN" sz="2400">
                <a:sym typeface="+mn-ea"/>
              </a:rPr>
              <a:t>Q</a:t>
            </a:r>
            <a:r>
              <a:rPr lang="zh-CN" altLang="en-US" sz="2400">
                <a:sym typeface="+mn-ea"/>
              </a:rPr>
              <a:t>。</a:t>
            </a:r>
            <a:endParaRPr lang="zh-CN" altLang="en-US" sz="2400">
              <a:sym typeface="+mn-ea"/>
            </a:endParaRPr>
          </a:p>
          <a:p>
            <a:endParaRPr lang="zh-CN" altLang="en-US" sz="2400">
              <a:sym typeface="+mn-ea"/>
            </a:endParaRPr>
          </a:p>
          <a:p>
            <a:endParaRPr lang="zh-CN" altLang="en-US" sz="2400">
              <a:sym typeface="+mn-ea"/>
            </a:endParaRPr>
          </a:p>
        </p:txBody>
      </p:sp>
      <p:sp>
        <p:nvSpPr>
          <p:cNvPr id="4" name="Title 3"/>
          <p:cNvSpPr>
            <a:spLocks noGrp="1"/>
          </p:cNvSpPr>
          <p:nvPr>
            <p:ph type="title"/>
          </p:nvPr>
        </p:nvSpPr>
        <p:spPr/>
        <p:txBody>
          <a:bodyPr/>
          <a:lstStyle/>
          <a:p>
            <a:r>
              <a:rPr lang="zh-CN" dirty="0" smtClean="0"/>
              <a:t>最弱前置条件</a:t>
            </a:r>
            <a:endParaRPr lang="zh-CN" dirty="0" smtClean="0"/>
          </a:p>
        </p:txBody>
      </p:sp>
      <p:pic>
        <p:nvPicPr>
          <p:cNvPr id="6" name="图片 5"/>
          <p:cNvPicPr>
            <a:picLocks noChangeAspect="1"/>
          </p:cNvPicPr>
          <p:nvPr/>
        </p:nvPicPr>
        <p:blipFill>
          <a:blip r:embed="rId1"/>
          <a:stretch>
            <a:fillRect/>
          </a:stretch>
        </p:blipFill>
        <p:spPr>
          <a:xfrm>
            <a:off x="808355" y="3763010"/>
            <a:ext cx="3314700" cy="514350"/>
          </a:xfrm>
          <a:prstGeom prst="rect">
            <a:avLst/>
          </a:prstGeom>
        </p:spPr>
      </p:pic>
      <p:pic>
        <p:nvPicPr>
          <p:cNvPr id="8" name="图片 7"/>
          <p:cNvPicPr>
            <a:picLocks noChangeAspect="1"/>
          </p:cNvPicPr>
          <p:nvPr/>
        </p:nvPicPr>
        <p:blipFill>
          <a:blip r:embed="rId1"/>
          <a:stretch>
            <a:fillRect/>
          </a:stretch>
        </p:blipFill>
        <p:spPr>
          <a:xfrm>
            <a:off x="4270375" y="4370705"/>
            <a:ext cx="2362200" cy="438150"/>
          </a:xfrm>
          <a:prstGeom prst="rect">
            <a:avLst/>
          </a:prstGeom>
        </p:spPr>
      </p:pic>
      <p:pic>
        <p:nvPicPr>
          <p:cNvPr id="7" name="图片 6"/>
          <p:cNvPicPr>
            <a:picLocks noChangeAspect="1"/>
          </p:cNvPicPr>
          <p:nvPr/>
        </p:nvPicPr>
        <p:blipFill>
          <a:blip r:embed="rId1"/>
          <a:stretch>
            <a:fillRect/>
          </a:stretch>
        </p:blipFill>
        <p:spPr>
          <a:xfrm>
            <a:off x="4270375" y="5412740"/>
            <a:ext cx="3219450" cy="714375"/>
          </a:xfrm>
          <a:prstGeom prst="rect">
            <a:avLst/>
          </a:prstGeom>
        </p:spPr>
      </p:pic>
      <p:pic>
        <p:nvPicPr>
          <p:cNvPr id="9" name="图片 8"/>
          <p:cNvPicPr>
            <a:picLocks noChangeAspect="1"/>
          </p:cNvPicPr>
          <p:nvPr/>
        </p:nvPicPr>
        <p:blipFill>
          <a:blip r:embed="rId2"/>
          <a:stretch>
            <a:fillRect/>
          </a:stretch>
        </p:blipFill>
        <p:spPr>
          <a:xfrm>
            <a:off x="3726180" y="1838325"/>
            <a:ext cx="3257550" cy="581025"/>
          </a:xfrm>
          <a:prstGeom prst="rect">
            <a:avLst/>
          </a:prstGeom>
        </p:spPr>
      </p:pic>
      <p:pic>
        <p:nvPicPr>
          <p:cNvPr id="10" name="图片 9"/>
          <p:cNvPicPr>
            <a:picLocks noChangeAspect="1"/>
          </p:cNvPicPr>
          <p:nvPr/>
        </p:nvPicPr>
        <p:blipFill>
          <a:blip r:embed="rId3"/>
          <a:stretch>
            <a:fillRect/>
          </a:stretch>
        </p:blipFill>
        <p:spPr>
          <a:xfrm>
            <a:off x="4319905" y="2419350"/>
            <a:ext cx="2263775" cy="565785"/>
          </a:xfrm>
          <a:prstGeom prst="rect">
            <a:avLst/>
          </a:prstGeom>
        </p:spPr>
      </p:pic>
      <p:pic>
        <p:nvPicPr>
          <p:cNvPr id="11" name="图片 10"/>
          <p:cNvPicPr>
            <a:picLocks noChangeAspect="1"/>
          </p:cNvPicPr>
          <p:nvPr/>
        </p:nvPicPr>
        <p:blipFill>
          <a:blip r:embed="rId4"/>
          <a:stretch>
            <a:fillRect/>
          </a:stretch>
        </p:blipFill>
        <p:spPr>
          <a:xfrm>
            <a:off x="3726180" y="3702685"/>
            <a:ext cx="3457575" cy="514350"/>
          </a:xfrm>
          <a:prstGeom prst="rect">
            <a:avLst/>
          </a:prstGeom>
        </p:spPr>
      </p:pic>
      <p:pic>
        <p:nvPicPr>
          <p:cNvPr id="12" name="图片 11"/>
          <p:cNvPicPr>
            <a:picLocks noChangeAspect="1"/>
          </p:cNvPicPr>
          <p:nvPr/>
        </p:nvPicPr>
        <p:blipFill>
          <a:blip r:embed="rId5"/>
          <a:stretch>
            <a:fillRect/>
          </a:stretch>
        </p:blipFill>
        <p:spPr>
          <a:xfrm>
            <a:off x="4270375" y="4308475"/>
            <a:ext cx="2362200" cy="58801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50520" y="1024255"/>
            <a:ext cx="10539095" cy="1198880"/>
          </a:xfrm>
          <a:prstGeom prst="rect">
            <a:avLst/>
          </a:prstGeom>
          <a:noFill/>
        </p:spPr>
        <p:txBody>
          <a:bodyPr wrap="square" rtlCol="0">
            <a:spAutoFit/>
          </a:bodyPr>
          <a:p>
            <a:endParaRPr lang="zh-CN" altLang="en-US" sz="2400">
              <a:sym typeface="+mn-ea"/>
            </a:endParaRPr>
          </a:p>
          <a:p>
            <a:endParaRPr lang="zh-CN" altLang="en-US" sz="2400">
              <a:sym typeface="+mn-ea"/>
            </a:endParaRPr>
          </a:p>
          <a:p>
            <a:endParaRPr lang="zh-CN" altLang="en-US" sz="2400">
              <a:sym typeface="+mn-ea"/>
            </a:endParaRPr>
          </a:p>
        </p:txBody>
      </p:sp>
      <p:sp>
        <p:nvSpPr>
          <p:cNvPr id="4" name="Title 3"/>
          <p:cNvSpPr>
            <a:spLocks noGrp="1"/>
          </p:cNvSpPr>
          <p:nvPr>
            <p:ph type="title"/>
          </p:nvPr>
        </p:nvSpPr>
        <p:spPr/>
        <p:txBody>
          <a:bodyPr/>
          <a:lstStyle/>
          <a:p>
            <a:r>
              <a:rPr lang="zh-CN" dirty="0" smtClean="0"/>
              <a:t>最弱前置条件</a:t>
            </a:r>
            <a:endParaRPr lang="zh-CN" dirty="0" smtClean="0"/>
          </a:p>
        </p:txBody>
      </p:sp>
      <p:sp>
        <p:nvSpPr>
          <p:cNvPr id="7" name="文本框 6"/>
          <p:cNvSpPr txBox="1"/>
          <p:nvPr/>
        </p:nvSpPr>
        <p:spPr>
          <a:xfrm>
            <a:off x="350520" y="1033780"/>
            <a:ext cx="10539095" cy="3046095"/>
          </a:xfrm>
          <a:prstGeom prst="rect">
            <a:avLst/>
          </a:prstGeom>
          <a:noFill/>
        </p:spPr>
        <p:txBody>
          <a:bodyPr wrap="square" rtlCol="0">
            <a:spAutoFit/>
          </a:bodyPr>
          <a:p>
            <a:r>
              <a:rPr lang="zh-CN" altLang="en-US" sz="2400">
                <a:sym typeface="+mn-ea"/>
              </a:rPr>
              <a:t>可以证明，两种最弱前置条件在对应的正确性的不等式中都是取等号的情况</a:t>
            </a:r>
            <a:endParaRPr lang="zh-CN" altLang="en-US" sz="2400">
              <a:sym typeface="+mn-ea"/>
            </a:endParaRPr>
          </a:p>
          <a:p>
            <a:endParaRPr lang="zh-CN" altLang="en-US" sz="2400">
              <a:sym typeface="+mn-ea"/>
            </a:endParaRPr>
          </a:p>
          <a:p>
            <a:r>
              <a:rPr lang="zh-CN" altLang="en-US" sz="2400">
                <a:sym typeface="+mn-ea"/>
              </a:rPr>
              <a:t>如整体正确性中</a:t>
            </a:r>
            <a:endParaRPr lang="zh-CN" altLang="en-US" sz="2400">
              <a:sym typeface="+mn-ea"/>
            </a:endParaRPr>
          </a:p>
          <a:p>
            <a:endParaRPr lang="zh-CN" altLang="en-US" sz="2400">
              <a:sym typeface="+mn-ea"/>
            </a:endParaRPr>
          </a:p>
          <a:p>
            <a:endParaRPr lang="zh-CN" altLang="en-US" sz="2400">
              <a:sym typeface="+mn-ea"/>
            </a:endParaRPr>
          </a:p>
          <a:p>
            <a:r>
              <a:rPr lang="zh-CN" altLang="en-US" sz="2400">
                <a:sym typeface="+mn-ea"/>
              </a:rPr>
              <a:t>会有 </a:t>
            </a:r>
            <a:r>
              <a:rPr lang="en-US" altLang="zh-CN" sz="2400">
                <a:sym typeface="+mn-ea"/>
              </a:rPr>
              <a:t>tr(wp.S.P ρ)  =  tr (P [|S|]ρ)</a:t>
            </a:r>
            <a:r>
              <a:rPr lang="zh-CN" altLang="en-US" sz="2400">
                <a:sym typeface="+mn-ea"/>
              </a:rPr>
              <a:t>，即最弱前置条件是不等式取等的情况。</a:t>
            </a:r>
            <a:endParaRPr lang="zh-CN" altLang="en-US" sz="2400">
              <a:sym typeface="+mn-ea"/>
            </a:endParaRPr>
          </a:p>
          <a:p>
            <a:endParaRPr lang="zh-CN" altLang="en-US" sz="2400">
              <a:sym typeface="+mn-ea"/>
            </a:endParaRPr>
          </a:p>
          <a:p>
            <a:r>
              <a:rPr lang="zh-CN" altLang="en-US" sz="2400">
                <a:sym typeface="+mn-ea"/>
              </a:rPr>
              <a:t>在部分正确性中也是一样，当</a:t>
            </a:r>
            <a:r>
              <a:rPr lang="en-US" altLang="zh-CN" sz="2400">
                <a:sym typeface="+mn-ea"/>
              </a:rPr>
              <a:t>P = wlp.S.Q</a:t>
            </a:r>
            <a:r>
              <a:rPr lang="zh-CN" altLang="en-US" sz="2400">
                <a:sym typeface="+mn-ea"/>
              </a:rPr>
              <a:t>时，下面的不等式取等号</a:t>
            </a:r>
            <a:endParaRPr lang="zh-CN" altLang="en-US" sz="2400">
              <a:sym typeface="+mn-ea"/>
            </a:endParaRPr>
          </a:p>
        </p:txBody>
      </p:sp>
      <p:pic>
        <p:nvPicPr>
          <p:cNvPr id="10" name="图片 9"/>
          <p:cNvPicPr>
            <a:picLocks noChangeAspect="1"/>
          </p:cNvPicPr>
          <p:nvPr/>
        </p:nvPicPr>
        <p:blipFill>
          <a:blip r:embed="rId1"/>
          <a:srcRect l="38103" t="12752" r="32479" b="61142"/>
          <a:stretch>
            <a:fillRect/>
          </a:stretch>
        </p:blipFill>
        <p:spPr>
          <a:xfrm>
            <a:off x="2815590" y="1565275"/>
            <a:ext cx="2776855" cy="1210310"/>
          </a:xfrm>
          <a:prstGeom prst="rect">
            <a:avLst/>
          </a:prstGeom>
        </p:spPr>
      </p:pic>
      <p:pic>
        <p:nvPicPr>
          <p:cNvPr id="5" name="图片 4"/>
          <p:cNvPicPr>
            <a:picLocks noChangeAspect="1"/>
          </p:cNvPicPr>
          <p:nvPr/>
        </p:nvPicPr>
        <p:blipFill>
          <a:blip r:embed="rId1"/>
          <a:srcRect l="24729" t="62005" r="19637" b="11012"/>
          <a:stretch>
            <a:fillRect/>
          </a:stretch>
        </p:blipFill>
        <p:spPr>
          <a:xfrm>
            <a:off x="1419225" y="4170680"/>
            <a:ext cx="5251450" cy="125095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238500" y="481330"/>
            <a:ext cx="9001125" cy="6391910"/>
          </a:xfrm>
          <a:prstGeom prst="rect">
            <a:avLst/>
          </a:prstGeom>
        </p:spPr>
      </p:pic>
      <p:sp>
        <p:nvSpPr>
          <p:cNvPr id="3" name="文本框 2"/>
          <p:cNvSpPr txBox="1"/>
          <p:nvPr/>
        </p:nvSpPr>
        <p:spPr>
          <a:xfrm>
            <a:off x="273050" y="1865630"/>
            <a:ext cx="3346450" cy="1938020"/>
          </a:xfrm>
          <a:prstGeom prst="rect">
            <a:avLst/>
          </a:prstGeom>
          <a:noFill/>
        </p:spPr>
        <p:txBody>
          <a:bodyPr wrap="square" rtlCol="0">
            <a:spAutoFit/>
          </a:bodyPr>
          <a:p>
            <a:r>
              <a:rPr lang="zh-CN" altLang="en-US" sz="2400">
                <a:sym typeface="+mn-ea"/>
              </a:rPr>
              <a:t>量子程序中所有语句的最弱前置条件。证明过程是针对每一句语句都进行了一系列的数学推导。</a:t>
            </a:r>
            <a:endParaRPr lang="zh-CN" altLang="en-US" sz="2400">
              <a:sym typeface="+mn-ea"/>
            </a:endParaRPr>
          </a:p>
        </p:txBody>
      </p:sp>
      <p:sp>
        <p:nvSpPr>
          <p:cNvPr id="4" name="Title 3"/>
          <p:cNvSpPr>
            <a:spLocks noGrp="1"/>
          </p:cNvSpPr>
          <p:nvPr>
            <p:ph type="title"/>
          </p:nvPr>
        </p:nvSpPr>
        <p:spPr/>
        <p:txBody>
          <a:bodyPr/>
          <a:lstStyle/>
          <a:p>
            <a:r>
              <a:rPr lang="zh-CN" dirty="0" smtClean="0"/>
              <a:t>最弱前置条件</a:t>
            </a:r>
            <a:endParaRPr lang="zh-CN"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50520" y="1024255"/>
            <a:ext cx="10539095" cy="1198880"/>
          </a:xfrm>
          <a:prstGeom prst="rect">
            <a:avLst/>
          </a:prstGeom>
          <a:noFill/>
        </p:spPr>
        <p:txBody>
          <a:bodyPr wrap="square" rtlCol="0">
            <a:spAutoFit/>
          </a:bodyPr>
          <a:p>
            <a:endParaRPr lang="zh-CN" altLang="en-US" sz="2400">
              <a:sym typeface="+mn-ea"/>
            </a:endParaRPr>
          </a:p>
          <a:p>
            <a:endParaRPr lang="zh-CN" altLang="en-US" sz="2400">
              <a:sym typeface="+mn-ea"/>
            </a:endParaRPr>
          </a:p>
          <a:p>
            <a:endParaRPr lang="zh-CN" altLang="en-US" sz="2400">
              <a:sym typeface="+mn-ea"/>
            </a:endParaRPr>
          </a:p>
        </p:txBody>
      </p:sp>
      <p:sp>
        <p:nvSpPr>
          <p:cNvPr id="4" name="Title 3"/>
          <p:cNvSpPr>
            <a:spLocks noGrp="1"/>
          </p:cNvSpPr>
          <p:nvPr>
            <p:ph type="title"/>
          </p:nvPr>
        </p:nvSpPr>
        <p:spPr/>
        <p:txBody>
          <a:bodyPr/>
          <a:lstStyle/>
          <a:p>
            <a:r>
              <a:rPr lang="zh-CN" dirty="0" smtClean="0"/>
              <a:t>量子程序的证明系统</a:t>
            </a:r>
            <a:endParaRPr lang="zh-CN" dirty="0" smtClean="0"/>
          </a:p>
        </p:txBody>
      </p:sp>
      <p:sp>
        <p:nvSpPr>
          <p:cNvPr id="7" name="文本框 6"/>
          <p:cNvSpPr txBox="1"/>
          <p:nvPr/>
        </p:nvSpPr>
        <p:spPr>
          <a:xfrm>
            <a:off x="350520" y="1033780"/>
            <a:ext cx="5088890" cy="4523105"/>
          </a:xfrm>
          <a:prstGeom prst="rect">
            <a:avLst/>
          </a:prstGeom>
          <a:noFill/>
        </p:spPr>
        <p:txBody>
          <a:bodyPr wrap="square" rtlCol="0">
            <a:spAutoFit/>
          </a:bodyPr>
          <a:p>
            <a:r>
              <a:rPr lang="zh-CN" sz="2400">
                <a:sym typeface="+mn-ea"/>
              </a:rPr>
              <a:t>系统中包括以下公理，对于任意的谓词</a:t>
            </a:r>
            <a:r>
              <a:rPr lang="en-US" altLang="zh-CN" sz="2400">
                <a:sym typeface="+mn-ea"/>
              </a:rPr>
              <a:t>P</a:t>
            </a:r>
            <a:r>
              <a:rPr lang="zh-CN" altLang="en-US" sz="2400">
                <a:sym typeface="+mn-ea"/>
              </a:rPr>
              <a:t>，这些公理默认成立。</a:t>
            </a:r>
            <a:r>
              <a:rPr lang="zh-CN" sz="2400">
                <a:sym typeface="+mn-ea"/>
              </a:rPr>
              <a:t>这篇论文的最终目的是证明依靠这些公理提出的量子证明系统是可靠和完备的。可以看到，这些公理其实和最弱前置条件的表达式是几乎一样的。这使得证明过程十分简单，只要对程序</a:t>
            </a:r>
            <a:r>
              <a:rPr lang="en-US" altLang="zh-CN" sz="2400">
                <a:sym typeface="+mn-ea"/>
              </a:rPr>
              <a:t>S</a:t>
            </a:r>
            <a:r>
              <a:rPr lang="zh-CN" altLang="en-US" sz="2400">
                <a:sym typeface="+mn-ea"/>
              </a:rPr>
              <a:t>中每一条可能的语句，证明公理成立时能推出该语句的正确性成立，那么系统具有完备性。之后每一条公理推出的语句都满足正确性成立就可以证明可靠性。</a:t>
            </a:r>
            <a:endParaRPr lang="zh-CN" altLang="en-US" sz="2400">
              <a:sym typeface="+mn-ea"/>
            </a:endParaRPr>
          </a:p>
        </p:txBody>
      </p:sp>
      <p:pic>
        <p:nvPicPr>
          <p:cNvPr id="5" name="图片 4"/>
          <p:cNvPicPr>
            <a:picLocks noChangeAspect="1"/>
          </p:cNvPicPr>
          <p:nvPr/>
        </p:nvPicPr>
        <p:blipFill>
          <a:blip r:embed="rId1"/>
          <a:stretch>
            <a:fillRect/>
          </a:stretch>
        </p:blipFill>
        <p:spPr>
          <a:xfrm>
            <a:off x="5692140" y="14605"/>
            <a:ext cx="6455410" cy="681228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7" name="文本框 62"/>
          <p:cNvSpPr txBox="1">
            <a:spLocks noChangeArrowheads="1"/>
          </p:cNvSpPr>
          <p:nvPr/>
        </p:nvSpPr>
        <p:spPr bwMode="auto">
          <a:xfrm>
            <a:off x="3769109" y="3215646"/>
            <a:ext cx="473583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微软雅黑" panose="020B0703020204020201" pitchFamily="34" charset="-122"/>
              </a:defRPr>
            </a:lvl1pPr>
            <a:lvl2pPr marL="742950" indent="-285750" eaLnBrk="0" hangingPunct="0">
              <a:defRPr>
                <a:solidFill>
                  <a:schemeClr val="tx1"/>
                </a:solidFill>
                <a:latin typeface="Arial" panose="020B0604020202020204" pitchFamily="34" charset="0"/>
                <a:ea typeface="微软雅黑" panose="020B0703020204020201" pitchFamily="34" charset="-122"/>
              </a:defRPr>
            </a:lvl2pPr>
            <a:lvl3pPr marL="1143000" indent="-228600" eaLnBrk="0" hangingPunct="0">
              <a:defRPr>
                <a:solidFill>
                  <a:schemeClr val="tx1"/>
                </a:solidFill>
                <a:latin typeface="Arial" panose="020B0604020202020204" pitchFamily="34" charset="0"/>
                <a:ea typeface="微软雅黑" panose="020B0703020204020201" pitchFamily="34" charset="-122"/>
              </a:defRPr>
            </a:lvl3pPr>
            <a:lvl4pPr marL="1600200" indent="-228600" eaLnBrk="0" hangingPunct="0">
              <a:defRPr>
                <a:solidFill>
                  <a:schemeClr val="tx1"/>
                </a:solidFill>
                <a:latin typeface="Arial" panose="020B0604020202020204" pitchFamily="34" charset="0"/>
                <a:ea typeface="微软雅黑" panose="020B0703020204020201" pitchFamily="34" charset="-122"/>
              </a:defRPr>
            </a:lvl4pPr>
            <a:lvl5pPr marL="2057400" indent="-228600" eaLnBrk="0" hangingPunct="0">
              <a:defRPr>
                <a:solidFill>
                  <a:schemeClr val="tx1"/>
                </a:solidFill>
                <a:latin typeface="Arial" panose="020B0604020202020204" pitchFamily="34" charset="0"/>
                <a:ea typeface="微软雅黑" panose="020B0703020204020201"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9pPr>
          </a:lstStyle>
          <a:p>
            <a:pPr algn="ctr" defTabSz="685800" eaLnBrk="1" hangingPunct="1"/>
            <a:r>
              <a:rPr lang="zh-CN" sz="2700" dirty="0" smtClean="0">
                <a:solidFill>
                  <a:srgbClr val="4B649F"/>
                </a:solidFill>
              </a:rPr>
              <a:t>邓皓巍</a:t>
            </a:r>
            <a:endParaRPr lang="en-US" altLang="zh-CN" sz="2700" dirty="0">
              <a:solidFill>
                <a:srgbClr val="4B649F"/>
              </a:solidFill>
            </a:endParaRPr>
          </a:p>
          <a:p>
            <a:pPr algn="ctr" defTabSz="685800" eaLnBrk="1" fontAlgn="auto" hangingPunct="1">
              <a:spcBef>
                <a:spcPts val="0"/>
              </a:spcBef>
              <a:spcAft>
                <a:spcPts val="0"/>
              </a:spcAft>
            </a:pPr>
            <a:r>
              <a:rPr lang="zh-CN" altLang="en-US" sz="2700" dirty="0" smtClean="0">
                <a:solidFill>
                  <a:srgbClr val="4B649F"/>
                </a:solidFill>
              </a:rPr>
              <a:t>中国科学技术大学</a:t>
            </a:r>
            <a:r>
              <a:rPr lang="en-US" altLang="zh-CN" sz="2700" dirty="0" smtClean="0">
                <a:solidFill>
                  <a:srgbClr val="4B649F"/>
                </a:solidFill>
              </a:rPr>
              <a:t> </a:t>
            </a:r>
            <a:r>
              <a:rPr lang="zh-CN" altLang="en-US" sz="2700" dirty="0" smtClean="0">
                <a:solidFill>
                  <a:srgbClr val="4B649F"/>
                </a:solidFill>
              </a:rPr>
              <a:t>计算机学院</a:t>
            </a:r>
            <a:endParaRPr lang="en-US" altLang="zh-CN" sz="2700" dirty="0" smtClean="0">
              <a:solidFill>
                <a:srgbClr val="4B649F"/>
              </a:solidFill>
            </a:endParaRPr>
          </a:p>
        </p:txBody>
      </p:sp>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
        <p:nvSpPr>
          <p:cNvPr id="13" name="文本框 62"/>
          <p:cNvSpPr txBox="1">
            <a:spLocks noChangeArrowheads="1"/>
          </p:cNvSpPr>
          <p:nvPr/>
        </p:nvSpPr>
        <p:spPr bwMode="auto">
          <a:xfrm>
            <a:off x="3167511" y="2091350"/>
            <a:ext cx="595547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微软雅黑" panose="020B0703020204020201" pitchFamily="34" charset="-122"/>
              </a:defRPr>
            </a:lvl1pPr>
            <a:lvl2pPr marL="742950" indent="-285750" eaLnBrk="0" hangingPunct="0">
              <a:defRPr>
                <a:solidFill>
                  <a:schemeClr val="tx1"/>
                </a:solidFill>
                <a:latin typeface="Arial" panose="020B0604020202020204" pitchFamily="34" charset="0"/>
                <a:ea typeface="微软雅黑" panose="020B0703020204020201" pitchFamily="34" charset="-122"/>
              </a:defRPr>
            </a:lvl2pPr>
            <a:lvl3pPr marL="1143000" indent="-228600" eaLnBrk="0" hangingPunct="0">
              <a:defRPr>
                <a:solidFill>
                  <a:schemeClr val="tx1"/>
                </a:solidFill>
                <a:latin typeface="Arial" panose="020B0604020202020204" pitchFamily="34" charset="0"/>
                <a:ea typeface="微软雅黑" panose="020B0703020204020201" pitchFamily="34" charset="-122"/>
              </a:defRPr>
            </a:lvl3pPr>
            <a:lvl4pPr marL="1600200" indent="-228600" eaLnBrk="0" hangingPunct="0">
              <a:defRPr>
                <a:solidFill>
                  <a:schemeClr val="tx1"/>
                </a:solidFill>
                <a:latin typeface="Arial" panose="020B0604020202020204" pitchFamily="34" charset="0"/>
                <a:ea typeface="微软雅黑" panose="020B0703020204020201" pitchFamily="34" charset="-122"/>
              </a:defRPr>
            </a:lvl4pPr>
            <a:lvl5pPr marL="2057400" indent="-228600" eaLnBrk="0" hangingPunct="0">
              <a:defRPr>
                <a:solidFill>
                  <a:schemeClr val="tx1"/>
                </a:solidFill>
                <a:latin typeface="Arial" panose="020B0604020202020204" pitchFamily="34" charset="0"/>
                <a:ea typeface="微软雅黑" panose="020B0703020204020201"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703020204020201" pitchFamily="34" charset="-122"/>
              </a:defRPr>
            </a:lvl9pPr>
          </a:lstStyle>
          <a:p>
            <a:pPr algn="ctr" defTabSz="685800" eaLnBrk="1" fontAlgn="auto" hangingPunct="1">
              <a:spcBef>
                <a:spcPts val="0"/>
              </a:spcBef>
              <a:spcAft>
                <a:spcPts val="0"/>
              </a:spcAft>
            </a:pPr>
            <a:r>
              <a:rPr lang="zh-CN" altLang="en-US" sz="4500" dirty="0">
                <a:solidFill>
                  <a:srgbClr val="4B649F"/>
                </a:solidFill>
              </a:rPr>
              <a:t>谢谢！敬请批评指正！</a:t>
            </a:r>
            <a:endParaRPr lang="zh-CN" altLang="en-US" sz="4500" dirty="0">
              <a:solidFill>
                <a:srgbClr val="4B649F"/>
              </a:solidFill>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anose="020B0703020204020201" pitchFamily="34" charset="-122"/>
            <a:ea typeface="微软雅黑" panose="020B0703020204020201" pitchFamily="34" charset="-122"/>
          </a:defRPr>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2817</Words>
  <Application>WPS 演示</Application>
  <PresentationFormat>Custom</PresentationFormat>
  <Paragraphs>156</Paragraphs>
  <Slides>15</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15</vt:i4>
      </vt:variant>
    </vt:vector>
  </HeadingPairs>
  <TitlesOfParts>
    <vt:vector size="27" baseType="lpstr">
      <vt:lpstr>Arial</vt:lpstr>
      <vt:lpstr>宋体</vt:lpstr>
      <vt:lpstr>Wingdings</vt:lpstr>
      <vt:lpstr>微软雅黑</vt:lpstr>
      <vt:lpstr>Times New Roman</vt:lpstr>
      <vt:lpstr>等线</vt:lpstr>
      <vt:lpstr>等线</vt:lpstr>
      <vt:lpstr>楷体-简</vt:lpstr>
      <vt:lpstr>宋体</vt:lpstr>
      <vt:lpstr>Arial Unicode MS</vt:lpstr>
      <vt:lpstr>等线</vt:lpstr>
      <vt:lpstr>Office 主题​​</vt:lpstr>
      <vt:lpstr>PowerPoint 演示文稿</vt:lpstr>
      <vt:lpstr>量子Hoare Logic</vt:lpstr>
      <vt:lpstr>量子程序S中语句的定义</vt:lpstr>
      <vt:lpstr>量子程序节点</vt:lpstr>
      <vt:lpstr>例子</vt:lpstr>
      <vt:lpstr>程序表达</vt:lpstr>
      <vt:lpstr>PowerPoint 演示文稿</vt:lpstr>
      <vt:lpstr>两种正确性表达式</vt:lpstr>
      <vt:lpstr>例子</vt:lpstr>
      <vt:lpstr>理解两种正确性表达式</vt:lpstr>
      <vt:lpstr>最弱前置条件</vt:lpstr>
      <vt:lpstr>最弱前置条件</vt:lpstr>
      <vt:lpstr>最弱前置条件</vt:lpstr>
      <vt:lpstr>量子程序的证明系统</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sqrta</cp:lastModifiedBy>
  <cp:revision>380</cp:revision>
  <dcterms:created xsi:type="dcterms:W3CDTF">2019-10-20T10:59:04Z</dcterms:created>
  <dcterms:modified xsi:type="dcterms:W3CDTF">2019-10-20T10:59:04Z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2052-11.1.0.8392</vt:lpwstr>
  </property>
</Properties>
</file>