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1" r:id="rId5"/>
    <p:sldId id="278" r:id="rId6"/>
    <p:sldId id="260" r:id="rId7"/>
    <p:sldId id="262" r:id="rId8"/>
    <p:sldId id="263" r:id="rId9"/>
    <p:sldId id="282" r:id="rId10"/>
    <p:sldId id="259" r:id="rId11"/>
    <p:sldId id="275" r:id="rId12"/>
    <p:sldId id="264" r:id="rId13"/>
    <p:sldId id="273" r:id="rId14"/>
    <p:sldId id="274" r:id="rId15"/>
    <p:sldId id="265" r:id="rId16"/>
    <p:sldId id="276" r:id="rId17"/>
    <p:sldId id="277" r:id="rId18"/>
    <p:sldId id="266" r:id="rId19"/>
    <p:sldId id="267" r:id="rId20"/>
    <p:sldId id="268" r:id="rId21"/>
    <p:sldId id="269" r:id="rId22"/>
    <p:sldId id="270" r:id="rId23"/>
    <p:sldId id="280" r:id="rId24"/>
    <p:sldId id="271" r:id="rId25"/>
    <p:sldId id="27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231" autoAdjust="0"/>
  </p:normalViewPr>
  <p:slideViewPr>
    <p:cSldViewPr snapToGrid="0">
      <p:cViewPr varScale="1">
        <p:scale>
          <a:sx n="50" d="100"/>
          <a:sy n="50" d="100"/>
        </p:scale>
        <p:origin x="14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22EF5-C307-43FE-8333-2A57BC3E58DE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99626-195E-4A6A-A8AA-3B8860CC18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49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953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value is tagged by its full type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descriptio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tags are often elided when they can be inferred from context.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 types cannot be instantiated; concrete types can.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Concrete types can be manipulated either by value or by reference; the choice is left to the implementation. Abstract types, however, are always manipulated by reference.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noteworthy that composite types do not admit subtypes; therefore, types such as Polar are final and cannot be extended with additional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fields.</a:t>
            </a: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values, not variables, have types – variables are simply names bound to values.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 values in Julia are true objects having a type that belongs to a single, fully connected type graph, all nodes of which are equally first-class as types.</a:t>
            </a:r>
            <a:endParaRPr lang="zh-CN" altLang="en-US" dirty="0" smtClean="0"/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Julia lets you declare your own primitive types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459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diagonal rule states that if a variable occurs more than once in covariant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position, it is restricted to ranging over only concrete types.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030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Fields and expressions can also be annotated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that type is not a subtype of the declared type, Julia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try to convert it to the declared type.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750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prevents method redefinitions (through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instance) from affecting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scope of currently invoked methods.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in turn triggers a lazy recompilation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callers at their next invocation.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579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prevents method redefinitions (through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instance) from affecting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scope of currently invoked methods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391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Specialization</a:t>
            </a:r>
            <a:r>
              <a:rPr lang="zh-CN" altLang="en-US" dirty="0" smtClean="0"/>
              <a:t>：特殊化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9626-195E-4A6A-A8AA-3B8860CC18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0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12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0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87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08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15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73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27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33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45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7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50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E62F8-ACB0-4DEF-9886-7EB31085923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FB740-6E7A-4554-A12F-12BAD06AD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31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citation.cfm?doid=3288538.327649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en.wikibooks.org/wiki/Introducing_Julia/Metaprogramm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7582" y="1025381"/>
            <a:ext cx="10016836" cy="23876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Julia: Dynamism and Performance Reconciled by Design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Jeff </a:t>
            </a:r>
            <a:r>
              <a:rPr lang="en-US" altLang="zh-CN" dirty="0" err="1" smtClean="0"/>
              <a:t>Bezanson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Jiahao</a:t>
            </a:r>
            <a:r>
              <a:rPr lang="en-US" altLang="zh-CN" dirty="0" smtClean="0"/>
              <a:t> Chen, Benjamin Chung, </a:t>
            </a:r>
          </a:p>
          <a:p>
            <a:r>
              <a:rPr lang="en-US" altLang="zh-CN" dirty="0" smtClean="0"/>
              <a:t>Stefan </a:t>
            </a:r>
            <a:r>
              <a:rPr lang="en-US" altLang="zh-CN" dirty="0" err="1" smtClean="0"/>
              <a:t>Karpinski</a:t>
            </a:r>
            <a:r>
              <a:rPr lang="en-US" altLang="zh-CN" dirty="0" smtClean="0"/>
              <a:t>, Viral B. Shah, Jan </a:t>
            </a:r>
            <a:r>
              <a:rPr lang="en-US" altLang="zh-CN" dirty="0" err="1" smtClean="0"/>
              <a:t>Vitek</a:t>
            </a:r>
            <a:r>
              <a:rPr lang="en-US" altLang="zh-CN" dirty="0" smtClean="0"/>
              <a:t>, Lionel </a:t>
            </a:r>
            <a:r>
              <a:rPr lang="en-US" altLang="zh-CN" dirty="0" err="1" smtClean="0"/>
              <a:t>Zoubritzky</a:t>
            </a:r>
            <a:endParaRPr lang="en-US" altLang="zh-CN" dirty="0" smtClean="0"/>
          </a:p>
          <a:p>
            <a:r>
              <a:rPr lang="en-US" altLang="zh-CN" dirty="0" smtClean="0">
                <a:hlinkClick r:id="rId2"/>
              </a:rPr>
              <a:t>OOPSLA18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56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 smtClean="0"/>
          </a:p>
          <a:p>
            <a:pPr lvl="1"/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932263" y="2327562"/>
            <a:ext cx="24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productivity languages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000654" y="2327562"/>
            <a:ext cx="25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performance languages</a:t>
            </a:r>
            <a:endParaRPr lang="zh-CN" altLang="en-US" dirty="0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4920839" y="2512228"/>
            <a:ext cx="231370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4447151" y="1825625"/>
            <a:ext cx="3297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problem size and </a:t>
            </a:r>
            <a:r>
              <a:rPr lang="en-US" altLang="zh-CN" dirty="0" smtClean="0"/>
              <a:t>complexity is </a:t>
            </a:r>
          </a:p>
          <a:p>
            <a:pPr algn="ctr"/>
            <a:r>
              <a:rPr lang="en-US" altLang="zh-CN" dirty="0" smtClean="0"/>
              <a:t>on the rise</a:t>
            </a:r>
            <a:endParaRPr lang="zh-CN" altLang="en-US" dirty="0" smtClean="0"/>
          </a:p>
        </p:txBody>
      </p:sp>
      <p:sp>
        <p:nvSpPr>
          <p:cNvPr id="27" name="矩形 26"/>
          <p:cNvSpPr/>
          <p:nvPr/>
        </p:nvSpPr>
        <p:spPr>
          <a:xfrm>
            <a:off x="4415091" y="2621695"/>
            <a:ext cx="33618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requires significant programmer</a:t>
            </a:r>
          </a:p>
          <a:p>
            <a:pPr algn="ctr"/>
            <a:r>
              <a:rPr lang="en-US" altLang="zh-CN" dirty="0" smtClean="0"/>
              <a:t>involvement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510146" y="4001294"/>
            <a:ext cx="4405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productivity languages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Python, MATLAB, 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dynamic typing, garbage collection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693406" y="4001294"/>
            <a:ext cx="5144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performance languages</a:t>
            </a:r>
            <a:endParaRPr lang="zh-CN" altLang="en-US" dirty="0" smtClean="0"/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C, C++, Fortran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speed, a predictable mapping to hardware</a:t>
            </a:r>
          </a:p>
        </p:txBody>
      </p:sp>
    </p:spTree>
    <p:extLst>
      <p:ext uri="{BB962C8B-B14F-4D97-AF65-F5344CB8AC3E}">
        <p14:creationId xmlns:p14="http://schemas.microsoft.com/office/powerpoint/2010/main" val="16093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6011"/>
          </a:xfrm>
        </p:spPr>
        <p:txBody>
          <a:bodyPr/>
          <a:lstStyle/>
          <a:p>
            <a:r>
              <a:rPr lang="en-US" altLang="zh-CN" dirty="0" smtClean="0"/>
              <a:t>The Julia programming language aims to decrease the gap between productivity and performance languages.</a:t>
            </a:r>
          </a:p>
          <a:p>
            <a:r>
              <a:rPr lang="en-US" altLang="zh-CN" dirty="0"/>
              <a:t>productivity features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dynamic types</a:t>
            </a:r>
          </a:p>
          <a:p>
            <a:pPr lvl="1"/>
            <a:r>
              <a:rPr lang="en-US" altLang="zh-CN" dirty="0"/>
              <a:t>garbage </a:t>
            </a:r>
            <a:r>
              <a:rPr lang="en-US" altLang="zh-CN" dirty="0" smtClean="0"/>
              <a:t>collection</a:t>
            </a:r>
          </a:p>
          <a:p>
            <a:pPr lvl="1"/>
            <a:r>
              <a:rPr lang="en-US" altLang="zh-CN" b="1" dirty="0"/>
              <a:t>multiple dispatch</a:t>
            </a:r>
            <a:endParaRPr lang="en-US" altLang="zh-CN" b="1" dirty="0" smtClean="0"/>
          </a:p>
          <a:p>
            <a:r>
              <a:rPr lang="en-US" altLang="zh-CN" dirty="0" smtClean="0"/>
              <a:t>performance</a:t>
            </a:r>
          </a:p>
          <a:p>
            <a:pPr lvl="1"/>
            <a:r>
              <a:rPr lang="en-US" altLang="zh-CN" dirty="0"/>
              <a:t>type-specializing just-in-time </a:t>
            </a:r>
            <a:r>
              <a:rPr lang="en-US" altLang="zh-CN" dirty="0" smtClean="0"/>
              <a:t>compiler</a:t>
            </a:r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24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Example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9508" y="1501781"/>
            <a:ext cx="5004674" cy="48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7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7582" y="1025381"/>
            <a:ext cx="10016836" cy="2387600"/>
          </a:xfrm>
        </p:spPr>
        <p:txBody>
          <a:bodyPr>
            <a:normAutofit/>
          </a:bodyPr>
          <a:lstStyle/>
          <a:p>
            <a:r>
              <a:rPr lang="en-US" altLang="zh-CN" dirty="0"/>
              <a:t>THE JULIA PROGRAMMING LANGUAGE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8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Values, </a:t>
            </a:r>
            <a:r>
              <a:rPr lang="en-US" altLang="zh-CN" dirty="0" smtClean="0"/>
              <a:t>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dirty="0" smtClean="0"/>
              <a:t>Values: instances of primitive types or </a:t>
            </a:r>
            <a:r>
              <a:rPr lang="en-US" altLang="zh-CN" dirty="0"/>
              <a:t>composite </a:t>
            </a:r>
            <a:r>
              <a:rPr lang="en-US" altLang="zh-CN" dirty="0" smtClean="0"/>
              <a:t>types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/>
              <a:t>primitive </a:t>
            </a:r>
            <a:r>
              <a:rPr lang="en-US" altLang="zh-CN" dirty="0" smtClean="0"/>
              <a:t>types: </a:t>
            </a:r>
            <a:r>
              <a:rPr lang="en-US" altLang="zh-CN" dirty="0"/>
              <a:t>represented as sequences of </a:t>
            </a:r>
            <a:r>
              <a:rPr lang="en-US" altLang="zh-CN" dirty="0" smtClean="0"/>
              <a:t>bits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/>
              <a:t>composite </a:t>
            </a:r>
            <a:r>
              <a:rPr lang="en-US" altLang="zh-CN" dirty="0" smtClean="0"/>
              <a:t>types: </a:t>
            </a:r>
            <a:r>
              <a:rPr lang="en-US" altLang="zh-CN" dirty="0"/>
              <a:t>represented as a collection of fields holding </a:t>
            </a:r>
            <a:r>
              <a:rPr lang="en-US" altLang="zh-CN" dirty="0" smtClean="0"/>
              <a:t>values</a:t>
            </a:r>
          </a:p>
          <a:p>
            <a:pPr marL="1143000" lvl="3">
              <a:spcBef>
                <a:spcPts val="1000"/>
              </a:spcBef>
            </a:pPr>
            <a:r>
              <a:rPr lang="en-US" altLang="zh-CN" dirty="0" smtClean="0"/>
              <a:t>immutable by default</a:t>
            </a:r>
            <a:endParaRPr lang="en-US" altLang="zh-CN" dirty="0" smtClean="0"/>
          </a:p>
          <a:p>
            <a:pPr marL="228600" lvl="1">
              <a:spcBef>
                <a:spcPts val="1000"/>
              </a:spcBef>
            </a:pPr>
            <a:r>
              <a:rPr lang="en-US" altLang="zh-CN" dirty="0" smtClean="0"/>
              <a:t>Type Declarations: abstract types, primitive types and composite types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/>
              <a:t>Types can be parametrized by bounded type</a:t>
            </a:r>
          </a:p>
          <a:p>
            <a:pPr marL="457200" lvl="2" indent="0">
              <a:spcBef>
                <a:spcPts val="1000"/>
              </a:spcBef>
              <a:buNone/>
            </a:pPr>
            <a:r>
              <a:rPr lang="en-US" altLang="zh-CN" dirty="0"/>
              <a:t>   variables and have a single </a:t>
            </a:r>
            <a:r>
              <a:rPr lang="en-US" altLang="zh-CN" dirty="0" err="1"/>
              <a:t>supertype</a:t>
            </a:r>
            <a:r>
              <a:rPr lang="en-US" altLang="zh-CN" dirty="0" smtClean="0"/>
              <a:t>.</a:t>
            </a:r>
            <a:endParaRPr lang="en-US" altLang="zh-CN" dirty="0" smtClean="0"/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Any </a:t>
            </a:r>
            <a:r>
              <a:rPr lang="en-US" altLang="zh-CN" dirty="0" smtClean="0"/>
              <a:t>is the root of the type </a:t>
            </a:r>
            <a:r>
              <a:rPr lang="en-US" altLang="zh-CN" dirty="0" smtClean="0"/>
              <a:t>hierarchy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Composite </a:t>
            </a:r>
            <a:r>
              <a:rPr lang="en-US" altLang="zh-CN" dirty="0"/>
              <a:t>types do not admit subtypes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886" y="4160378"/>
            <a:ext cx="3887838" cy="23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6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Type </a:t>
            </a:r>
            <a:r>
              <a:rPr lang="en-US" altLang="zh-CN" dirty="0" smtClean="0"/>
              <a:t>Annotations(::)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dirty="0" smtClean="0"/>
              <a:t>Type </a:t>
            </a:r>
            <a:r>
              <a:rPr lang="en-US" altLang="zh-CN" dirty="0" smtClean="0"/>
              <a:t>Annotations: express constraints on fields, parameters, local variables, and method return types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union types: </a:t>
            </a:r>
            <a:r>
              <a:rPr lang="en-US" altLang="zh-CN" dirty="0"/>
              <a:t>Union{A</a:t>
            </a:r>
            <a:r>
              <a:rPr lang="en-US" altLang="zh-CN" dirty="0" smtClean="0"/>
              <a:t>,...}, Union{} is the</a:t>
            </a:r>
            <a:r>
              <a:rPr lang="zh-CN" altLang="en-US" dirty="0"/>
              <a:t> </a:t>
            </a:r>
            <a:r>
              <a:rPr lang="en-US" altLang="zh-CN" dirty="0" smtClean="0"/>
              <a:t>bottom type.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tuple types: </a:t>
            </a:r>
            <a:r>
              <a:rPr lang="en-US" altLang="zh-CN" dirty="0"/>
              <a:t>Tuple{A</a:t>
            </a:r>
            <a:r>
              <a:rPr lang="en-US" altLang="zh-CN" dirty="0" smtClean="0"/>
              <a:t>,...}</a:t>
            </a:r>
          </a:p>
          <a:p>
            <a:pPr marL="1143000" lvl="3">
              <a:spcBef>
                <a:spcPts val="1000"/>
              </a:spcBef>
            </a:pPr>
            <a:r>
              <a:rPr lang="en-US" altLang="zh-CN" dirty="0" err="1" smtClean="0"/>
              <a:t>Vararg</a:t>
            </a:r>
            <a:r>
              <a:rPr lang="en-US" altLang="zh-CN" dirty="0" smtClean="0"/>
              <a:t> in the last, denotes any number of trailing elements 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iterated union types: </a:t>
            </a:r>
            <a:r>
              <a:rPr lang="en-US" altLang="zh-CN" dirty="0" err="1" smtClean="0"/>
              <a:t>TExp</a:t>
            </a:r>
            <a:r>
              <a:rPr lang="en-US" altLang="zh-CN" dirty="0" smtClean="0"/>
              <a:t> where A&lt;:T&lt;:B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dirty="0" smtClean="0"/>
              <a:t>singleton types: Type{T} or Val{V</a:t>
            </a:r>
            <a:r>
              <a:rPr lang="en-US" altLang="zh-CN" dirty="0" smtClean="0"/>
              <a:t>}</a:t>
            </a:r>
            <a:endParaRPr lang="en-US" altLang="zh-CN" dirty="0" smtClean="0"/>
          </a:p>
          <a:p>
            <a:r>
              <a:rPr lang="en-US" altLang="zh-CN" sz="2400" dirty="0"/>
              <a:t>Type </a:t>
            </a:r>
            <a:r>
              <a:rPr lang="en-US" altLang="zh-CN" sz="2400" dirty="0" smtClean="0"/>
              <a:t>variable</a:t>
            </a:r>
          </a:p>
          <a:p>
            <a:pPr lvl="1"/>
            <a:endParaRPr lang="en-US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962" y="4118814"/>
            <a:ext cx="3887838" cy="23906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485" y="5033190"/>
            <a:ext cx="5714286" cy="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Subtyping(</a:t>
            </a:r>
            <a:r>
              <a:rPr lang="en-US" altLang="zh-CN" b="1" dirty="0" smtClean="0"/>
              <a:t>&lt;: 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7650" y="1825624"/>
            <a:ext cx="8103143" cy="478472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U</a:t>
            </a:r>
            <a:r>
              <a:rPr lang="en-US" altLang="zh-CN" dirty="0" smtClean="0"/>
              <a:t>nion type</a:t>
            </a:r>
            <a:endParaRPr lang="en-US" altLang="zh-CN" dirty="0"/>
          </a:p>
          <a:p>
            <a:pPr lvl="1"/>
            <a:r>
              <a:rPr lang="en-US" altLang="zh-CN" dirty="0" smtClean="0"/>
              <a:t>Union{T1</a:t>
            </a:r>
            <a:r>
              <a:rPr lang="en-US" altLang="zh-CN" dirty="0" smtClean="0"/>
              <a:t>,...} &lt;: </a:t>
            </a:r>
            <a:r>
              <a:rPr lang="en-US" altLang="zh-CN" dirty="0"/>
              <a:t>T, all the types T1,... must be subtypes of </a:t>
            </a:r>
            <a:r>
              <a:rPr lang="en-US" altLang="zh-CN" dirty="0" smtClean="0"/>
              <a:t>T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 </a:t>
            </a:r>
            <a:r>
              <a:rPr lang="en-US" altLang="zh-CN" dirty="0" smtClean="0"/>
              <a:t>&lt;: Union{T1</a:t>
            </a:r>
            <a:r>
              <a:rPr lang="en-US" altLang="zh-CN" dirty="0"/>
              <a:t>,...}, only one type, </a:t>
            </a:r>
            <a:r>
              <a:rPr lang="en-US" altLang="zh-CN" dirty="0" err="1"/>
              <a:t>Ti</a:t>
            </a:r>
            <a:r>
              <a:rPr lang="en-US" altLang="zh-CN" dirty="0"/>
              <a:t>, needs to be a </a:t>
            </a:r>
            <a:r>
              <a:rPr lang="en-US" altLang="zh-CN" dirty="0" err="1"/>
              <a:t>supertype</a:t>
            </a:r>
            <a:r>
              <a:rPr lang="en-US" altLang="zh-CN" dirty="0"/>
              <a:t> of </a:t>
            </a:r>
            <a:r>
              <a:rPr lang="en-US" altLang="zh-CN" dirty="0" smtClean="0"/>
              <a:t>T</a:t>
            </a:r>
            <a:endParaRPr lang="en-US" altLang="zh-CN" dirty="0" smtClean="0"/>
          </a:p>
          <a:p>
            <a:r>
              <a:rPr lang="en-US" altLang="zh-CN" dirty="0"/>
              <a:t>Tuple types are covariant (allow to dispatch</a:t>
            </a:r>
            <a:r>
              <a:rPr lang="en-US" altLang="zh-CN" dirty="0" smtClean="0"/>
              <a:t>)</a:t>
            </a:r>
          </a:p>
          <a:p>
            <a:r>
              <a:rPr lang="en-US" altLang="zh-CN" dirty="0" smtClean="0"/>
              <a:t>distributive</a:t>
            </a:r>
          </a:p>
          <a:p>
            <a:pPr lvl="1"/>
            <a:r>
              <a:rPr lang="en-US" altLang="zh-CN" dirty="0" smtClean="0"/>
              <a:t>Tuple{Union{A,B</a:t>
            </a:r>
            <a:r>
              <a:rPr lang="en-US" altLang="zh-CN" dirty="0"/>
              <a:t>},C</a:t>
            </a:r>
            <a:r>
              <a:rPr lang="en-US" altLang="zh-CN" dirty="0" smtClean="0"/>
              <a:t>} &lt;: Union{Tuple{A,C</a:t>
            </a:r>
            <a:r>
              <a:rPr lang="en-US" altLang="zh-CN" dirty="0"/>
              <a:t>},Tuple{B,C}}</a:t>
            </a:r>
            <a:endParaRPr lang="en-US" altLang="zh-CN" dirty="0" smtClean="0"/>
          </a:p>
          <a:p>
            <a:r>
              <a:rPr lang="en-US" altLang="zh-CN" dirty="0"/>
              <a:t>diagonal </a:t>
            </a:r>
            <a:r>
              <a:rPr lang="en-US" altLang="zh-CN" dirty="0" smtClean="0"/>
              <a:t>rule</a:t>
            </a:r>
          </a:p>
          <a:p>
            <a:pPr lvl="1"/>
            <a:r>
              <a:rPr lang="en-US" altLang="zh-CN" dirty="0"/>
              <a:t>Tuple{T,T} where T </a:t>
            </a:r>
            <a:r>
              <a:rPr lang="en-US" altLang="zh-CN" dirty="0" smtClean="0"/>
              <a:t>can be </a:t>
            </a:r>
            <a:r>
              <a:rPr lang="en-US" altLang="zh-CN" dirty="0"/>
              <a:t>seen as Union{Tuple{Int8,Int8},Tuple{Int16,Int16},...}</a:t>
            </a:r>
          </a:p>
          <a:p>
            <a:r>
              <a:rPr lang="en-US" altLang="zh-CN" dirty="0" smtClean="0"/>
              <a:t>Julia's </a:t>
            </a:r>
            <a:r>
              <a:rPr lang="en-US" altLang="zh-CN" dirty="0"/>
              <a:t>type parameters are invariant, </a:t>
            </a:r>
            <a:r>
              <a:rPr lang="en-US" altLang="zh-CN" dirty="0" smtClean="0"/>
              <a:t>rather </a:t>
            </a:r>
            <a:r>
              <a:rPr lang="en-US" altLang="zh-CN" dirty="0"/>
              <a:t>than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being covariant</a:t>
            </a:r>
          </a:p>
          <a:p>
            <a:pPr marL="0" indent="0"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026" y="1039870"/>
            <a:ext cx="2844810" cy="1301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793" y="2609851"/>
            <a:ext cx="3688946" cy="13914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7674" y="4785521"/>
            <a:ext cx="4174326" cy="139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8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Dynamically-checked Type Assertions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method executes only if all of its arguments have types that </a:t>
            </a:r>
            <a:r>
              <a:rPr lang="en-US" altLang="zh-CN" dirty="0" smtClean="0"/>
              <a:t>match their </a:t>
            </a:r>
            <a:r>
              <a:rPr lang="en-US" altLang="zh-CN" dirty="0"/>
              <a:t>declarations</a:t>
            </a:r>
            <a:r>
              <a:rPr lang="en-US" altLang="zh-CN" dirty="0" smtClean="0"/>
              <a:t>.</a:t>
            </a:r>
          </a:p>
          <a:p>
            <a:r>
              <a:rPr lang="en-US" altLang="zh-CN" dirty="0"/>
              <a:t>Julia allows type </a:t>
            </a:r>
            <a:r>
              <a:rPr lang="en-US" altLang="zh-CN" dirty="0" smtClean="0"/>
              <a:t>annotations to </a:t>
            </a:r>
            <a:r>
              <a:rPr lang="en-US" altLang="zh-CN" dirty="0"/>
              <a:t>act </a:t>
            </a:r>
            <a:r>
              <a:rPr lang="en-US" altLang="zh-CN" dirty="0" smtClean="0"/>
              <a:t>as checked </a:t>
            </a:r>
            <a:r>
              <a:rPr lang="en-US" altLang="zh-CN" dirty="0"/>
              <a:t>type assertions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/>
              <a:t>x::</a:t>
            </a:r>
            <a:r>
              <a:rPr lang="en-US" altLang="zh-CN" dirty="0" smtClean="0"/>
              <a:t>Int64</a:t>
            </a:r>
          </a:p>
          <a:p>
            <a:pPr lvl="1"/>
            <a:r>
              <a:rPr lang="en-US" altLang="zh-CN" dirty="0"/>
              <a:t>f()::</a:t>
            </a:r>
            <a:r>
              <a:rPr lang="en-US" altLang="zh-CN" dirty="0" err="1"/>
              <a:t>Int</a:t>
            </a:r>
            <a:r>
              <a:rPr lang="en-US" altLang="zh-CN" dirty="0"/>
              <a:t> =...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304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</a:t>
            </a:r>
            <a:r>
              <a:rPr lang="en-US" altLang="zh-CN" dirty="0" smtClean="0"/>
              <a:t>ultiple dispatch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4351338"/>
          </a:xfrm>
        </p:spPr>
        <p:txBody>
          <a:bodyPr/>
          <a:lstStyle/>
          <a:p>
            <a:r>
              <a:rPr lang="en-US" altLang="zh-CN" dirty="0" smtClean="0"/>
              <a:t>f(::T) pick a method of f </a:t>
            </a:r>
            <a:r>
              <a:rPr lang="en-US" altLang="zh-CN" dirty="0"/>
              <a:t>whose type </a:t>
            </a:r>
            <a:r>
              <a:rPr lang="en-US" altLang="zh-CN" dirty="0" smtClean="0"/>
              <a:t>T‘ is not a </a:t>
            </a:r>
            <a:r>
              <a:rPr lang="en-US" altLang="zh-CN" dirty="0" err="1"/>
              <a:t>supertype</a:t>
            </a:r>
            <a:r>
              <a:rPr lang="en-US" altLang="zh-CN" dirty="0"/>
              <a:t> of T</a:t>
            </a:r>
            <a:r>
              <a:rPr lang="en-US" altLang="zh-CN" dirty="0" smtClean="0"/>
              <a:t> and is </a:t>
            </a:r>
            <a:r>
              <a:rPr lang="en-US" altLang="zh-CN" dirty="0"/>
              <a:t>the most </a:t>
            </a:r>
            <a:r>
              <a:rPr lang="en-US" altLang="zh-CN" dirty="0" smtClean="0"/>
              <a:t>specific.</a:t>
            </a:r>
          </a:p>
          <a:p>
            <a:r>
              <a:rPr lang="en-US" altLang="zh-CN" dirty="0" smtClean="0"/>
              <a:t>In </a:t>
            </a:r>
            <a:r>
              <a:rPr lang="en-US" altLang="zh-CN" dirty="0"/>
              <a:t>contrast to </a:t>
            </a:r>
            <a:r>
              <a:rPr lang="en-US" altLang="zh-CN" dirty="0" smtClean="0"/>
              <a:t>single dispatch, every </a:t>
            </a:r>
            <a:r>
              <a:rPr lang="en-US" altLang="zh-CN" dirty="0"/>
              <a:t>position in the tuples T and T' have the same </a:t>
            </a:r>
            <a:r>
              <a:rPr lang="en-US" altLang="zh-CN" dirty="0" smtClean="0"/>
              <a:t>role.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224" y="4821382"/>
            <a:ext cx="7682363" cy="158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994" y="846606"/>
            <a:ext cx="5800000" cy="3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 dispatch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Julia supports </a:t>
            </a:r>
            <a:r>
              <a:rPr lang="en-US" altLang="zh-CN" dirty="0" smtClean="0"/>
              <a:t>higher order functions and </a:t>
            </a:r>
            <a:r>
              <a:rPr lang="en-US" altLang="zh-CN" dirty="0"/>
              <a:t>immutable-by-default </a:t>
            </a:r>
            <a:r>
              <a:rPr lang="en-US" altLang="zh-CN" dirty="0" smtClean="0"/>
              <a:t>values but </a:t>
            </a:r>
            <a:r>
              <a:rPr lang="en-US" altLang="zh-CN" dirty="0"/>
              <a:t>has no arrow </a:t>
            </a:r>
            <a:r>
              <a:rPr lang="en-US" altLang="zh-CN" dirty="0" smtClean="0"/>
              <a:t>types.</a:t>
            </a:r>
          </a:p>
          <a:p>
            <a:r>
              <a:rPr lang="en-US" altLang="zh-CN" dirty="0" smtClean="0"/>
              <a:t>functions are </a:t>
            </a:r>
            <a:r>
              <a:rPr lang="en-US" altLang="zh-CN" dirty="0"/>
              <a:t>incomparable nominal </a:t>
            </a:r>
            <a:r>
              <a:rPr lang="en-US" altLang="zh-CN" dirty="0" smtClean="0"/>
              <a:t>types</a:t>
            </a:r>
          </a:p>
          <a:p>
            <a:r>
              <a:rPr lang="en-US" altLang="zh-CN" dirty="0" smtClean="0"/>
              <a:t>Thus, </a:t>
            </a:r>
            <a:r>
              <a:rPr lang="en-US" altLang="zh-CN" dirty="0"/>
              <a:t>many traditional typed idioms are </a:t>
            </a:r>
            <a:r>
              <a:rPr lang="en-US" altLang="zh-CN" dirty="0" smtClean="0"/>
              <a:t>impractical, and </a:t>
            </a:r>
            <a:r>
              <a:rPr lang="en-US" altLang="zh-CN" dirty="0"/>
              <a:t>it is impossible to dispatch on function </a:t>
            </a:r>
            <a:r>
              <a:rPr lang="en-US" altLang="zh-CN" dirty="0" smtClean="0"/>
              <a:t>types.</a:t>
            </a:r>
          </a:p>
          <a:p>
            <a:r>
              <a:rPr lang="en-US" altLang="zh-CN" dirty="0" smtClean="0"/>
              <a:t>But </a:t>
            </a:r>
            <a:r>
              <a:rPr lang="en-US" altLang="zh-CN" dirty="0"/>
              <a:t>nominal types do allow dispatch </a:t>
            </a:r>
            <a:r>
              <a:rPr lang="en-US" altLang="zh-CN" dirty="0" smtClean="0"/>
              <a:t>on methods </a:t>
            </a:r>
            <a:r>
              <a:rPr lang="en-US" altLang="zh-CN" dirty="0"/>
              <a:t>passed as </a:t>
            </a:r>
            <a:r>
              <a:rPr lang="en-US" altLang="zh-CN" dirty="0" smtClean="0"/>
              <a:t>arguments.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426" y="5423653"/>
            <a:ext cx="7822836" cy="75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Metaprogramming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Macros, </a:t>
            </a:r>
            <a:r>
              <a:rPr lang="en-US" altLang="zh-CN" dirty="0" err="1" smtClean="0"/>
              <a:t>eval</a:t>
            </a:r>
            <a:r>
              <a:rPr lang="en-US" altLang="zh-CN" dirty="0" smtClean="0"/>
              <a:t>()</a:t>
            </a:r>
          </a:p>
          <a:p>
            <a:r>
              <a:rPr lang="en-US" altLang="zh-CN" dirty="0" smtClean="0"/>
              <a:t>Reflection</a:t>
            </a:r>
          </a:p>
          <a:p>
            <a:pPr lvl="1"/>
            <a:r>
              <a:rPr lang="en-US" altLang="zh-CN" dirty="0"/>
              <a:t>fieldnames</a:t>
            </a:r>
            <a:r>
              <a:rPr lang="en-US" altLang="zh-CN" dirty="0" smtClean="0"/>
              <a:t>(), </a:t>
            </a:r>
            <a:r>
              <a:rPr lang="en-US" altLang="zh-CN" dirty="0" err="1"/>
              <a:t>fieldtype</a:t>
            </a:r>
            <a:r>
              <a:rPr lang="en-US" altLang="zh-CN" dirty="0"/>
              <a:t>()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8" y="3462910"/>
            <a:ext cx="2353002" cy="21137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368" y="3230443"/>
            <a:ext cx="4527768" cy="25786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142" y="4353993"/>
            <a:ext cx="4515858" cy="9112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1230" y="2362315"/>
            <a:ext cx="4238095" cy="150476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499313" y="3976393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 3. macro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9103388" y="5582324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 4. </a:t>
            </a:r>
            <a:r>
              <a:rPr lang="en-US" altLang="zh-CN" dirty="0" err="1" smtClean="0"/>
              <a:t>eval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45883" y="5692127"/>
            <a:ext cx="136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 1. quote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4485559" y="5968055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 2. change P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16204" y="6488668"/>
            <a:ext cx="6107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 1 and Fig 2 </a:t>
            </a:r>
            <a:r>
              <a:rPr lang="en-US" altLang="zh-CN" dirty="0"/>
              <a:t>is from </a:t>
            </a:r>
            <a:r>
              <a:rPr lang="en-US" altLang="zh-CN" dirty="0">
                <a:hlinkClick r:id="rId7"/>
              </a:rPr>
              <a:t>Introducing Julia/Metaprogramming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76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World age (or epoch) counter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epoch is </a:t>
            </a:r>
            <a:r>
              <a:rPr lang="en-US" altLang="zh-CN" dirty="0" smtClean="0"/>
              <a:t>a monotonically </a:t>
            </a:r>
            <a:r>
              <a:rPr lang="en-US" altLang="zh-CN" dirty="0"/>
              <a:t>increasing value that can be associated to each method definition</a:t>
            </a:r>
            <a:r>
              <a:rPr lang="en-US" altLang="zh-CN" dirty="0" smtClean="0"/>
              <a:t>.</a:t>
            </a:r>
          </a:p>
          <a:p>
            <a:r>
              <a:rPr lang="en-US" altLang="zh-CN" dirty="0"/>
              <a:t>When a </a:t>
            </a:r>
            <a:r>
              <a:rPr lang="en-US" altLang="zh-CN" dirty="0" smtClean="0"/>
              <a:t>method is </a:t>
            </a:r>
            <a:r>
              <a:rPr lang="en-US" altLang="zh-CN" dirty="0"/>
              <a:t>compiled, it is assigned a minimum world age, set to the current epoch, and a maximum </a:t>
            </a:r>
            <a:r>
              <a:rPr lang="en-US" altLang="zh-CN" dirty="0" smtClean="0"/>
              <a:t>world age</a:t>
            </a:r>
            <a:r>
              <a:rPr lang="en-US" altLang="zh-CN" dirty="0"/>
              <a:t>, set to </a:t>
            </a:r>
            <a:r>
              <a:rPr lang="en-US" altLang="zh-CN" dirty="0" err="1"/>
              <a:t>typemax</a:t>
            </a:r>
            <a:r>
              <a:rPr lang="en-US" altLang="zh-CN" dirty="0"/>
              <a:t>(</a:t>
            </a:r>
            <a:r>
              <a:rPr lang="en-US" altLang="zh-CN" dirty="0" err="1"/>
              <a:t>Int</a:t>
            </a:r>
            <a:r>
              <a:rPr lang="en-US" altLang="zh-CN" dirty="0" smtClean="0"/>
              <a:t>).</a:t>
            </a:r>
          </a:p>
          <a:p>
            <a:r>
              <a:rPr lang="en-US" altLang="zh-CN" dirty="0"/>
              <a:t>A</a:t>
            </a:r>
            <a:r>
              <a:rPr lang="en-US" altLang="zh-CN" dirty="0" smtClean="0"/>
              <a:t> </a:t>
            </a:r>
            <a:r>
              <a:rPr lang="en-US" altLang="zh-CN" dirty="0"/>
              <a:t>method is visible only if the current epoch is superior to </a:t>
            </a:r>
            <a:r>
              <a:rPr lang="en-US" altLang="zh-CN" dirty="0" smtClean="0"/>
              <a:t>its minimum </a:t>
            </a:r>
            <a:r>
              <a:rPr lang="en-US" altLang="zh-CN" dirty="0"/>
              <a:t>world age.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550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World age (or epoch) counter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can use </a:t>
            </a:r>
            <a:r>
              <a:rPr lang="en-US" altLang="zh-CN" dirty="0" err="1"/>
              <a:t>Base.invokelatest</a:t>
            </a:r>
            <a:r>
              <a:rPr lang="en-US" altLang="zh-CN" dirty="0"/>
              <a:t>(</a:t>
            </a:r>
            <a:r>
              <a:rPr lang="en-US" altLang="zh-CN" dirty="0" err="1"/>
              <a:t>fun,args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r>
              <a:rPr lang="en-US" altLang="zh-CN" dirty="0"/>
              <a:t>to bypass this </a:t>
            </a:r>
            <a:r>
              <a:rPr lang="en-US" altLang="zh-CN" dirty="0" smtClean="0"/>
              <a:t>mechanism</a:t>
            </a:r>
          </a:p>
          <a:p>
            <a:pPr lvl="1"/>
            <a:r>
              <a:rPr lang="en-US" altLang="zh-CN" dirty="0" smtClean="0"/>
              <a:t>cannot </a:t>
            </a:r>
            <a:r>
              <a:rPr lang="en-US" altLang="zh-CN" dirty="0"/>
              <a:t>be statically optimized by the compiler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75" y="4568570"/>
            <a:ext cx="4140125" cy="19634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086" y="1690688"/>
            <a:ext cx="8657827" cy="27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1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Object oriented programming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033655" cy="4351338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/>
              <a:t>Julia’s design does not support the class-based object oriented programming style.</a:t>
            </a:r>
          </a:p>
          <a:p>
            <a:r>
              <a:rPr lang="en-US" altLang="zh-CN" dirty="0"/>
              <a:t>no way to extend </a:t>
            </a:r>
            <a:r>
              <a:rPr lang="en-US" altLang="zh-CN" dirty="0" smtClean="0"/>
              <a:t>a point </a:t>
            </a:r>
            <a:r>
              <a:rPr lang="en-US" altLang="zh-CN" dirty="0"/>
              <a:t>class Pt with a color </a:t>
            </a:r>
            <a:r>
              <a:rPr lang="en-US" altLang="zh-CN" dirty="0" smtClean="0"/>
              <a:t>field</a:t>
            </a:r>
          </a:p>
          <a:p>
            <a:r>
              <a:rPr lang="en-US" altLang="zh-CN" dirty="0" smtClean="0"/>
              <a:t>side effect</a:t>
            </a:r>
          </a:p>
          <a:p>
            <a:pPr lvl="1"/>
            <a:r>
              <a:rPr lang="en-US" altLang="zh-CN" dirty="0" smtClean="0"/>
              <a:t>abstract classes have neither fields nor methods</a:t>
            </a:r>
          </a:p>
          <a:p>
            <a:pPr lvl="1"/>
            <a:r>
              <a:rPr lang="en-US" altLang="zh-CN" dirty="0" smtClean="0"/>
              <a:t>so there is no documentation to remind the programmer that a copy method is needed for </a:t>
            </a:r>
            <a:r>
              <a:rPr lang="en-US" altLang="zh-CN" dirty="0" err="1" smtClean="0"/>
              <a:t>ColPt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385" y="1665073"/>
            <a:ext cx="4438870" cy="426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5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Gradual typing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Gradual typing: </a:t>
            </a:r>
            <a:r>
              <a:rPr lang="en-US" altLang="zh-CN" dirty="0"/>
              <a:t>a call to a function f(t::T), such as f(x</a:t>
            </a:r>
            <a:r>
              <a:rPr lang="en-US" altLang="zh-CN" dirty="0" smtClean="0"/>
              <a:t>), will be statically checked</a:t>
            </a:r>
          </a:p>
          <a:p>
            <a:r>
              <a:rPr lang="en-US" altLang="zh-CN" dirty="0"/>
              <a:t>In Julia, </a:t>
            </a:r>
            <a:r>
              <a:rPr lang="en-US" altLang="zh-CN" dirty="0" smtClean="0"/>
              <a:t>a </a:t>
            </a:r>
            <a:r>
              <a:rPr lang="en-US" altLang="zh-CN" dirty="0"/>
              <a:t>call to f(x) will not be checked </a:t>
            </a:r>
            <a:r>
              <a:rPr lang="en-US" altLang="zh-CN" dirty="0" smtClean="0"/>
              <a:t>statically</a:t>
            </a:r>
          </a:p>
          <a:p>
            <a:endParaRPr lang="en-US" altLang="zh-CN" dirty="0" smtClean="0"/>
          </a:p>
          <a:p>
            <a:r>
              <a:rPr lang="en-US" altLang="zh-CN" dirty="0"/>
              <a:t>I</a:t>
            </a:r>
            <a:r>
              <a:rPr lang="en-US" altLang="zh-CN" dirty="0" smtClean="0"/>
              <a:t>n </a:t>
            </a:r>
            <a:r>
              <a:rPr lang="en-US" altLang="zh-CN" dirty="0"/>
              <a:t>Julia, a variable, parameter, or field annotated with type T </a:t>
            </a:r>
            <a:r>
              <a:rPr lang="en-US" altLang="zh-CN" dirty="0" smtClean="0"/>
              <a:t>will always </a:t>
            </a:r>
            <a:r>
              <a:rPr lang="en-US" altLang="zh-CN" dirty="0"/>
              <a:t>hold a value of type T</a:t>
            </a:r>
          </a:p>
          <a:p>
            <a:r>
              <a:rPr lang="en-US" altLang="zh-CN" dirty="0" smtClean="0"/>
              <a:t>Gradual </a:t>
            </a:r>
            <a:r>
              <a:rPr lang="en-US" altLang="zh-CN" dirty="0"/>
              <a:t>type systems only guarantee that values will act like type 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0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7582" y="1025381"/>
            <a:ext cx="10016836" cy="2387600"/>
          </a:xfrm>
        </p:spPr>
        <p:txBody>
          <a:bodyPr>
            <a:normAutofit/>
          </a:bodyPr>
          <a:lstStyle/>
          <a:p>
            <a:r>
              <a:rPr lang="en-US" altLang="zh-CN" dirty="0"/>
              <a:t>IMPLEMENTING JULIA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228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JIT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767945" cy="4351338"/>
          </a:xfrm>
        </p:spPr>
        <p:txBody>
          <a:bodyPr/>
          <a:lstStyle/>
          <a:p>
            <a:r>
              <a:rPr lang="en-US" altLang="zh-CN" dirty="0"/>
              <a:t>method-based JIT without </a:t>
            </a:r>
            <a:r>
              <a:rPr lang="en-US" altLang="zh-CN" dirty="0" smtClean="0"/>
              <a:t>compilation tiers</a:t>
            </a:r>
          </a:p>
          <a:p>
            <a:r>
              <a:rPr lang="en-US" altLang="zh-CN" dirty="0" smtClean="0"/>
              <a:t>Julia does not support </a:t>
            </a:r>
            <a:r>
              <a:rPr lang="en-US" altLang="zh-CN" dirty="0" err="1" smtClean="0"/>
              <a:t>deoptimization</a:t>
            </a:r>
            <a:r>
              <a:rPr lang="en-US" altLang="zh-CN" dirty="0" smtClean="0"/>
              <a:t> with on-stack replacement</a:t>
            </a:r>
          </a:p>
          <a:p>
            <a:pPr lvl="1"/>
            <a:r>
              <a:rPr lang="en-US" altLang="zh-CN" dirty="0"/>
              <a:t>once methods are compiled they are not </a:t>
            </a:r>
            <a:r>
              <a:rPr lang="en-US" altLang="zh-CN" dirty="0" smtClean="0"/>
              <a:t>changed</a:t>
            </a:r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129" y="874634"/>
            <a:ext cx="4137126" cy="530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 Specialization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runtime type information</a:t>
            </a:r>
          </a:p>
          <a:p>
            <a:r>
              <a:rPr lang="en-US" altLang="zh-CN" dirty="0" smtClean="0"/>
              <a:t>Every time a method is called with a new tuple of argument types, it is specialized to these types.</a:t>
            </a:r>
          </a:p>
          <a:p>
            <a:r>
              <a:rPr lang="en-US" altLang="zh-CN" dirty="0" smtClean="0"/>
              <a:t>Unboxing: </a:t>
            </a:r>
            <a:r>
              <a:rPr lang="en-US" altLang="zh-CN" dirty="0"/>
              <a:t>the </a:t>
            </a:r>
            <a:r>
              <a:rPr lang="en-US" altLang="zh-CN" dirty="0" smtClean="0"/>
              <a:t>memory layout </a:t>
            </a:r>
            <a:r>
              <a:rPr lang="en-US" altLang="zh-CN" dirty="0"/>
              <a:t>of all arguments is </a:t>
            </a:r>
            <a:r>
              <a:rPr lang="en-US" altLang="zh-CN" dirty="0" smtClean="0"/>
              <a:t>known</a:t>
            </a:r>
          </a:p>
          <a:p>
            <a:r>
              <a:rPr lang="en-US" altLang="zh-CN" dirty="0" err="1" smtClean="0"/>
              <a:t>Devirtualization</a:t>
            </a:r>
            <a:r>
              <a:rPr lang="en-US" altLang="zh-CN" dirty="0" smtClean="0"/>
              <a:t>: </a:t>
            </a:r>
            <a:r>
              <a:rPr lang="en-US" altLang="zh-CN" dirty="0"/>
              <a:t>reduces dispatch overhead and enables </a:t>
            </a:r>
            <a:r>
              <a:rPr lang="en-US" altLang="zh-CN" dirty="0" err="1" smtClean="0"/>
              <a:t>inlining</a:t>
            </a:r>
            <a:endParaRPr lang="en-US" altLang="zh-CN" dirty="0" smtClean="0"/>
          </a:p>
          <a:p>
            <a:r>
              <a:rPr lang="en-US" altLang="zh-CN" dirty="0" smtClean="0"/>
              <a:t>many different argument types</a:t>
            </a:r>
          </a:p>
          <a:p>
            <a:pPr lvl="1"/>
            <a:r>
              <a:rPr lang="en-US" altLang="zh-CN" dirty="0" err="1" smtClean="0"/>
              <a:t>Vararg</a:t>
            </a:r>
            <a:r>
              <a:rPr lang="en-US" altLang="zh-CN" dirty="0" smtClean="0"/>
              <a:t> treated as Any</a:t>
            </a:r>
          </a:p>
          <a:p>
            <a:pPr lvl="1"/>
            <a:r>
              <a:rPr lang="en-US" altLang="zh-CN" dirty="0" smtClean="0"/>
              <a:t>only specializes on function types if the argument is called in the method body</a:t>
            </a:r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666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Type Inference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8832273" cy="4351338"/>
          </a:xfrm>
        </p:spPr>
        <p:txBody>
          <a:bodyPr/>
          <a:lstStyle/>
          <a:p>
            <a:r>
              <a:rPr lang="en-US" altLang="zh-CN" dirty="0" smtClean="0"/>
              <a:t>After specializing, type information is known.</a:t>
            </a:r>
          </a:p>
          <a:p>
            <a:r>
              <a:rPr lang="en-US" altLang="zh-CN" dirty="0" smtClean="0"/>
              <a:t>data-flow analysis</a:t>
            </a:r>
          </a:p>
          <a:p>
            <a:r>
              <a:rPr lang="en-US" altLang="zh-CN" dirty="0" smtClean="0"/>
              <a:t>For recursive methods cycle </a:t>
            </a:r>
          </a:p>
          <a:p>
            <a:pPr marL="0" indent="0">
              <a:buNone/>
            </a:pPr>
            <a:r>
              <a:rPr lang="en-US" altLang="zh-CN" dirty="0" smtClean="0"/>
              <a:t>elimination is performed.</a:t>
            </a:r>
          </a:p>
          <a:p>
            <a:pPr lvl="1"/>
            <a:r>
              <a:rPr lang="en-US" altLang="zh-CN" dirty="0" smtClean="0"/>
              <a:t>convergence</a:t>
            </a:r>
          </a:p>
          <a:p>
            <a:pPr lvl="1"/>
            <a:r>
              <a:rPr lang="en-US" altLang="zh-CN" dirty="0" smtClean="0"/>
              <a:t>limits the size of the inferred types</a:t>
            </a:r>
          </a:p>
          <a:p>
            <a:pPr marL="457200" lvl="1" indent="0">
              <a:buNone/>
            </a:pPr>
            <a:r>
              <a:rPr lang="en-US" altLang="zh-CN" dirty="0" smtClean="0"/>
              <a:t>to an arbitrary bound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30581"/>
            <a:ext cx="5447157" cy="274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6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 </a:t>
            </a:r>
            <a:r>
              <a:rPr lang="en-US" altLang="zh-CN" dirty="0" err="1"/>
              <a:t>Inlining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help </a:t>
            </a:r>
            <a:r>
              <a:rPr lang="en-US" altLang="zh-CN" dirty="0" smtClean="0"/>
              <a:t>type inference</a:t>
            </a:r>
          </a:p>
          <a:p>
            <a:pPr lvl="1"/>
            <a:r>
              <a:rPr lang="en-US" altLang="zh-CN" dirty="0" smtClean="0"/>
              <a:t>avoid branches</a:t>
            </a:r>
          </a:p>
          <a:p>
            <a:r>
              <a:rPr lang="en-US" altLang="zh-CN" dirty="0"/>
              <a:t>memory </a:t>
            </a:r>
            <a:r>
              <a:rPr lang="en-US" altLang="zh-CN" dirty="0" smtClean="0"/>
              <a:t>cost and requires additional compilation time</a:t>
            </a:r>
          </a:p>
          <a:p>
            <a:pPr lvl="1"/>
            <a:r>
              <a:rPr lang="en-US" altLang="zh-CN" dirty="0"/>
              <a:t>a number of pragmatic heuristics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71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Object Unboxing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 </a:t>
            </a:r>
            <a:r>
              <a:rPr lang="en-US" altLang="zh-CN" dirty="0"/>
              <a:t>variable may hold values of many </a:t>
            </a:r>
            <a:r>
              <a:rPr lang="en-US" altLang="zh-CN" dirty="0" smtClean="0"/>
              <a:t>types.</a:t>
            </a:r>
          </a:p>
          <a:p>
            <a:pPr lvl="1"/>
            <a:r>
              <a:rPr lang="en-US" altLang="zh-CN" dirty="0"/>
              <a:t>I</a:t>
            </a:r>
            <a:r>
              <a:rPr lang="en-US" altLang="zh-CN" dirty="0" smtClean="0"/>
              <a:t>n the general case, values are allocated on the heap</a:t>
            </a:r>
          </a:p>
          <a:p>
            <a:r>
              <a:rPr lang="en-US" altLang="zh-CN" dirty="0"/>
              <a:t>Unboxing allows </a:t>
            </a:r>
            <a:r>
              <a:rPr lang="en-US" altLang="zh-CN" dirty="0" smtClean="0"/>
              <a:t>to manipulate </a:t>
            </a:r>
            <a:r>
              <a:rPr lang="en-US" altLang="zh-CN" dirty="0"/>
              <a:t>values </a:t>
            </a:r>
            <a:r>
              <a:rPr lang="en-US" altLang="zh-CN" dirty="0" smtClean="0"/>
              <a:t>directly.</a:t>
            </a:r>
          </a:p>
          <a:p>
            <a:r>
              <a:rPr lang="en-US" altLang="zh-CN" dirty="0"/>
              <a:t>d</a:t>
            </a:r>
            <a:r>
              <a:rPr lang="en-US" altLang="zh-CN" dirty="0" smtClean="0"/>
              <a:t>on’t have a null (but have Nothing)</a:t>
            </a:r>
          </a:p>
          <a:p>
            <a:pPr lvl="1"/>
            <a:r>
              <a:rPr lang="en-US" altLang="zh-CN" dirty="0" smtClean="0"/>
              <a:t>so don’t need an extra tag for primitive values.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Unboxing is impossible for </a:t>
            </a:r>
            <a:r>
              <a:rPr lang="en-US" altLang="zh-CN" dirty="0"/>
              <a:t>recursive data structures</a:t>
            </a:r>
            <a:endParaRPr lang="en-US" altLang="zh-CN" dirty="0" smtClean="0"/>
          </a:p>
          <a:p>
            <a:r>
              <a:rPr lang="en-US" altLang="zh-CN" dirty="0"/>
              <a:t>Repeated boxing and unboxing can </a:t>
            </a:r>
            <a:r>
              <a:rPr lang="en-US" altLang="zh-CN" dirty="0" smtClean="0"/>
              <a:t>be expensive</a:t>
            </a:r>
          </a:p>
          <a:p>
            <a:r>
              <a:rPr lang="en-US" altLang="zh-CN" dirty="0" smtClean="0"/>
              <a:t>heuristics used to determine when to perform unboxing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344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7582" y="1025381"/>
            <a:ext cx="10016836" cy="23876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EXPERIMENT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956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Experiment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5019" y="1468582"/>
            <a:ext cx="11097490" cy="4708381"/>
          </a:xfrm>
        </p:spPr>
        <p:txBody>
          <a:bodyPr/>
          <a:lstStyle/>
          <a:p>
            <a:r>
              <a:rPr lang="en-US" altLang="zh-CN" dirty="0"/>
              <a:t>Julia v0.6.2, </a:t>
            </a:r>
            <a:r>
              <a:rPr lang="en-US" altLang="zh-CN" dirty="0" err="1"/>
              <a:t>CPython</a:t>
            </a:r>
            <a:r>
              <a:rPr lang="en-US" altLang="zh-CN" dirty="0"/>
              <a:t> 3.5.3, </a:t>
            </a:r>
            <a:r>
              <a:rPr lang="en-US" altLang="zh-CN" dirty="0" smtClean="0"/>
              <a:t>V8/Node.js v8.11.1</a:t>
            </a:r>
            <a:r>
              <a:rPr lang="en-US" altLang="zh-CN" dirty="0"/>
              <a:t>, </a:t>
            </a:r>
            <a:r>
              <a:rPr lang="en-US" altLang="zh-CN" dirty="0" smtClean="0"/>
              <a:t>GCC </a:t>
            </a:r>
            <a:r>
              <a:rPr lang="en-US" altLang="zh-CN" dirty="0"/>
              <a:t>6.3.0 -O2 for </a:t>
            </a:r>
            <a:r>
              <a:rPr lang="en-US" altLang="zh-CN" dirty="0" smtClean="0"/>
              <a:t>C</a:t>
            </a:r>
          </a:p>
          <a:p>
            <a:r>
              <a:rPr lang="en-US" altLang="zh-CN" dirty="0" err="1" smtClean="0"/>
              <a:t>Debian</a:t>
            </a:r>
            <a:r>
              <a:rPr lang="en-US" altLang="zh-CN" dirty="0" smtClean="0"/>
              <a:t> </a:t>
            </a:r>
            <a:r>
              <a:rPr lang="en-US" altLang="zh-CN" dirty="0"/>
              <a:t>9.4 on a Intel i7-950 at 3.07GHz with 10GB </a:t>
            </a:r>
            <a:r>
              <a:rPr lang="en-US" altLang="zh-CN" dirty="0" smtClean="0"/>
              <a:t>of RAM</a:t>
            </a:r>
            <a:r>
              <a:rPr lang="en-US" altLang="zh-CN" dirty="0"/>
              <a:t>. </a:t>
            </a:r>
            <a:endParaRPr lang="en-US" altLang="zh-CN" dirty="0" smtClean="0"/>
          </a:p>
          <a:p>
            <a:r>
              <a:rPr lang="en-US" altLang="zh-CN" dirty="0" smtClean="0"/>
              <a:t>All </a:t>
            </a:r>
            <a:r>
              <a:rPr lang="en-US" altLang="zh-CN" dirty="0"/>
              <a:t>benchmarks ran single threaded. No other optimization flags were used</a:t>
            </a:r>
            <a:r>
              <a:rPr lang="en-US" altLang="zh-CN" dirty="0" smtClean="0"/>
              <a:t>.</a:t>
            </a:r>
          </a:p>
          <a:p>
            <a:r>
              <a:rPr lang="en-US" altLang="zh-CN" dirty="0"/>
              <a:t>programming language </a:t>
            </a:r>
            <a:r>
              <a:rPr lang="en-US" altLang="zh-CN" dirty="0" smtClean="0"/>
              <a:t>benchmark game </a:t>
            </a:r>
            <a:r>
              <a:rPr lang="en-US" altLang="zh-CN" dirty="0"/>
              <a:t>(PLBG) suite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89" y="3867582"/>
            <a:ext cx="9634621" cy="299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3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Experiment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5019" y="1468582"/>
            <a:ext cx="11097490" cy="4708381"/>
          </a:xfrm>
        </p:spPr>
        <p:txBody>
          <a:bodyPr/>
          <a:lstStyle/>
          <a:p>
            <a:r>
              <a:rPr lang="en-US" altLang="zh-CN" dirty="0" smtClean="0"/>
              <a:t>impact of LLVM </a:t>
            </a:r>
            <a:r>
              <a:rPr lang="en-US" altLang="zh-CN" dirty="0"/>
              <a:t>optimizations, type inference and </a:t>
            </a:r>
            <a:r>
              <a:rPr lang="en-US" altLang="zh-CN" dirty="0" err="1"/>
              <a:t>devirtualization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81" y="1886571"/>
            <a:ext cx="10095238" cy="4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1214</Words>
  <Application>Microsoft Office PowerPoint</Application>
  <PresentationFormat>宽屏</PresentationFormat>
  <Paragraphs>176</Paragraphs>
  <Slides>25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等线</vt:lpstr>
      <vt:lpstr>等线 Light</vt:lpstr>
      <vt:lpstr>Arial</vt:lpstr>
      <vt:lpstr>Office 主题​​</vt:lpstr>
      <vt:lpstr>Julia: Dynamism and Performance Reconciled by Design</vt:lpstr>
      <vt:lpstr>Background</vt:lpstr>
      <vt:lpstr>Design</vt:lpstr>
      <vt:lpstr>Example</vt:lpstr>
      <vt:lpstr>THE JULIA PROGRAMMING LANGUAGE</vt:lpstr>
      <vt:lpstr>Values, Types</vt:lpstr>
      <vt:lpstr>Type Annotations(::)</vt:lpstr>
      <vt:lpstr>Subtyping(&lt;: )</vt:lpstr>
      <vt:lpstr>Dynamically-checked Type Assertions</vt:lpstr>
      <vt:lpstr>Multiple dispatch</vt:lpstr>
      <vt:lpstr>Multiple dispatch</vt:lpstr>
      <vt:lpstr>Metaprogramming</vt:lpstr>
      <vt:lpstr>World age (or epoch) counter</vt:lpstr>
      <vt:lpstr>World age (or epoch) counter</vt:lpstr>
      <vt:lpstr>Object oriented programming</vt:lpstr>
      <vt:lpstr>Gradual typing</vt:lpstr>
      <vt:lpstr>IMPLEMENTING JULIA</vt:lpstr>
      <vt:lpstr>JIT</vt:lpstr>
      <vt:lpstr>Method Specialization</vt:lpstr>
      <vt:lpstr>Type Inference</vt:lpstr>
      <vt:lpstr>Method Inlining</vt:lpstr>
      <vt:lpstr>Object Unboxing</vt:lpstr>
      <vt:lpstr>EXPERIMENT</vt:lpstr>
      <vt:lpstr>Experiment</vt:lpstr>
      <vt:lpstr>Experiment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Julia: Dynamism and Performance Reconciled by Design (OOPSLA18)</dc:title>
  <dc:creator>hyt</dc:creator>
  <cp:lastModifiedBy>hyt</cp:lastModifiedBy>
  <cp:revision>62</cp:revision>
  <dcterms:created xsi:type="dcterms:W3CDTF">2019-09-29T07:59:41Z</dcterms:created>
  <dcterms:modified xsi:type="dcterms:W3CDTF">2019-09-30T00:44:48Z</dcterms:modified>
</cp:coreProperties>
</file>