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96" r:id="rId2"/>
    <p:sldId id="400" r:id="rId3"/>
    <p:sldId id="401" r:id="rId4"/>
    <p:sldId id="402" r:id="rId5"/>
    <p:sldId id="403" r:id="rId6"/>
    <p:sldId id="404" r:id="rId7"/>
    <p:sldId id="405" r:id="rId8"/>
    <p:sldId id="424" r:id="rId9"/>
    <p:sldId id="406" r:id="rId10"/>
    <p:sldId id="408" r:id="rId11"/>
    <p:sldId id="407" r:id="rId12"/>
    <p:sldId id="409" r:id="rId13"/>
    <p:sldId id="410" r:id="rId14"/>
    <p:sldId id="411" r:id="rId15"/>
    <p:sldId id="412" r:id="rId16"/>
    <p:sldId id="414" r:id="rId17"/>
    <p:sldId id="416" r:id="rId18"/>
    <p:sldId id="413" r:id="rId19"/>
    <p:sldId id="415" r:id="rId20"/>
    <p:sldId id="420" r:id="rId21"/>
    <p:sldId id="423" r:id="rId22"/>
    <p:sldId id="39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62626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80263" autoAdjust="0"/>
  </p:normalViewPr>
  <p:slideViewPr>
    <p:cSldViewPr snapToGrid="0">
      <p:cViewPr>
        <p:scale>
          <a:sx n="75" d="100"/>
          <a:sy n="75" d="100"/>
        </p:scale>
        <p:origin x="576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这个伪码在第</a:t>
            </a:r>
            <a:r>
              <a:rPr lang="en-US" altLang="zh-CN" dirty="0" smtClean="0"/>
              <a:t>14</a:t>
            </a:r>
            <a:r>
              <a:rPr lang="zh-CN" altLang="en-US" dirty="0" smtClean="0"/>
              <a:t>行和第</a:t>
            </a:r>
            <a:r>
              <a:rPr lang="en-US" altLang="zh-CN" dirty="0" smtClean="0"/>
              <a:t>15</a:t>
            </a:r>
            <a:r>
              <a:rPr lang="zh-CN" altLang="en-US" dirty="0" smtClean="0"/>
              <a:t>行之间省略了关键的扩充逻辑。具体扩充的方式文章在</a:t>
            </a:r>
            <a:r>
              <a:rPr lang="en-US" altLang="zh-CN" dirty="0" smtClean="0"/>
              <a:t>630</a:t>
            </a:r>
            <a:r>
              <a:rPr lang="zh-CN" altLang="en-US" dirty="0" smtClean="0"/>
              <a:t>页的</a:t>
            </a:r>
            <a:r>
              <a:rPr lang="en-US" altLang="zh-CN" dirty="0" smtClean="0"/>
              <a:t>3.3</a:t>
            </a:r>
            <a:r>
              <a:rPr lang="zh-CN" altLang="en-US" dirty="0" smtClean="0"/>
              <a:t>节提了一句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403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898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15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73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xmlns="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xmlns="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xmlns="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xmlns="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xmlns="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xmlns="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xmlns="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xmlns="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xmlns="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xmlns="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xmlns="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xmlns="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xmlns="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xmlns="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xmlns="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xmlns="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xmlns="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xmlns="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0" r:id="rId4"/>
    <p:sldLayoutId id="2147483662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0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xmlns="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>
            <a:extLst>
              <a:ext uri="{FF2B5EF4-FFF2-40B4-BE49-F238E27FC236}">
                <a16:creationId xmlns:a16="http://schemas.microsoft.com/office/drawing/2014/main" xmlns="" id="{51B558E7-6A52-4601-8F7C-E681BBE7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2290" y="2828835"/>
            <a:ext cx="79890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 smtClean="0">
                <a:solidFill>
                  <a:schemeClr val="tx2"/>
                </a:solidFill>
                <a:latin typeface="微软雅黑" panose="020B0503020204020204" pitchFamily="34" charset="-122"/>
              </a:rPr>
              <a:t>Generating Piecewise-Regular Code from Irregular Structures</a:t>
            </a:r>
            <a:endParaRPr lang="zh-CN" altLang="en-US" sz="3600" b="1" dirty="0">
              <a:solidFill>
                <a:schemeClr val="tx2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xmlns="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xmlns="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601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稀</a:t>
            </a:r>
            <a:r>
              <a:rPr lang="zh-CN" altLang="en-US" dirty="0" smtClean="0"/>
              <a:t>疏矩阵</a:t>
            </a:r>
            <a:r>
              <a:rPr lang="en-US" altLang="zh-CN" dirty="0" smtClean="0"/>
              <a:t>-</a:t>
            </a:r>
            <a:r>
              <a:rPr lang="zh-CN" altLang="en-US" dirty="0" smtClean="0"/>
              <a:t>向量乘法（</a:t>
            </a:r>
            <a:r>
              <a:rPr lang="en-US" altLang="zh-CN" dirty="0" smtClean="0"/>
              <a:t>Sparse Matrix-Vector Multiply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SpMV</a:t>
            </a:r>
            <a:r>
              <a:rPr lang="en-US" altLang="zh-CN" dirty="0" smtClean="0"/>
              <a:t>)</a:t>
            </a:r>
          </a:p>
          <a:p>
            <a:pPr lvl="1"/>
            <a:r>
              <a:rPr lang="en-US" dirty="0" smtClean="0"/>
              <a:t>Physics simulation, graph processing, machine learning</a:t>
            </a:r>
          </a:p>
          <a:p>
            <a:r>
              <a:rPr lang="zh-CN" altLang="en-US" dirty="0" smtClean="0"/>
              <a:t>不同的稀疏矩阵存储格式来加速计算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COO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CSR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CSC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DIA…</a:t>
            </a:r>
          </a:p>
          <a:p>
            <a:r>
              <a:rPr lang="zh-CN" altLang="en-US" dirty="0" smtClean="0">
                <a:solidFill>
                  <a:srgbClr val="C00000"/>
                </a:solidFill>
              </a:rPr>
              <a:t>自动挖掘不规则稀疏矩阵中规则子域来加速计算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避免间接索引，便于计算向量化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动机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6389" t="6177" r="1642" b="5860"/>
          <a:stretch/>
        </p:blipFill>
        <p:spPr>
          <a:xfrm>
            <a:off x="7101402" y="4000980"/>
            <a:ext cx="3277632" cy="24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 smtClean="0"/>
              <a:t>规则子域的自动挖掘算法</a:t>
            </a:r>
            <a:endParaRPr lang="en-US" altLang="zh-CN" dirty="0" smtClean="0"/>
          </a:p>
          <a:p>
            <a:r>
              <a:rPr lang="zh-CN" altLang="en-US" dirty="0"/>
              <a:t>算法实</a:t>
            </a:r>
            <a:r>
              <a:rPr lang="zh-CN" altLang="en-US" dirty="0" smtClean="0"/>
              <a:t>现，根据特定稀疏矩阵生成高效</a:t>
            </a:r>
            <a:r>
              <a:rPr lang="en-US" altLang="zh-CN" dirty="0" smtClean="0"/>
              <a:t>C</a:t>
            </a:r>
            <a:r>
              <a:rPr lang="zh-CN" altLang="en-US" dirty="0" smtClean="0"/>
              <a:t>代码</a:t>
            </a:r>
            <a:endParaRPr lang="en-US" altLang="zh-CN" dirty="0" smtClean="0"/>
          </a:p>
          <a:p>
            <a:r>
              <a:rPr lang="zh-CN" altLang="en-US" dirty="0" smtClean="0"/>
              <a:t>对生成的</a:t>
            </a:r>
            <a:r>
              <a:rPr lang="en-US" altLang="zh-CN" dirty="0" err="1" smtClean="0"/>
              <a:t>SpMV</a:t>
            </a:r>
            <a:r>
              <a:rPr lang="zh-CN" altLang="en-US" dirty="0" smtClean="0"/>
              <a:t>进行性能验证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从</a:t>
            </a:r>
            <a:r>
              <a:rPr lang="en-US" altLang="zh-CN" dirty="0" smtClean="0"/>
              <a:t>SuiteSparse</a:t>
            </a:r>
            <a:r>
              <a:rPr lang="zh-CN" altLang="en-US" dirty="0" smtClean="0"/>
              <a:t>中选择的</a:t>
            </a:r>
            <a:r>
              <a:rPr lang="en-US" altLang="zh-CN" dirty="0" smtClean="0"/>
              <a:t>200+</a:t>
            </a:r>
            <a:r>
              <a:rPr lang="zh-CN" altLang="en-US" dirty="0" smtClean="0"/>
              <a:t>稀疏矩阵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人工神经网络中全连接层的剪枝</a:t>
            </a:r>
            <a:endParaRPr lang="en-US" altLang="zh-CN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贡献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4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6725700" cy="5379522"/>
          </a:xfrm>
        </p:spPr>
        <p:txBody>
          <a:bodyPr/>
          <a:lstStyle/>
          <a:p>
            <a:r>
              <a:rPr lang="en-US" altLang="zh-CN" dirty="0" err="1" smtClean="0"/>
              <a:t>SpMV</a:t>
            </a:r>
            <a:r>
              <a:rPr lang="zh-CN" altLang="en-US" dirty="0" smtClean="0"/>
              <a:t>的特点可以由程序追踪表征</a:t>
            </a:r>
            <a:endParaRPr lang="en-US" altLang="zh-CN" dirty="0" smtClean="0"/>
          </a:p>
          <a:p>
            <a:r>
              <a:rPr lang="zh-CN" altLang="en-US" dirty="0" smtClean="0"/>
              <a:t>以</a:t>
            </a:r>
            <a:r>
              <a:rPr lang="en-US" altLang="zh-CN" dirty="0" smtClean="0"/>
              <a:t>CSR</a:t>
            </a:r>
            <a:r>
              <a:rPr lang="zh-CN" altLang="en-US" dirty="0"/>
              <a:t>稀</a:t>
            </a:r>
            <a:r>
              <a:rPr lang="zh-CN" altLang="en-US" dirty="0" smtClean="0"/>
              <a:t>疏矩阵存储格式为例</a:t>
            </a:r>
            <a:endParaRPr lang="en-US" altLang="zh-CN" dirty="0" smtClean="0"/>
          </a:p>
          <a:p>
            <a:pPr lvl="1"/>
            <a:r>
              <a:rPr lang="zh-CN" altLang="en-US" dirty="0"/>
              <a:t>程</a:t>
            </a:r>
            <a:r>
              <a:rPr lang="zh-CN" altLang="en-US" dirty="0" smtClean="0"/>
              <a:t>序追踪可以表示为（</a:t>
            </a:r>
            <a:r>
              <a:rPr lang="en-US" altLang="zh-CN" dirty="0" err="1" smtClean="0"/>
              <a:t>i,cols</a:t>
            </a:r>
            <a:r>
              <a:rPr lang="en-US" altLang="zh-CN" dirty="0" smtClean="0"/>
              <a:t>[j],&amp;</a:t>
            </a:r>
            <a:r>
              <a:rPr lang="en-US" altLang="zh-CN" dirty="0" err="1" smtClean="0"/>
              <a:t>A_data</a:t>
            </a:r>
            <a:r>
              <a:rPr lang="en-US" altLang="zh-CN" dirty="0" smtClean="0"/>
              <a:t>[j]</a:t>
            </a:r>
            <a:r>
              <a:rPr lang="zh-CN" altLang="en-US" dirty="0" smtClean="0"/>
              <a:t>）三元组列表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该三元组这是一个整型数元组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程序追踪与整型数元组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012" t="13595"/>
          <a:stretch/>
        </p:blipFill>
        <p:spPr>
          <a:xfrm>
            <a:off x="727227" y="4283413"/>
            <a:ext cx="5299345" cy="1997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849" y="2688463"/>
            <a:ext cx="3741744" cy="3592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849" y="1017573"/>
            <a:ext cx="3741744" cy="14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2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355600" lvl="1" indent="-355600">
                  <a:spcBef>
                    <a:spcPts val="1000"/>
                  </a:spcBef>
                  <a:buFont typeface="Wingdings" pitchFamily="2" charset="2"/>
                  <a:buChar char="q"/>
                </a:pPr>
                <a:r>
                  <a:rPr lang="zh-CN" altLang="en-US" b="1" dirty="0" smtClean="0"/>
                  <a:t>多面体域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func>
                              <m:funcPr>
                                <m:ctrlPr>
                                  <a:rPr lang="en-US" altLang="zh-CN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dim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e>
                            </m:func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𝑖𝑛𝑒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𝑖𝑛𝑒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𝑖𝑛𝑒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有限个不等式定义的半空间交集</a:t>
                </a:r>
                <a:endParaRPr lang="en-US" altLang="zh-CN" dirty="0" smtClean="0"/>
              </a:p>
              <a:p>
                <a:pPr lvl="1"/>
                <a:r>
                  <a:rPr lang="zh-CN" altLang="en-US" dirty="0"/>
                  <a:t>原</a:t>
                </a:r>
                <a:r>
                  <a:rPr lang="zh-CN" altLang="en-US" dirty="0" smtClean="0"/>
                  <a:t>文称</a:t>
                </a:r>
                <a:r>
                  <a:rPr lang="en-US" altLang="zh-CN" dirty="0" smtClean="0"/>
                  <a:t>integer polyhedron</a:t>
                </a:r>
              </a:p>
              <a:p>
                <a:pPr lvl="1"/>
                <a:r>
                  <a:rPr lang="zh-CN" altLang="en-US" dirty="0" smtClean="0"/>
                  <a:t>这里</a:t>
                </a:r>
                <a:r>
                  <a:rPr lang="en-US" altLang="zh-CN" dirty="0" err="1" smtClean="0"/>
                  <a:t>ineq</a:t>
                </a:r>
                <a:r>
                  <a:rPr lang="zh-CN" altLang="en-US" dirty="0" smtClean="0"/>
                  <a:t>意为不等式，形如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zh-CN" altLang="en-US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dim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zh-CN" altLang="en-US" dirty="0">
                    <a:solidFill>
                      <a:srgbClr val="C00000"/>
                    </a:solidFill>
                  </a:rPr>
                  <a:t>用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于刻画规则子域</a:t>
                </a:r>
                <a:endParaRPr lang="en-US" altLang="zh-CN" dirty="0" smtClean="0">
                  <a:solidFill>
                    <a:srgbClr val="C00000"/>
                  </a:solidFill>
                </a:endParaRPr>
              </a:p>
              <a:p>
                <a:r>
                  <a:rPr lang="zh-CN" altLang="en-US" dirty="0"/>
                  <a:t>线性</a:t>
                </a:r>
                <a:r>
                  <a:rPr lang="zh-CN" altLang="en-US" dirty="0" smtClean="0"/>
                  <a:t>变换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endParaRPr lang="en-US" altLang="zh-CN" b="0" dirty="0" smtClean="0"/>
              </a:p>
              <a:p>
                <a:pPr lvl="1"/>
                <a:r>
                  <a:rPr lang="zh-CN" altLang="en-US" dirty="0"/>
                  <a:t>原</a:t>
                </a:r>
                <a:r>
                  <a:rPr lang="zh-CN" altLang="en-US" dirty="0" smtClean="0"/>
                  <a:t>文称</a:t>
                </a:r>
                <a:r>
                  <a:rPr lang="en-US" altLang="zh-CN" dirty="0" smtClean="0"/>
                  <a:t>integer lattice</a:t>
                </a:r>
              </a:p>
              <a:p>
                <a:pPr lvl="1"/>
                <a:r>
                  <a:rPr lang="en-US" altLang="zh-CN" dirty="0" smtClean="0"/>
                  <a:t>F</a:t>
                </a:r>
                <a:r>
                  <a:rPr lang="zh-CN" altLang="en-US" dirty="0" smtClean="0"/>
                  <a:t>可由一个形状为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dim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altLang="zh-CN" b="0" i="1" smtClean="0">
                                    <a:latin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acc>
                          </m:e>
                        </m:d>
                      </m:e>
                    </m:fun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dim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⁡(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 smtClean="0"/>
                  <a:t>的二维矩阵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zh-CN" altLang="en-US" dirty="0" smtClean="0"/>
                  <a:t>表征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altLang="zh-CN" b="0" dirty="0" smtClean="0"/>
              </a:p>
              <a:p>
                <a:pPr lvl="1"/>
                <a:r>
                  <a:rPr lang="zh-CN" altLang="en-US" dirty="0" smtClean="0">
                    <a:solidFill>
                      <a:srgbClr val="C00000"/>
                    </a:solidFill>
                  </a:rPr>
                  <a:t>用于从规则子域映射到子程序追踪</a:t>
                </a:r>
                <a:endParaRPr lang="en-US" altLang="zh-CN" dirty="0" smtClean="0">
                  <a:solidFill>
                    <a:srgbClr val="C00000"/>
                  </a:solidFill>
                </a:endParaRPr>
              </a:p>
              <a:p>
                <a:r>
                  <a:rPr lang="zh-CN" altLang="en-US" dirty="0"/>
                  <a:t>以</a:t>
                </a:r>
                <a:r>
                  <a:rPr lang="zh-CN" altLang="en-US" dirty="0" smtClean="0"/>
                  <a:t>多面体域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lang="zh-CN" altLang="en-US" dirty="0" smtClean="0"/>
                  <a:t>为定义域的线性变换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zh-CN" altLang="en-US" dirty="0" smtClean="0"/>
                  <a:t>的值域记为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𝒁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 smtClean="0"/>
                  <a:t>称为</a:t>
                </a:r>
                <a:r>
                  <a:rPr lang="en-US" altLang="zh-CN" dirty="0" smtClean="0"/>
                  <a:t>Z</a:t>
                </a:r>
                <a:r>
                  <a:rPr lang="zh-CN" altLang="en-US" dirty="0"/>
                  <a:t>多面</a:t>
                </a:r>
                <a:r>
                  <a:rPr lang="zh-CN" altLang="en-US" dirty="0" smtClean="0"/>
                  <a:t>体</a:t>
                </a:r>
                <a:endParaRPr lang="en-US" altLang="zh-CN" dirty="0" smtClean="0"/>
              </a:p>
              <a:p>
                <a:pPr lvl="1"/>
                <a:r>
                  <a:rPr lang="zh-CN" altLang="en-US" dirty="0"/>
                  <a:t>原</a:t>
                </a:r>
                <a:r>
                  <a:rPr lang="zh-CN" altLang="en-US" dirty="0" smtClean="0"/>
                  <a:t>文称</a:t>
                </a:r>
                <a:r>
                  <a:rPr lang="en-US" altLang="zh-CN" dirty="0" smtClean="0"/>
                  <a:t>Z-polyhedron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20" t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多面</a:t>
            </a:r>
            <a:r>
              <a:rPr lang="zh-CN" altLang="en-US" dirty="0" smtClean="0"/>
              <a:t>体</a:t>
            </a:r>
            <a:r>
              <a:rPr lang="en-US" altLang="zh-CN" dirty="0" smtClean="0"/>
              <a:t>D</a:t>
            </a:r>
            <a:r>
              <a:rPr lang="zh-CN" altLang="en-US" dirty="0" smtClean="0"/>
              <a:t>与线性变换</a:t>
            </a:r>
            <a:r>
              <a:rPr lang="en-US" altLang="zh-CN" dirty="0" smtClean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02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给定追踪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zh-CN" altLang="en-US" dirty="0" smtClean="0"/>
                  <a:t>，构造一组</a:t>
                </a:r>
                <a:r>
                  <a:rPr lang="en-US" altLang="zh-CN" dirty="0" smtClean="0"/>
                  <a:t>Z</a:t>
                </a:r>
                <a:r>
                  <a:rPr lang="zh-CN" altLang="en-US" dirty="0" smtClean="0"/>
                  <a:t>多面体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𝒑𝒐𝒍𝒚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i="1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zh-CN" altLang="en-US" b="0" dirty="0" smtClean="0">
                    <a:latin typeface="Cambria Math" panose="02040503050406030204" pitchFamily="18" charset="0"/>
                  </a:rPr>
                  <a:t>中每个点的坐标都对应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b="0" dirty="0" smtClean="0">
                    <a:latin typeface="Cambria Math" panose="02040503050406030204" pitchFamily="18" charset="0"/>
                  </a:rPr>
                  <a:t>中一个整型数元组</a:t>
                </a:r>
                <a:endParaRPr lang="en-US" altLang="zh-CN" b="0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/>
                  <a:t>交集为空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zh-CN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Any two Z-polyhedral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dirty="0" smtClean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𝑝𝑜𝑙𝑦</m:t>
                        </m:r>
                      </m:sub>
                    </m:sSub>
                  </m:oMath>
                </a14:m>
                <a:r>
                  <a:rPr lang="en-US" altLang="zh-CN" dirty="0" smtClean="0"/>
                  <a:t> may have different dimensionalities and different number of points.</a:t>
                </a:r>
              </a:p>
              <a:p>
                <a:pPr lvl="2"/>
                <a:r>
                  <a:rPr lang="zh-CN" altLang="en-US" dirty="0"/>
                  <a:t>原</a:t>
                </a:r>
                <a:r>
                  <a:rPr lang="zh-CN" altLang="en-US" dirty="0" smtClean="0"/>
                  <a:t>文中这句话应该是有问题的，</a:t>
                </a:r>
                <a:r>
                  <a:rPr lang="en-US" altLang="zh-CN" dirty="0" smtClean="0"/>
                  <a:t>Z</a:t>
                </a:r>
                <a:r>
                  <a:rPr lang="zh-CN" altLang="en-US" dirty="0" smtClean="0"/>
                  <a:t>多面体的维度都是相同的</a:t>
                </a:r>
                <a:endParaRPr lang="en-US" altLang="zh-CN" dirty="0" smtClean="0"/>
              </a:p>
              <a:p>
                <a:pPr lvl="2"/>
                <a:r>
                  <a:rPr lang="zh-CN" altLang="en-US" dirty="0">
                    <a:solidFill>
                      <a:srgbClr val="C00000"/>
                    </a:solidFill>
                  </a:rPr>
                  <a:t>维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度不同的是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Z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多面体经线性变换前的多面体域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D</a:t>
                </a:r>
              </a:p>
              <a:p>
                <a:pPr lvl="1"/>
                <a:r>
                  <a:rPr lang="zh-CN" altLang="en-US" dirty="0" smtClean="0">
                    <a:solidFill>
                      <a:schemeClr val="tx1"/>
                    </a:solidFill>
                  </a:rPr>
                  <a:t>称构造的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poly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</a:rPr>
                  <a:t>为追踪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</a:rPr>
                  <a:t>的重构追踪</a:t>
                </a:r>
                <a:endParaRPr lang="en-US" altLang="zh-CN" dirty="0" smtClean="0">
                  <a:solidFill>
                    <a:schemeClr val="tx1"/>
                  </a:solidFill>
                </a:endParaRPr>
              </a:p>
              <a:p>
                <a:r>
                  <a:rPr lang="zh-CN" altLang="en-US" dirty="0"/>
                  <a:t>每</a:t>
                </a:r>
                <a:r>
                  <a:rPr lang="zh-CN" altLang="en-US" dirty="0" smtClean="0"/>
                  <a:t>个</a:t>
                </a:r>
                <a:r>
                  <a:rPr lang="en-US" altLang="zh-CN" dirty="0" smtClean="0"/>
                  <a:t>Z</a:t>
                </a:r>
                <a:r>
                  <a:rPr lang="zh-CN" altLang="en-US" dirty="0" smtClean="0"/>
                  <a:t>多面体都对应一个</a:t>
                </a:r>
                <a:r>
                  <a:rPr lang="zh-CN" altLang="en-US" dirty="0"/>
                  <a:t>多面</a:t>
                </a:r>
                <a:r>
                  <a:rPr lang="zh-CN" altLang="en-US" dirty="0" smtClean="0"/>
                  <a:t>体</a:t>
                </a:r>
                <a:r>
                  <a:rPr lang="en-US" altLang="zh-CN" dirty="0" smtClean="0"/>
                  <a:t>D</a:t>
                </a:r>
                <a:r>
                  <a:rPr lang="zh-CN" altLang="en-US" dirty="0" smtClean="0"/>
                  <a:t>和线性变换</a:t>
                </a:r>
                <a:r>
                  <a:rPr lang="en-US" altLang="zh-CN" dirty="0" smtClean="0"/>
                  <a:t>F</a:t>
                </a:r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</a:t>
            </a:r>
            <a:r>
              <a:rPr lang="zh-CN" altLang="en-US" dirty="0" smtClean="0"/>
              <a:t>构追踪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7</a:t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dirty="0" smtClean="0"/>
                  <a:t>矩阵</a:t>
                </a:r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A=</a:t>
                </a:r>
              </a:p>
              <a:p>
                <a:r>
                  <a:rPr lang="zh-CN" altLang="en-US" dirty="0" smtClean="0"/>
                  <a:t>稀疏矩阵</a:t>
                </a:r>
                <a:endParaRPr lang="en-US" altLang="zh-CN" dirty="0" smtClean="0"/>
              </a:p>
              <a:p>
                <a:pPr lvl="1"/>
                <a:r>
                  <a:rPr lang="en-US" altLang="zh-CN" dirty="0" err="1" smtClean="0"/>
                  <a:t>A_data</a:t>
                </a:r>
                <a:r>
                  <a:rPr lang="en-US" altLang="zh-CN" dirty="0" smtClean="0"/>
                  <a:t>=</a:t>
                </a:r>
              </a:p>
              <a:p>
                <a:pPr lvl="1"/>
                <a:r>
                  <a:rPr lang="en-US" altLang="zh-CN" dirty="0" err="1" smtClean="0"/>
                  <a:t>pos</a:t>
                </a:r>
                <a:r>
                  <a:rPr lang="en-US" altLang="zh-CN" dirty="0" smtClean="0"/>
                  <a:t>[</a:t>
                </a:r>
                <a:r>
                  <a:rPr lang="en-US" altLang="zh-CN" dirty="0" err="1" smtClean="0"/>
                  <a:t>i</a:t>
                </a:r>
                <a:r>
                  <a:rPr lang="en-US" altLang="zh-CN" dirty="0" smtClean="0"/>
                  <a:t>], cols[j]</a:t>
                </a:r>
              </a:p>
              <a:p>
                <a:r>
                  <a:rPr lang="zh-CN" altLang="en-US" dirty="0"/>
                  <a:t>稀疏</a:t>
                </a:r>
                <a:r>
                  <a:rPr lang="zh-CN" altLang="en-US" dirty="0" smtClean="0"/>
                  <a:t>矩阵乘法的代码生成</a:t>
                </a:r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用 </a:t>
                </a:r>
                <a:r>
                  <a:rPr lang="en-US" altLang="zh-CN" dirty="0" err="1" smtClean="0"/>
                  <a:t>A_data</a:t>
                </a:r>
                <a:r>
                  <a:rPr lang="zh-CN" altLang="en-US" dirty="0" smtClean="0"/>
                  <a:t> 计算 </a:t>
                </a:r>
                <a:r>
                  <a:rPr lang="en-US" altLang="zh-CN" dirty="0" smtClean="0"/>
                  <a:t>y=Ax</a:t>
                </a:r>
              </a:p>
              <a:p>
                <a:r>
                  <a:rPr lang="zh-CN" altLang="en-US" dirty="0" smtClean="0"/>
                  <a:t>程序追踪</a:t>
                </a:r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p=(</a:t>
                </a:r>
                <a:r>
                  <a:rPr lang="en-US" altLang="zh-CN" dirty="0" err="1" smtClean="0"/>
                  <a:t>i</a:t>
                </a:r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cols[j], </a:t>
                </a:r>
                <a:r>
                  <a:rPr lang="en-US" altLang="zh-CN" dirty="0" err="1" smtClean="0"/>
                  <a:t>A_data</a:t>
                </a:r>
                <a:r>
                  <a:rPr lang="en-US" altLang="zh-CN" dirty="0" smtClean="0"/>
                  <a:t>[j])</a:t>
                </a:r>
                <a:endParaRPr lang="en-US" altLang="zh-CN" dirty="0"/>
              </a:p>
              <a:p>
                <a:r>
                  <a:rPr lang="zh-CN" altLang="en-US" dirty="0" smtClean="0"/>
                  <a:t>用多面体对所有的 </a:t>
                </a:r>
                <a:r>
                  <a:rPr lang="en-US" altLang="zh-CN" dirty="0" smtClean="0"/>
                  <a:t>p</a:t>
                </a:r>
                <a:r>
                  <a:rPr lang="zh-CN" altLang="en-US" dirty="0" smtClean="0"/>
                  <a:t> 分组</a:t>
                </a:r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维度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↑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多面体个数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↓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性能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↓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(cycles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↑</m:t>
                    </m:r>
                  </m:oMath>
                </a14:m>
                <a:r>
                  <a:rPr lang="en-US" altLang="zh-CN" dirty="0" smtClean="0"/>
                  <a:t>)</a:t>
                </a:r>
              </a:p>
              <a:p>
                <a:endParaRPr lang="en-US" altLang="zh-C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0" t="-1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</a:t>
            </a:r>
            <a:r>
              <a:rPr lang="en-US" altLang="zh-CN" dirty="0" smtClean="0"/>
              <a:t>-</a:t>
            </a:r>
            <a:r>
              <a:rPr lang="zh-CN" altLang="en-US" dirty="0" smtClean="0"/>
              <a:t>预备</a:t>
            </a:r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63667" y="1699988"/>
            <a:ext cx="5046133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3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8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P6</a:t>
                </a:r>
                <a:r>
                  <a:rPr lang="zh-CN" altLang="en-US" dirty="0" smtClean="0"/>
                  <a:t>和</a:t>
                </a:r>
                <a:r>
                  <a:rPr lang="en-US" altLang="zh-CN" dirty="0" smtClean="0"/>
                  <a:t>p10</a:t>
                </a:r>
                <a:r>
                  <a:rPr lang="zh-CN" altLang="en-US" dirty="0" smtClean="0"/>
                  <a:t>（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维）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:2≤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≤3∧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=16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−12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en-US" altLang="zh-CN" dirty="0" smtClean="0"/>
                  <a:t>P1</a:t>
                </a:r>
                <a:r>
                  <a:rPr lang="zh-CN" altLang="en-US" dirty="0" smtClean="0"/>
                  <a:t>和</a:t>
                </a:r>
                <a:r>
                  <a:rPr lang="en-US" altLang="zh-CN" dirty="0" smtClean="0"/>
                  <a:t>p3</a:t>
                </a:r>
                <a:r>
                  <a:rPr lang="zh-CN" altLang="en-US" dirty="0" smtClean="0"/>
                  <a:t>（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维）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dirty="0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:0≤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≤1∧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=8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en-US" altLang="zh-CN" dirty="0" smtClean="0"/>
                  <a:t>p4</a:t>
                </a:r>
                <a:r>
                  <a:rPr lang="zh-CN" altLang="en-US" dirty="0" smtClean="0"/>
                  <a:t>、</a:t>
                </a:r>
                <a:r>
                  <a:rPr lang="en-US" altLang="zh-CN" dirty="0" smtClean="0"/>
                  <a:t>p5</a:t>
                </a:r>
                <a:r>
                  <a:rPr lang="zh-CN" altLang="en-US" dirty="0" smtClean="0"/>
                  <a:t>、</a:t>
                </a:r>
                <a:r>
                  <a:rPr lang="en-US" altLang="zh-CN" dirty="0" smtClean="0"/>
                  <a:t>p7</a:t>
                </a:r>
                <a:r>
                  <a:rPr lang="zh-CN" altLang="en-US" dirty="0" smtClean="0"/>
                  <a:t>和</a:t>
                </a:r>
                <a:r>
                  <a:rPr lang="en-US" altLang="zh-CN" dirty="0" smtClean="0"/>
                  <a:t>p8</a:t>
                </a:r>
                <a:r>
                  <a:rPr lang="zh-CN" altLang="en-US" dirty="0" smtClean="0"/>
                  <a:t>（</a:t>
                </a:r>
                <a:r>
                  <a:rPr lang="en-US" altLang="zh-CN" dirty="0" smtClean="0"/>
                  <a:t>2</a:t>
                </a:r>
                <a:r>
                  <a:rPr lang="zh-CN" altLang="en-US" dirty="0" smtClean="0"/>
                  <a:t>维）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:1≤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≤2∧4≤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≤5∧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en-US" altLang="zh-CN" dirty="0" smtClean="0"/>
                  <a:t>P9</a:t>
                </a:r>
                <a:r>
                  <a:rPr lang="zh-CN" altLang="en-US" dirty="0" smtClean="0"/>
                  <a:t>（</a:t>
                </a:r>
                <a:r>
                  <a:rPr lang="en-US" altLang="zh-CN" dirty="0" smtClean="0"/>
                  <a:t>0</a:t>
                </a:r>
                <a:r>
                  <a:rPr lang="zh-CN" altLang="en-US" dirty="0" smtClean="0"/>
                  <a:t>维）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dirty="0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=3∧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=0∧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=32</m:t>
                        </m:r>
                      </m:e>
                    </m:d>
                  </m:oMath>
                </a14:m>
                <a:endParaRPr lang="en-US" altLang="zh-CN" b="0" dirty="0" smtClean="0"/>
              </a:p>
              <a:p>
                <a:r>
                  <a:rPr lang="en-US" altLang="zh-CN" dirty="0"/>
                  <a:t>P2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p11</a:t>
                </a:r>
                <a:r>
                  <a:rPr lang="zh-CN" altLang="en-US" dirty="0"/>
                  <a:t>（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维）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:0≤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≤1∧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=3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+3∧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=36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20" t="-1133" b="-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291" y="902526"/>
            <a:ext cx="3295230" cy="31637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87801" y="4287874"/>
            <a:ext cx="4322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=2;i&lt;=3;++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y[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]+=</a:t>
            </a:r>
            <a:r>
              <a:rPr lang="en-US" dirty="0" err="1" smtClean="0">
                <a:latin typeface="Consolas" panose="020B0609020204030204" pitchFamily="49" charset="0"/>
              </a:rPr>
              <a:t>a_data</a:t>
            </a:r>
            <a:r>
              <a:rPr lang="en-US" dirty="0" smtClean="0">
                <a:latin typeface="Consolas" panose="020B0609020204030204" pitchFamily="49" charset="0"/>
              </a:rPr>
              <a:t>[16i-12]*x[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]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=0;i&lt;=1;++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y[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]+=</a:t>
            </a:r>
            <a:r>
              <a:rPr lang="en-US" dirty="0" err="1" smtClean="0">
                <a:latin typeface="Consolas" panose="020B0609020204030204" pitchFamily="49" charset="0"/>
              </a:rPr>
              <a:t>a_data</a:t>
            </a:r>
            <a:r>
              <a:rPr lang="en-US" dirty="0" smtClean="0">
                <a:latin typeface="Consolas" panose="020B0609020204030204" pitchFamily="49" charset="0"/>
              </a:rPr>
              <a:t>[8i]*x[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];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=1;i&lt;=2;++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for (j=4;j&lt;=5;++j)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    y[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]+=</a:t>
            </a:r>
            <a:r>
              <a:rPr lang="en-US" dirty="0" err="1" smtClean="0">
                <a:latin typeface="Consolas" panose="020B0609020204030204" pitchFamily="49" charset="0"/>
              </a:rPr>
              <a:t>a_data</a:t>
            </a:r>
            <a:r>
              <a:rPr lang="en-US" dirty="0" smtClean="0">
                <a:latin typeface="Consolas" panose="020B0609020204030204" pitchFamily="49" charset="0"/>
              </a:rPr>
              <a:t>[12i+4j-16]*x[j]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……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 smtClean="0"/>
              <a:t>扩展自</a:t>
            </a:r>
            <a:r>
              <a:rPr lang="en-US" altLang="zh-CN" b="0" dirty="0" smtClean="0"/>
              <a:t>(Rodriguez, </a:t>
            </a:r>
            <a:r>
              <a:rPr lang="en-US" altLang="zh-CN" b="0" dirty="0" err="1" smtClean="0"/>
              <a:t>Andion</a:t>
            </a:r>
            <a:r>
              <a:rPr lang="en-US" altLang="zh-CN" b="0" dirty="0" smtClean="0"/>
              <a:t> et al. 2016 CGO)</a:t>
            </a:r>
          </a:p>
          <a:p>
            <a:pPr lvl="1"/>
            <a:r>
              <a:rPr lang="en-US" dirty="0" smtClean="0"/>
              <a:t>Reconstructing a stream of addresses into a polyhedron</a:t>
            </a:r>
          </a:p>
          <a:p>
            <a:pPr lvl="1"/>
            <a:r>
              <a:rPr lang="zh-CN" altLang="en-US" b="0" dirty="0"/>
              <a:t>高</a:t>
            </a:r>
            <a:r>
              <a:rPr lang="zh-CN" altLang="en-US" b="0" dirty="0" smtClean="0"/>
              <a:t>维整形数元组而不仅是一维</a:t>
            </a:r>
            <a:r>
              <a:rPr lang="zh-CN" altLang="en-US" dirty="0"/>
              <a:t>地</a:t>
            </a:r>
            <a:r>
              <a:rPr lang="zh-CN" altLang="en-US" dirty="0" smtClean="0"/>
              <a:t>址，不需要保持追踪中点的前后顺序</a:t>
            </a:r>
            <a:endParaRPr lang="en-US" altLang="zh-CN" dirty="0" smtClean="0"/>
          </a:p>
          <a:p>
            <a:endParaRPr lang="en-US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追踪重构</a:t>
            </a:r>
            <a:r>
              <a:rPr lang="zh-CN" altLang="en-US" dirty="0"/>
              <a:t>算法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53109" y="2575836"/>
            <a:ext cx="5631668" cy="4145639"/>
            <a:chOff x="464332" y="2300042"/>
            <a:chExt cx="5631668" cy="41456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332" y="3191659"/>
              <a:ext cx="5631668" cy="325402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332" y="2300042"/>
              <a:ext cx="5585944" cy="89161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253018" y="2660424"/>
            <a:ext cx="52174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L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是一个候选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Z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多面体有序列表，表中元素根据启发式函数进行排序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每次选择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L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中最佳候选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Z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多面体，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并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尝试从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追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踪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T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中选择点来不断扩充它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当找不到可以继续扩充的点时，控制流返回到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TRE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函数，找出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L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中最佳的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Z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多面体（</a:t>
            </a:r>
            <a:r>
              <a:rPr lang="en-US" altLang="zh-CN" dirty="0" err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retrieveBestZPoly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）然后扩充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Z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多面体的维度，使得剩余的点可以继续被扩充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51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 smtClean="0"/>
              <a:t>扩展自</a:t>
            </a:r>
            <a:r>
              <a:rPr lang="en-US" altLang="zh-CN" b="0" dirty="0" smtClean="0"/>
              <a:t>(Rodriguez, </a:t>
            </a:r>
            <a:r>
              <a:rPr lang="en-US" altLang="zh-CN" b="0" dirty="0" err="1" smtClean="0"/>
              <a:t>Andion</a:t>
            </a:r>
            <a:r>
              <a:rPr lang="en-US" altLang="zh-CN" b="0" dirty="0" smtClean="0"/>
              <a:t> et al. 2016 CGO)</a:t>
            </a:r>
          </a:p>
          <a:p>
            <a:pPr lvl="1"/>
            <a:r>
              <a:rPr lang="en-US" dirty="0" smtClean="0"/>
              <a:t>Reconstructing a stream of addresses into a polyhedron</a:t>
            </a:r>
          </a:p>
          <a:p>
            <a:pPr lvl="1"/>
            <a:r>
              <a:rPr lang="zh-CN" altLang="en-US" b="0" dirty="0"/>
              <a:t>高</a:t>
            </a:r>
            <a:r>
              <a:rPr lang="zh-CN" altLang="en-US" b="0" dirty="0" smtClean="0"/>
              <a:t>维整形数元组而不仅是一维</a:t>
            </a:r>
            <a:r>
              <a:rPr lang="zh-CN" altLang="en-US" dirty="0"/>
              <a:t>地</a:t>
            </a:r>
            <a:r>
              <a:rPr lang="zh-CN" altLang="en-US" dirty="0" smtClean="0"/>
              <a:t>址，不需要保持追踪中点的前后顺序</a:t>
            </a:r>
            <a:endParaRPr lang="en-US" altLang="zh-CN" dirty="0" smtClean="0"/>
          </a:p>
          <a:p>
            <a:endParaRPr lang="en-US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追踪重构</a:t>
            </a:r>
            <a:r>
              <a:rPr lang="zh-CN" altLang="en-US" dirty="0"/>
              <a:t>算法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53109" y="2575836"/>
            <a:ext cx="5631668" cy="4145639"/>
            <a:chOff x="464332" y="2300042"/>
            <a:chExt cx="5631668" cy="41456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332" y="3191659"/>
              <a:ext cx="5631668" cy="325402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332" y="2300042"/>
              <a:ext cx="5585944" cy="89161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253018" y="2660424"/>
            <a:ext cx="542583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这个伪码在第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行和第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15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行间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省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略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了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扩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充逻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辑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关于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扩充方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式文章在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630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页的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3.3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节提了一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句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 window based approach : it consumes points consecutively in the trace, trying to add them in a polyhedron, bailing and creating a new piece when it is not possible.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34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11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eTRE</a:t>
                </a:r>
                <a:r>
                  <a:rPr lang="zh-CN" altLang="en-US" dirty="0" smtClean="0"/>
                  <a:t>方法的两个缺陷</a:t>
                </a:r>
                <a:endParaRPr lang="en-US" altLang="zh-CN" dirty="0" smtClean="0"/>
              </a:p>
              <a:p>
                <a:pPr lvl="1"/>
                <a:r>
                  <a:rPr lang="zh-CN" altLang="en-US" dirty="0"/>
                  <a:t>循</a:t>
                </a:r>
                <a:r>
                  <a:rPr lang="zh-CN" altLang="en-US" dirty="0" smtClean="0"/>
                  <a:t>环不能向量化：最内层循环步长非常量</a:t>
                </a:r>
                <a:endParaRPr lang="en-US" altLang="zh-CN" dirty="0" smtClean="0"/>
              </a:p>
              <a:p>
                <a:pPr lvl="1"/>
                <a:r>
                  <a:rPr lang="zh-CN" altLang="en-US" dirty="0"/>
                  <a:t>局部</a:t>
                </a:r>
                <a:r>
                  <a:rPr lang="zh-CN" altLang="en-US" dirty="0" smtClean="0"/>
                  <a:t>性不好：连续执行的两个点内存上相聚非常远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基于模式匹配的方法对</a:t>
                </a:r>
                <a:r>
                  <a:rPr lang="en-US" altLang="zh-CN" dirty="0" err="1" smtClean="0"/>
                  <a:t>eTRE</a:t>
                </a:r>
                <a:r>
                  <a:rPr lang="zh-CN" altLang="en-US" dirty="0" smtClean="0"/>
                  <a:t>进行补充</a:t>
                </a:r>
                <a:endParaRPr lang="en-US" altLang="zh-CN" dirty="0" smtClean="0"/>
              </a:p>
              <a:p>
                <a:r>
                  <a:rPr lang="en-US" altLang="zh-CN" dirty="0" smtClean="0"/>
                  <a:t>Micro-</a:t>
                </a:r>
                <a:r>
                  <a:rPr lang="en-US" altLang="zh-CN" dirty="0" err="1" smtClean="0"/>
                  <a:t>codelets</a:t>
                </a:r>
                <a:r>
                  <a:rPr lang="zh-CN" altLang="en-US" dirty="0" smtClean="0"/>
                  <a:t>，以</a:t>
                </a:r>
                <a:r>
                  <a:rPr lang="en-US" altLang="zh-CN" dirty="0" smtClean="0"/>
                  <a:t>3D</a:t>
                </a:r>
                <a:r>
                  <a:rPr lang="zh-CN" altLang="en-US" dirty="0" smtClean="0"/>
                  <a:t>为例</a:t>
                </a:r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𝐷𝑐𝑜𝑑𝑒𝑙𝑒𝑡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𝐷𝑐𝑜𝑑𝑒𝑙𝑒𝑡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定义多面体边界，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zh-CN" altLang="en-US" dirty="0" smtClean="0"/>
                  <a:t>定义步长</a:t>
                </a:r>
                <a:endParaRPr lang="en-US" altLang="zh-CN" dirty="0" smtClean="0"/>
              </a:p>
              <a:p>
                <a:endParaRPr lang="en-US" altLang="zh-CN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基于模式匹配挖掘</a:t>
            </a:r>
            <a:r>
              <a:rPr lang="en-US" altLang="zh-CN" dirty="0" err="1" smtClean="0"/>
              <a:t>codelets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3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基于模式匹配挖掘</a:t>
            </a:r>
            <a:r>
              <a:rPr lang="en-US" altLang="zh-CN" dirty="0" err="1" smtClean="0"/>
              <a:t>codelets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37"/>
          <a:stretch/>
        </p:blipFill>
        <p:spPr>
          <a:xfrm>
            <a:off x="166802" y="844952"/>
            <a:ext cx="5105842" cy="5876523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521123" y="902526"/>
            <a:ext cx="6461079" cy="537952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限定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大小上限，和步长大小上限，然后进行暴力搜索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Codelet</a:t>
            </a:r>
            <a:r>
              <a:rPr lang="zh-CN" altLang="en-US" dirty="0" smtClean="0"/>
              <a:t>大小最大</a:t>
            </a:r>
            <a:r>
              <a:rPr lang="en-US" altLang="zh-CN" dirty="0" smtClean="0"/>
              <a:t>5x5x5</a:t>
            </a:r>
          </a:p>
          <a:p>
            <a:pPr lvl="1"/>
            <a:r>
              <a:rPr lang="en-US" altLang="zh-CN" dirty="0" err="1" smtClean="0"/>
              <a:t>Codelet</a:t>
            </a:r>
            <a:r>
              <a:rPr lang="zh-CN" altLang="en-US" dirty="0" smtClean="0"/>
              <a:t>各维度步长大小最大为</a:t>
            </a:r>
            <a:r>
              <a:rPr lang="en-US" altLang="zh-CN" dirty="0" smtClean="0"/>
              <a:t>5</a:t>
            </a:r>
          </a:p>
          <a:p>
            <a:r>
              <a:rPr lang="zh-CN" altLang="en-US" dirty="0" smtClean="0"/>
              <a:t>伪码逻辑问题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C00000"/>
                </a:solidFill>
              </a:rPr>
              <a:t>每个形状只以第一个追踪点为原点挖掘一次，这样能够保证挖掘到全部的</a:t>
            </a:r>
            <a:r>
              <a:rPr lang="en-US" altLang="zh-CN" dirty="0" err="1" smtClean="0">
                <a:solidFill>
                  <a:srgbClr val="C00000"/>
                </a:solidFill>
              </a:rPr>
              <a:t>codelet</a:t>
            </a:r>
            <a:r>
              <a:rPr lang="en-US" altLang="zh-CN" dirty="0" smtClean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25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 smtClean="0"/>
              <a:t>第一类层次：迭代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挖掘</a:t>
            </a:r>
            <a:endParaRPr lang="en-US" altLang="zh-CN" dirty="0" smtClean="0"/>
          </a:p>
          <a:p>
            <a:pPr lvl="1"/>
            <a:r>
              <a:rPr lang="zh-CN" altLang="en-US" dirty="0"/>
              <a:t>首</a:t>
            </a:r>
            <a:r>
              <a:rPr lang="zh-CN" altLang="en-US" dirty="0" smtClean="0"/>
              <a:t>先对程序追踪点进行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挖掘</a:t>
            </a:r>
            <a:endParaRPr lang="en-US" altLang="zh-CN" dirty="0" smtClean="0"/>
          </a:p>
          <a:p>
            <a:pPr lvl="1"/>
            <a:r>
              <a:rPr lang="zh-CN" altLang="en-US" dirty="0"/>
              <a:t>然</a:t>
            </a:r>
            <a:r>
              <a:rPr lang="zh-CN" altLang="en-US" dirty="0" smtClean="0"/>
              <a:t>后对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的原点</a:t>
            </a:r>
            <a:r>
              <a:rPr lang="zh-CN" altLang="en-US" dirty="0"/>
              <a:t>作</a:t>
            </a:r>
            <a:r>
              <a:rPr lang="zh-CN" altLang="en-US" dirty="0" smtClean="0"/>
              <a:t>为新的追踪点迭代调用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挖掘算法</a:t>
            </a:r>
            <a:endParaRPr lang="en-US" altLang="zh-CN" dirty="0" smtClean="0"/>
          </a:p>
          <a:p>
            <a:r>
              <a:rPr lang="zh-CN" altLang="en-US" dirty="0" smtClean="0"/>
              <a:t>第二类层次：</a:t>
            </a:r>
            <a:r>
              <a:rPr lang="en-US" altLang="zh-CN" dirty="0" err="1" smtClean="0"/>
              <a:t>eTRE</a:t>
            </a:r>
            <a:r>
              <a:rPr lang="zh-CN" altLang="en-US" dirty="0" smtClean="0"/>
              <a:t>挖掘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/>
              <a:t>原</a:t>
            </a:r>
            <a:r>
              <a:rPr lang="zh-CN" altLang="en-US" dirty="0" smtClean="0"/>
              <a:t>点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不能被包含在一个大小大于四个点的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 smtClean="0"/>
              <a:t>中</a:t>
            </a:r>
            <a:endParaRPr lang="en-US" altLang="zh-CN" dirty="0" smtClean="0"/>
          </a:p>
          <a:p>
            <a:pPr lvl="1"/>
            <a:r>
              <a:rPr lang="zh-CN" altLang="en-US" dirty="0"/>
              <a:t>使</a:t>
            </a:r>
            <a:r>
              <a:rPr lang="zh-CN" altLang="en-US" dirty="0" smtClean="0"/>
              <a:t>用</a:t>
            </a:r>
            <a:r>
              <a:rPr lang="en-US" altLang="zh-CN" dirty="0" err="1" smtClean="0"/>
              <a:t>eTRE</a:t>
            </a:r>
            <a:r>
              <a:rPr lang="zh-CN" altLang="en-US" dirty="0" smtClean="0"/>
              <a:t>算法对这些剩余的</a:t>
            </a:r>
            <a:r>
              <a:rPr lang="en-US" altLang="zh-CN" dirty="0" smtClean="0"/>
              <a:t>micro-</a:t>
            </a:r>
            <a:r>
              <a:rPr lang="en-US" altLang="zh-CN" dirty="0" err="1" smtClean="0"/>
              <a:t>codelet</a:t>
            </a:r>
            <a:r>
              <a:rPr lang="zh-CN" altLang="en-US" dirty="0"/>
              <a:t>原点</a:t>
            </a:r>
            <a:r>
              <a:rPr lang="zh-CN" altLang="en-US" dirty="0" smtClean="0"/>
              <a:t>进行重构</a:t>
            </a:r>
            <a:endParaRPr lang="en-US" altLang="zh-CN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层</a:t>
            </a:r>
            <a:r>
              <a:rPr lang="zh-CN" altLang="en-US" dirty="0" smtClean="0"/>
              <a:t>次化重构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9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16372" y="1061750"/>
            <a:ext cx="5098222" cy="126503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案例学习：剪枝</a:t>
            </a:r>
            <a:r>
              <a:rPr lang="en-US" altLang="zh-CN" dirty="0" smtClean="0"/>
              <a:t>ANN</a:t>
            </a:r>
            <a:r>
              <a:rPr lang="zh-CN" altLang="en-US" dirty="0" smtClean="0"/>
              <a:t>的高效推断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72" y="2575486"/>
            <a:ext cx="2941575" cy="85351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250329" y="902526"/>
            <a:ext cx="5731874" cy="53795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数字识别网络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28x28=784</a:t>
            </a:r>
            <a:r>
              <a:rPr lang="zh-CN" altLang="en-US" dirty="0" smtClean="0"/>
              <a:t>个输入，</a:t>
            </a:r>
            <a:r>
              <a:rPr lang="en-US" altLang="zh-CN" dirty="0" smtClean="0"/>
              <a:t>10</a:t>
            </a:r>
            <a:r>
              <a:rPr lang="zh-CN" altLang="en-US" dirty="0" smtClean="0"/>
              <a:t>个输出</a:t>
            </a:r>
            <a:endParaRPr lang="en-US" altLang="zh-CN" dirty="0" smtClean="0"/>
          </a:p>
          <a:p>
            <a:r>
              <a:rPr lang="en-US" altLang="zh-CN" dirty="0" smtClean="0"/>
              <a:t>1L</a:t>
            </a:r>
            <a:r>
              <a:rPr lang="zh-CN" altLang="en-US" dirty="0" smtClean="0"/>
              <a:t>：没有隐层，</a:t>
            </a:r>
            <a:r>
              <a:rPr lang="zh-CN" altLang="en-US" dirty="0"/>
              <a:t>一</a:t>
            </a:r>
            <a:r>
              <a:rPr lang="zh-CN" altLang="en-US" dirty="0" smtClean="0"/>
              <a:t>个矩阵乘法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784x10</a:t>
            </a:r>
          </a:p>
          <a:p>
            <a:r>
              <a:rPr lang="en-US" altLang="zh-CN" dirty="0" smtClean="0"/>
              <a:t>3L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个隐层，三个矩阵乘法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784x20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20x20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20x10</a:t>
            </a:r>
          </a:p>
          <a:p>
            <a:r>
              <a:rPr lang="zh-CN" altLang="en-US" dirty="0"/>
              <a:t>比</a:t>
            </a:r>
            <a:r>
              <a:rPr lang="zh-CN" altLang="en-US" dirty="0" smtClean="0"/>
              <a:t>较基准</a:t>
            </a:r>
            <a:r>
              <a:rPr lang="en-US" altLang="zh-CN" dirty="0" smtClean="0"/>
              <a:t>baseline</a:t>
            </a:r>
          </a:p>
          <a:p>
            <a:pPr lvl="1"/>
            <a:r>
              <a:rPr lang="en-US" altLang="zh-CN" dirty="0"/>
              <a:t>fully-regular loop nest for dense matrix-vector product 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C00000"/>
                </a:solidFill>
              </a:rPr>
              <a:t>The </a:t>
            </a:r>
            <a:r>
              <a:rPr lang="en-US" altLang="zh-CN" dirty="0">
                <a:solidFill>
                  <a:srgbClr val="C00000"/>
                </a:solidFill>
              </a:rPr>
              <a:t>ability of our techniques to reconstruct </a:t>
            </a:r>
            <a:r>
              <a:rPr lang="en-US" altLang="zh-CN" dirty="0" smtClean="0">
                <a:solidFill>
                  <a:srgbClr val="C00000"/>
                </a:solidFill>
              </a:rPr>
              <a:t>arbitrary sparse matrix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4126" y="3592287"/>
            <a:ext cx="5731874" cy="304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表</a:t>
            </a:r>
            <a:r>
              <a:rPr lang="zh-CN" altLang="en-US" dirty="0" smtClean="0"/>
              <a:t>头含义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Full</a:t>
            </a:r>
            <a:r>
              <a:rPr lang="zh-CN" altLang="en-US" dirty="0" smtClean="0"/>
              <a:t>不做剪枝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random</a:t>
            </a:r>
            <a:r>
              <a:rPr lang="zh-CN" altLang="en-US" dirty="0"/>
              <a:t>随</a:t>
            </a:r>
            <a:r>
              <a:rPr lang="zh-CN" altLang="en-US" dirty="0" smtClean="0"/>
              <a:t>机剪枝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threshold</a:t>
            </a:r>
            <a:r>
              <a:rPr lang="zh-CN" altLang="en-US" dirty="0"/>
              <a:t>阈</a:t>
            </a:r>
            <a:r>
              <a:rPr lang="zh-CN" altLang="en-US" dirty="0" smtClean="0"/>
              <a:t>值剪枝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reorder-by-sign</a:t>
            </a:r>
            <a:r>
              <a:rPr lang="zh-CN" altLang="en-US" dirty="0" smtClean="0"/>
              <a:t>重要性剪枝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30%</a:t>
            </a:r>
            <a:r>
              <a:rPr lang="zh-CN" altLang="en-US" dirty="0" smtClean="0"/>
              <a:t>，</a:t>
            </a:r>
            <a:r>
              <a:rPr lang="en-US" altLang="zh-CN" dirty="0" smtClean="0"/>
              <a:t>50%</a:t>
            </a:r>
            <a:r>
              <a:rPr lang="zh-CN" altLang="en-US" dirty="0" smtClean="0"/>
              <a:t>指非零元素占比</a:t>
            </a:r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66255" y="1305439"/>
            <a:ext cx="1004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accuracy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126" y="2564075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cycles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795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SuiteSparse</a:t>
            </a:r>
            <a:r>
              <a:rPr lang="zh-CN" altLang="en-US" dirty="0"/>
              <a:t>基</a:t>
            </a:r>
            <a:r>
              <a:rPr lang="zh-CN" altLang="en-US" dirty="0" smtClean="0"/>
              <a:t>准测试基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限制最多</a:t>
            </a:r>
            <a:r>
              <a:rPr lang="en-US" altLang="zh-CN" dirty="0" smtClean="0"/>
              <a:t>1e7</a:t>
            </a:r>
            <a:r>
              <a:rPr lang="zh-CN" altLang="en-US" dirty="0" smtClean="0"/>
              <a:t>个非零元素，共</a:t>
            </a:r>
            <a:r>
              <a:rPr lang="en-US" altLang="zh-CN" dirty="0" smtClean="0"/>
              <a:t>2637</a:t>
            </a:r>
            <a:r>
              <a:rPr lang="zh-CN" altLang="en-US" dirty="0" smtClean="0"/>
              <a:t>个，如图选择具有代表性的</a:t>
            </a:r>
            <a:r>
              <a:rPr lang="en-US" altLang="zh-CN" dirty="0" smtClean="0"/>
              <a:t>200</a:t>
            </a:r>
            <a:r>
              <a:rPr lang="zh-CN" altLang="en-US" dirty="0" smtClean="0"/>
              <a:t>个</a:t>
            </a:r>
            <a:endParaRPr lang="en-US" altLang="zh-CN" dirty="0" smtClean="0"/>
          </a:p>
          <a:p>
            <a:r>
              <a:rPr lang="en-US" altLang="zh-CN" dirty="0" smtClean="0"/>
              <a:t>Intel Core I7 8700k, 64GB memory</a:t>
            </a:r>
          </a:p>
          <a:p>
            <a:r>
              <a:rPr lang="en-US" altLang="zh-CN" dirty="0" smtClean="0"/>
              <a:t>CPU</a:t>
            </a:r>
            <a:r>
              <a:rPr lang="zh-CN" altLang="en-US" dirty="0"/>
              <a:t>频</a:t>
            </a:r>
            <a:r>
              <a:rPr lang="zh-CN" altLang="en-US" dirty="0" smtClean="0"/>
              <a:t>率限制在</a:t>
            </a:r>
            <a:r>
              <a:rPr lang="en-US" altLang="zh-CN" dirty="0" smtClean="0"/>
              <a:t>3.7GHz</a:t>
            </a:r>
          </a:p>
          <a:p>
            <a:r>
              <a:rPr lang="zh-CN" altLang="en-US" dirty="0" smtClean="0"/>
              <a:t>启用</a:t>
            </a:r>
            <a:r>
              <a:rPr lang="en-US" altLang="zh-CN" dirty="0" err="1" smtClean="0"/>
              <a:t>Hugepages</a:t>
            </a:r>
            <a:r>
              <a:rPr lang="zh-CN" altLang="en-US" dirty="0" smtClean="0"/>
              <a:t>存储所有程序数据段</a:t>
            </a:r>
            <a:endParaRPr lang="en-US" altLang="zh-CN" dirty="0" smtClean="0"/>
          </a:p>
          <a:p>
            <a:r>
              <a:rPr lang="en-US" altLang="zh-CN" dirty="0" smtClean="0"/>
              <a:t>ICC v18.03 –O2 –</a:t>
            </a:r>
            <a:r>
              <a:rPr lang="en-US" altLang="zh-CN" dirty="0" err="1" smtClean="0"/>
              <a:t>xSKYLAKE</a:t>
            </a:r>
            <a:r>
              <a:rPr lang="en-US" altLang="zh-CN" dirty="0" smtClean="0"/>
              <a:t> –vec-threadold0</a:t>
            </a:r>
          </a:p>
          <a:p>
            <a:endParaRPr lang="en-US" altLang="zh-CN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效果评估</a:t>
            </a:r>
            <a:r>
              <a:rPr lang="en-US" altLang="zh-CN" dirty="0" smtClean="0"/>
              <a:t>-Setup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7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效果评估</a:t>
            </a:r>
            <a:r>
              <a:rPr lang="en-US" altLang="zh-CN" dirty="0" smtClean="0"/>
              <a:t>-Setup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00" y="815758"/>
            <a:ext cx="10324348" cy="59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效果评估</a:t>
            </a:r>
            <a:r>
              <a:rPr lang="en-US" altLang="zh-CN" dirty="0" smtClean="0"/>
              <a:t>-Result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242755" y="902526"/>
            <a:ext cx="5739447" cy="5379522"/>
          </a:xfrm>
        </p:spPr>
        <p:txBody>
          <a:bodyPr/>
          <a:lstStyle/>
          <a:p>
            <a:r>
              <a:rPr lang="en-US" altLang="zh-CN" dirty="0" smtClean="0"/>
              <a:t>Baseline</a:t>
            </a:r>
          </a:p>
          <a:p>
            <a:pPr lvl="1"/>
            <a:r>
              <a:rPr lang="en-US" altLang="zh-CN" sz="2000" dirty="0" smtClean="0"/>
              <a:t>Min(classical irregular </a:t>
            </a:r>
            <a:r>
              <a:rPr lang="en-US" altLang="zh-CN" sz="2000" dirty="0" err="1" smtClean="0"/>
              <a:t>SpMV</a:t>
            </a:r>
            <a:r>
              <a:rPr lang="en-US" altLang="zh-CN" sz="2000" dirty="0" smtClean="0"/>
              <a:t>, Intel MKL)</a:t>
            </a:r>
          </a:p>
          <a:p>
            <a:pPr lvl="1"/>
            <a:r>
              <a:rPr lang="zh-CN" altLang="en-US" sz="2400" dirty="0" smtClean="0"/>
              <a:t>圆圈表示</a:t>
            </a:r>
            <a:r>
              <a:rPr lang="en-US" altLang="zh-CN" sz="2400" dirty="0" smtClean="0"/>
              <a:t>classical</a:t>
            </a:r>
            <a:r>
              <a:rPr lang="zh-CN" altLang="en-US" sz="2400" dirty="0" smtClean="0"/>
              <a:t>性能更好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三角表示</a:t>
            </a:r>
            <a:r>
              <a:rPr lang="en-US" altLang="zh-CN" sz="2400" dirty="0" smtClean="0"/>
              <a:t>MKL</a:t>
            </a:r>
            <a:r>
              <a:rPr lang="zh-CN" altLang="en-US" sz="2400" dirty="0" smtClean="0"/>
              <a:t>性能更好</a:t>
            </a:r>
            <a:endParaRPr lang="en-US" altLang="zh-CN" sz="2400" dirty="0" smtClean="0"/>
          </a:p>
          <a:p>
            <a:r>
              <a:rPr lang="zh-CN" altLang="en-US" dirty="0"/>
              <a:t>没</a:t>
            </a:r>
            <a:r>
              <a:rPr lang="zh-CN" altLang="en-US" dirty="0" smtClean="0"/>
              <a:t>有显式的软件指令预取</a:t>
            </a:r>
            <a:endParaRPr lang="en-US" altLang="zh-CN" dirty="0" smtClean="0"/>
          </a:p>
          <a:p>
            <a:r>
              <a:rPr lang="zh-CN" altLang="en-US" dirty="0" smtClean="0"/>
              <a:t>当非零值数量增加取得性能提升逐渐减少</a:t>
            </a:r>
            <a:endParaRPr lang="en-US" altLang="zh-CN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80" y="1272353"/>
            <a:ext cx="5555461" cy="4313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25511" y="90302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运行时间加速比</a:t>
            </a:r>
            <a:endParaRPr 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14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875649" y="1059287"/>
            <a:ext cx="6316351" cy="5379521"/>
          </a:xfrm>
        </p:spPr>
        <p:txBody>
          <a:bodyPr/>
          <a:lstStyle/>
          <a:p>
            <a:r>
              <a:rPr lang="zh-CN" altLang="en-US" dirty="0" smtClean="0"/>
              <a:t>取得明显性能提升的矩阵</a:t>
            </a:r>
            <a:endParaRPr lang="en-US" altLang="zh-CN" dirty="0"/>
          </a:p>
          <a:p>
            <a:pPr lvl="1"/>
            <a:r>
              <a:rPr lang="en-US" altLang="zh-CN" dirty="0" smtClean="0"/>
              <a:t>Newman </a:t>
            </a:r>
            <a:r>
              <a:rPr lang="en-US" altLang="zh-CN" dirty="0"/>
              <a:t>power </a:t>
            </a:r>
            <a:r>
              <a:rPr lang="en-US" altLang="zh-CN" dirty="0" err="1" smtClean="0"/>
              <a:t>inst.count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显著的降低的执行指令数量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第三级缓存很少缺失</a:t>
            </a:r>
            <a:endParaRPr lang="en-US" altLang="zh-CN" dirty="0" smtClean="0"/>
          </a:p>
          <a:p>
            <a:r>
              <a:rPr lang="zh-CN" altLang="en-US" dirty="0"/>
              <a:t>非零</a:t>
            </a:r>
            <a:r>
              <a:rPr lang="zh-CN" altLang="en-US" dirty="0" smtClean="0"/>
              <a:t>值越多，可执行文件越大，指令缺失占据主导地位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FIDAP ex19 D1m</a:t>
            </a:r>
            <a:endParaRPr lang="en-US" altLang="zh-CN" dirty="0"/>
          </a:p>
          <a:p>
            <a:pPr lvl="1"/>
            <a:r>
              <a:rPr lang="zh-CN" altLang="en-US" dirty="0"/>
              <a:t>通</a:t>
            </a:r>
            <a:r>
              <a:rPr lang="zh-CN" altLang="en-US" dirty="0" smtClean="0"/>
              <a:t>过显式的软件指令预取缓解该问题</a:t>
            </a:r>
            <a:endParaRPr lang="en-US" altLang="zh-CN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效果评估</a:t>
            </a:r>
            <a:r>
              <a:rPr lang="en-US" altLang="zh-CN" dirty="0" smtClean="0"/>
              <a:t>-Result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6255" y="977900"/>
            <a:ext cx="5275812" cy="5378450"/>
            <a:chOff x="-3168" y="977900"/>
            <a:chExt cx="5275812" cy="5378450"/>
          </a:xfrm>
        </p:grpSpPr>
        <p:pic>
          <p:nvPicPr>
            <p:cNvPr id="7" name="Content Placeholder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822" y="977900"/>
              <a:ext cx="4721822" cy="537845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-3167" y="154601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/>
                <a:t>非</a:t>
              </a:r>
              <a:r>
                <a:rPr lang="zh-CN" altLang="en-US" sz="1400" b="1" dirty="0" smtClean="0"/>
                <a:t>零数</a:t>
              </a:r>
              <a:endParaRPr lang="en-US" sz="1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1" y="2297006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/>
                <a:t>指令</a:t>
              </a:r>
              <a:r>
                <a:rPr lang="zh-CN" altLang="en-US" sz="1400" b="1" dirty="0" smtClean="0"/>
                <a:t>数</a:t>
              </a:r>
              <a:endParaRPr lang="en-US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2838710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/>
                <a:t>访存</a:t>
              </a:r>
              <a:r>
                <a:rPr lang="zh-CN" altLang="en-US" sz="1400" b="1" dirty="0" smtClean="0"/>
                <a:t>数</a:t>
              </a:r>
              <a:endParaRPr lang="en-US" sz="1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-3168" y="337180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1</a:t>
              </a:r>
              <a:r>
                <a:rPr lang="zh-CN" altLang="en-US" sz="1400" b="1" dirty="0" smtClean="0"/>
                <a:t>级数据</a:t>
              </a:r>
              <a:endParaRPr lang="en-US" altLang="zh-CN" sz="1400" b="1" dirty="0" smtClean="0"/>
            </a:p>
            <a:p>
              <a:r>
                <a:rPr lang="zh-CN" altLang="en-US" sz="1400" b="1" dirty="0" smtClean="0"/>
                <a:t>缓存</a:t>
              </a:r>
              <a:r>
                <a:rPr lang="en-US" altLang="zh-CN" sz="1400" b="1" dirty="0" smtClean="0"/>
                <a:t>miss</a:t>
              </a:r>
              <a:endParaRPr lang="en-US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3869797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1</a:t>
              </a:r>
              <a:r>
                <a:rPr lang="zh-CN" altLang="en-US" sz="1400" b="1" dirty="0" smtClean="0"/>
                <a:t>级指令</a:t>
              </a:r>
              <a:endParaRPr lang="en-US" altLang="zh-CN" sz="1400" b="1" dirty="0" smtClean="0"/>
            </a:p>
            <a:p>
              <a:r>
                <a:rPr lang="zh-CN" altLang="en-US" sz="1400" b="1" dirty="0" smtClean="0"/>
                <a:t>缓存</a:t>
              </a:r>
              <a:r>
                <a:rPr lang="en-US" altLang="zh-CN" sz="1400" b="1" dirty="0" smtClean="0"/>
                <a:t>miss</a:t>
              </a:r>
              <a:endParaRPr lang="en-US" sz="1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3168" y="4478135"/>
              <a:ext cx="1181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/>
                <a:t>2</a:t>
              </a:r>
              <a:r>
                <a:rPr lang="zh-CN" altLang="en-US" sz="1400" b="1" dirty="0" smtClean="0"/>
                <a:t>级缓存</a:t>
              </a:r>
              <a:r>
                <a:rPr lang="en-US" altLang="zh-CN" sz="1400" b="1" dirty="0" smtClean="0"/>
                <a:t>miss</a:t>
              </a:r>
              <a:endParaRPr lang="en-US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498000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/>
                <a:t>2</a:t>
              </a:r>
              <a:r>
                <a:rPr lang="zh-CN" altLang="en-US" sz="1400" b="1" dirty="0" smtClean="0"/>
                <a:t>级缓存</a:t>
              </a:r>
              <a:endParaRPr lang="en-US" altLang="zh-CN" sz="1400" b="1" dirty="0" smtClean="0"/>
            </a:p>
            <a:p>
              <a:r>
                <a:rPr lang="zh-CN" altLang="en-US" sz="1400" b="1" dirty="0" smtClean="0"/>
                <a:t>指令</a:t>
              </a:r>
              <a:r>
                <a:rPr lang="en-US" altLang="zh-CN" sz="1400" b="1" dirty="0" smtClean="0"/>
                <a:t>miss</a:t>
              </a:r>
              <a:endParaRPr lang="en-US" sz="1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0" y="5588347"/>
              <a:ext cx="1181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3</a:t>
              </a:r>
              <a:r>
                <a:rPr lang="zh-CN" altLang="en-US" sz="1400" b="1" dirty="0" smtClean="0"/>
                <a:t>级缓存</a:t>
              </a:r>
              <a:r>
                <a:rPr lang="en-US" altLang="zh-CN" sz="1400" b="1" dirty="0" smtClean="0"/>
                <a:t>miss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3145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355643" y="902526"/>
            <a:ext cx="5626559" cy="5379522"/>
          </a:xfrm>
        </p:spPr>
        <p:txBody>
          <a:bodyPr/>
          <a:lstStyle/>
          <a:p>
            <a:r>
              <a:rPr lang="en-US" altLang="zh-CN" dirty="0" smtClean="0"/>
              <a:t>Baseline</a:t>
            </a:r>
          </a:p>
          <a:p>
            <a:pPr lvl="1"/>
            <a:r>
              <a:rPr lang="zh-CN" altLang="en-US" dirty="0"/>
              <a:t>没</a:t>
            </a:r>
            <a:r>
              <a:rPr lang="zh-CN" altLang="en-US" dirty="0" smtClean="0"/>
              <a:t>有软件指令预取的版本</a:t>
            </a:r>
            <a:endParaRPr lang="en-US" altLang="zh-CN" dirty="0" smtClean="0"/>
          </a:p>
          <a:p>
            <a:r>
              <a:rPr lang="zh-CN" altLang="en-US" dirty="0"/>
              <a:t>当非零值数量增加取得性能提升逐渐减少</a:t>
            </a:r>
            <a:endParaRPr lang="en-US" altLang="zh-CN" dirty="0"/>
          </a:p>
          <a:p>
            <a:pPr lvl="1"/>
            <a:r>
              <a:rPr lang="zh-CN" altLang="en-US" dirty="0" smtClean="0"/>
              <a:t>大可</a:t>
            </a:r>
            <a:r>
              <a:rPr lang="zh-CN" altLang="en-US" dirty="0"/>
              <a:t>执</a:t>
            </a:r>
            <a:r>
              <a:rPr lang="zh-CN" altLang="en-US" dirty="0" smtClean="0"/>
              <a:t>行文件导致更多的</a:t>
            </a:r>
            <a:r>
              <a:rPr lang="en-US" altLang="zh-CN" dirty="0" err="1" smtClean="0"/>
              <a:t>iTLB</a:t>
            </a:r>
            <a:r>
              <a:rPr lang="zh-CN" altLang="en-US" dirty="0" smtClean="0"/>
              <a:t>缺失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2MB </a:t>
            </a:r>
            <a:r>
              <a:rPr lang="en-US" altLang="zh-CN" dirty="0" err="1" smtClean="0"/>
              <a:t>hugepages</a:t>
            </a:r>
            <a:r>
              <a:rPr lang="en-US" altLang="zh-CN" dirty="0" smtClean="0"/>
              <a:t>, </a:t>
            </a:r>
            <a:r>
              <a:rPr lang="zh-CN" altLang="en-US" dirty="0" smtClean="0"/>
              <a:t>提升大可执行文件的</a:t>
            </a:r>
            <a:r>
              <a:rPr lang="en-US" altLang="zh-CN" dirty="0" smtClean="0"/>
              <a:t>20%</a:t>
            </a:r>
            <a:r>
              <a:rPr lang="zh-CN" altLang="en-US" dirty="0" smtClean="0"/>
              <a:t>性能</a:t>
            </a:r>
            <a:endParaRPr lang="en-US" altLang="zh-CN" dirty="0" smtClean="0"/>
          </a:p>
          <a:p>
            <a:pPr lvl="1"/>
            <a:r>
              <a:rPr lang="zh-CN" altLang="en-US" dirty="0"/>
              <a:t>使</a:t>
            </a:r>
            <a:r>
              <a:rPr lang="zh-CN" altLang="en-US" dirty="0" smtClean="0"/>
              <a:t>用</a:t>
            </a:r>
            <a:r>
              <a:rPr lang="en-US" altLang="zh-CN" dirty="0" err="1" smtClean="0"/>
              <a:t>hugepage</a:t>
            </a:r>
            <a:r>
              <a:rPr lang="zh-CN" altLang="en-US" dirty="0"/>
              <a:t>对</a:t>
            </a:r>
            <a:r>
              <a:rPr lang="zh-CN" altLang="en-US" dirty="0" smtClean="0"/>
              <a:t>于</a:t>
            </a:r>
            <a:r>
              <a:rPr lang="en-US" altLang="zh-CN" dirty="0" smtClean="0"/>
              <a:t>classical irregular </a:t>
            </a:r>
            <a:r>
              <a:rPr lang="en-US" altLang="zh-CN" dirty="0" err="1" smtClean="0"/>
              <a:t>SpMV</a:t>
            </a:r>
            <a:r>
              <a:rPr lang="zh-CN" altLang="en-US" dirty="0" smtClean="0"/>
              <a:t>和</a:t>
            </a:r>
            <a:r>
              <a:rPr lang="en-US" altLang="zh-CN" dirty="0" smtClean="0"/>
              <a:t>Intel MKL</a:t>
            </a:r>
            <a:r>
              <a:rPr lang="zh-CN" altLang="en-US" dirty="0"/>
              <a:t>没</a:t>
            </a:r>
            <a:r>
              <a:rPr lang="zh-CN" altLang="en-US" dirty="0" smtClean="0"/>
              <a:t>有提升效果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效</a:t>
            </a:r>
            <a:r>
              <a:rPr lang="zh-CN" altLang="en-US" dirty="0" smtClean="0"/>
              <a:t>果评估</a:t>
            </a:r>
            <a:r>
              <a:rPr lang="en-US" altLang="zh-CN" dirty="0" smtClean="0"/>
              <a:t>-Result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26" y="1306646"/>
            <a:ext cx="5494496" cy="42447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3271" y="937314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软件预取版本相对非预取版本运行时间加速比</a:t>
            </a:r>
            <a:endParaRPr 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32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9803" y="976828"/>
            <a:ext cx="5626559" cy="5379522"/>
          </a:xfrm>
        </p:spPr>
        <p:txBody>
          <a:bodyPr/>
          <a:lstStyle/>
          <a:p>
            <a:r>
              <a:rPr lang="zh-CN" altLang="en-US" dirty="0" smtClean="0"/>
              <a:t>层次化重构</a:t>
            </a:r>
            <a:r>
              <a:rPr lang="zh-CN" altLang="en-US" dirty="0"/>
              <a:t>减少</a:t>
            </a:r>
            <a:r>
              <a:rPr lang="zh-CN" altLang="en-US" dirty="0" smtClean="0"/>
              <a:t>代码大小</a:t>
            </a:r>
            <a:endParaRPr lang="en-US" altLang="zh-CN" dirty="0" smtClean="0"/>
          </a:p>
          <a:p>
            <a:pPr lvl="1"/>
            <a:r>
              <a:rPr lang="zh-CN" altLang="en-US" dirty="0"/>
              <a:t>层</a:t>
            </a:r>
            <a:r>
              <a:rPr lang="zh-CN" altLang="en-US" dirty="0" smtClean="0"/>
              <a:t>次化重构不是对所有矩阵都适用的，依赖于矩阵自身暴露出的规则程度</a:t>
            </a:r>
            <a:endParaRPr lang="en-US" altLang="zh-CN" dirty="0" smtClean="0"/>
          </a:p>
          <a:p>
            <a:r>
              <a:rPr lang="zh-CN" altLang="en-US" dirty="0"/>
              <a:t>通</a:t>
            </a:r>
            <a:r>
              <a:rPr lang="zh-CN" altLang="en-US" dirty="0" smtClean="0"/>
              <a:t>过层次化提升代码维度的收益是递减的</a:t>
            </a:r>
            <a:endParaRPr lang="en-US" altLang="zh-CN" dirty="0" smtClean="0"/>
          </a:p>
          <a:p>
            <a:pPr lvl="1"/>
            <a:r>
              <a:rPr lang="zh-CN" altLang="en-US" dirty="0"/>
              <a:t>层</a:t>
            </a:r>
            <a:r>
              <a:rPr lang="zh-CN" altLang="en-US" dirty="0" smtClean="0"/>
              <a:t>次从低到高，形状从同构到异构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当维度过高，迭代变量会从寄存器中溢出，限制最高三层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效</a:t>
            </a:r>
            <a:r>
              <a:rPr lang="zh-CN" altLang="en-US" dirty="0" smtClean="0"/>
              <a:t>果评估</a:t>
            </a:r>
            <a:r>
              <a:rPr lang="en-US" altLang="zh-CN" dirty="0" smtClean="0"/>
              <a:t>-Result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0" y="982860"/>
            <a:ext cx="5626559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减</a:t>
            </a:r>
            <a:r>
              <a:rPr lang="zh-CN" altLang="en-US" dirty="0" smtClean="0"/>
              <a:t>少代码大小的性能提升来源</a:t>
            </a:r>
            <a:endParaRPr lang="en-US" altLang="zh-CN" dirty="0" smtClean="0"/>
          </a:p>
          <a:p>
            <a:pPr lvl="1"/>
            <a:r>
              <a:rPr lang="zh-CN" altLang="en-US" dirty="0"/>
              <a:t>减</a:t>
            </a:r>
            <a:r>
              <a:rPr lang="zh-CN" altLang="en-US" dirty="0" smtClean="0"/>
              <a:t>少对缓存层次的压力</a:t>
            </a:r>
            <a:endParaRPr lang="en-US" altLang="zh-CN" dirty="0" smtClean="0"/>
          </a:p>
          <a:p>
            <a:pPr lvl="1"/>
            <a:r>
              <a:rPr lang="zh-CN" altLang="en-US" dirty="0"/>
              <a:t>提</a:t>
            </a:r>
            <a:r>
              <a:rPr lang="zh-CN" altLang="en-US" dirty="0" smtClean="0"/>
              <a:t>升循环深度可能提升向量化效率</a:t>
            </a:r>
            <a:endParaRPr lang="en-US" altLang="zh-CN" dirty="0" smtClean="0"/>
          </a:p>
          <a:p>
            <a:r>
              <a:rPr lang="zh-CN" altLang="en-US" dirty="0"/>
              <a:t>层</a:t>
            </a:r>
            <a:r>
              <a:rPr lang="zh-CN" altLang="en-US" dirty="0" smtClean="0"/>
              <a:t>次化的代码会引入更多的控制指令开销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200421" y="982860"/>
            <a:ext cx="5626559" cy="5379522"/>
          </a:xfrm>
        </p:spPr>
        <p:txBody>
          <a:bodyPr/>
          <a:lstStyle/>
          <a:p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效</a:t>
            </a:r>
            <a:r>
              <a:rPr lang="zh-CN" altLang="en-US" dirty="0" smtClean="0"/>
              <a:t>果评估</a:t>
            </a:r>
            <a:r>
              <a:rPr lang="en-US" altLang="zh-CN" dirty="0" smtClean="0"/>
              <a:t>-Result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75" y="1301326"/>
            <a:ext cx="5585944" cy="465622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304843" y="939677"/>
            <a:ext cx="5626559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13119" y="1116090"/>
            <a:ext cx="6201162" cy="53795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Baseline</a:t>
            </a:r>
          </a:p>
          <a:p>
            <a:pPr lvl="1"/>
            <a:r>
              <a:rPr lang="zh-CN" altLang="en-US" dirty="0"/>
              <a:t>没</a:t>
            </a:r>
            <a:r>
              <a:rPr lang="zh-CN" altLang="en-US" dirty="0" smtClean="0"/>
              <a:t>有层次化重构的普通重构</a:t>
            </a:r>
            <a:endParaRPr lang="en-US" altLang="zh-CN" dirty="0" smtClean="0"/>
          </a:p>
          <a:p>
            <a:r>
              <a:rPr lang="en-US" altLang="zh-CN" dirty="0" smtClean="0"/>
              <a:t>TSOPF 2d/3d</a:t>
            </a:r>
            <a:r>
              <a:rPr lang="zh-CN" altLang="en-US" dirty="0" smtClean="0"/>
              <a:t>的</a:t>
            </a:r>
            <a:r>
              <a:rPr lang="zh-CN" altLang="en-US" dirty="0"/>
              <a:t>长</a:t>
            </a:r>
            <a:r>
              <a:rPr lang="zh-CN" altLang="en-US" dirty="0" smtClean="0"/>
              <a:t>度为</a:t>
            </a:r>
            <a:r>
              <a:rPr lang="en-US" altLang="zh-CN" dirty="0" smtClean="0"/>
              <a:t>4</a:t>
            </a:r>
            <a:r>
              <a:rPr lang="zh-CN" altLang="en-US" dirty="0" smtClean="0"/>
              <a:t>的向量操作大幅提升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2d</a:t>
            </a:r>
            <a:r>
              <a:rPr lang="zh-CN" altLang="en-US" dirty="0" smtClean="0"/>
              <a:t>性能提升</a:t>
            </a:r>
            <a:r>
              <a:rPr lang="en-US" altLang="zh-CN" dirty="0" smtClean="0"/>
              <a:t>12%</a:t>
            </a:r>
            <a:endParaRPr lang="en-US" altLang="zh-CN" dirty="0"/>
          </a:p>
          <a:p>
            <a:pPr lvl="1"/>
            <a:r>
              <a:rPr lang="en-US" altLang="zh-CN" dirty="0" smtClean="0"/>
              <a:t>3d</a:t>
            </a:r>
            <a:r>
              <a:rPr lang="zh-CN" altLang="en-US" dirty="0" smtClean="0"/>
              <a:t>性能降低</a:t>
            </a:r>
            <a:r>
              <a:rPr lang="en-US" altLang="zh-CN" dirty="0" smtClean="0"/>
              <a:t>15%</a:t>
            </a:r>
            <a:r>
              <a:rPr lang="zh-CN" altLang="en-US" dirty="0" smtClean="0"/>
              <a:t>，指令数提升</a:t>
            </a:r>
            <a:r>
              <a:rPr lang="en-US" altLang="zh-CN" dirty="0" smtClean="0"/>
              <a:t>30%</a:t>
            </a:r>
          </a:p>
          <a:p>
            <a:r>
              <a:rPr lang="zh-CN" altLang="en-US" dirty="0" smtClean="0"/>
              <a:t>层次化重构性能提升最明显的是</a:t>
            </a:r>
            <a:r>
              <a:rPr lang="en-US" altLang="zh-CN" dirty="0" err="1" smtClean="0"/>
              <a:t>GHS_psdef</a:t>
            </a:r>
            <a:r>
              <a:rPr lang="en-US" altLang="zh-CN" dirty="0" smtClean="0"/>
              <a:t>/apache2</a:t>
            </a:r>
          </a:p>
          <a:p>
            <a:pPr lvl="1"/>
            <a:r>
              <a:rPr lang="en-US" altLang="zh-CN" dirty="0" smtClean="0"/>
              <a:t>Memory behavior</a:t>
            </a:r>
            <a:r>
              <a:rPr lang="zh-CN" altLang="en-US" dirty="0" smtClean="0"/>
              <a:t>是限制</a:t>
            </a:r>
            <a:endParaRPr lang="en-US" altLang="zh-CN" dirty="0" smtClean="0"/>
          </a:p>
          <a:p>
            <a:r>
              <a:rPr lang="zh-CN" altLang="en-US" dirty="0"/>
              <a:t>完</a:t>
            </a:r>
            <a:r>
              <a:rPr lang="zh-CN" altLang="en-US" dirty="0" smtClean="0"/>
              <a:t>全没有提升的是</a:t>
            </a:r>
            <a:r>
              <a:rPr lang="en-US" altLang="zh-CN" dirty="0" smtClean="0"/>
              <a:t>Zhao/Zhao2</a:t>
            </a:r>
          </a:p>
          <a:p>
            <a:pPr lvl="1"/>
            <a:r>
              <a:rPr lang="zh-CN" altLang="en-US" dirty="0"/>
              <a:t>没</a:t>
            </a:r>
            <a:r>
              <a:rPr lang="zh-CN" altLang="en-US" dirty="0" smtClean="0"/>
              <a:t>有发现向量化机会，也没有改善内存行为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pPr lvl="1"/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0" y="982860"/>
            <a:ext cx="5626559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26385" y="5871130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128bit</a:t>
            </a:r>
            <a:r>
              <a:rPr lang="zh-CN" altLang="en-US" sz="1400" b="1" dirty="0" smtClean="0"/>
              <a:t>的向量化操作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615410" y="6137902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256</a:t>
            </a:r>
            <a:r>
              <a:rPr lang="en-US" sz="1400" b="1" dirty="0" smtClean="0"/>
              <a:t>bit</a:t>
            </a:r>
            <a:r>
              <a:rPr lang="zh-CN" altLang="en-US" sz="1400" b="1" dirty="0" smtClean="0"/>
              <a:t>的向量化操作</a:t>
            </a:r>
            <a:endParaRPr lang="en-US" sz="1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244731" y="976828"/>
            <a:ext cx="5626559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7135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xmlns="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xmlns="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xmlns="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7" name="文本框 62">
            <a:extLst>
              <a:ext uri="{FF2B5EF4-FFF2-40B4-BE49-F238E27FC236}">
                <a16:creationId xmlns:a16="http://schemas.microsoft.com/office/drawing/2014/main" xmlns="" id="{C761B581-BADA-4562-B931-0F56B377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985" y="3215646"/>
            <a:ext cx="47820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700" dirty="0" smtClean="0">
                <a:solidFill>
                  <a:srgbClr val="4B649F"/>
                </a:solidFill>
              </a:rPr>
              <a:t>中国科学技术大学</a:t>
            </a:r>
            <a:r>
              <a:rPr lang="en-US" altLang="zh-CN" sz="2700" dirty="0" smtClean="0">
                <a:solidFill>
                  <a:srgbClr val="4B649F"/>
                </a:solidFill>
              </a:rPr>
              <a:t> </a:t>
            </a:r>
            <a:r>
              <a:rPr lang="zh-CN" altLang="en-US" sz="2700" dirty="0" smtClean="0">
                <a:solidFill>
                  <a:srgbClr val="4B649F"/>
                </a:solidFill>
              </a:rPr>
              <a:t>计算机学院</a:t>
            </a:r>
            <a:endParaRPr lang="en-US" altLang="zh-CN" sz="2700" dirty="0" smtClean="0">
              <a:solidFill>
                <a:srgbClr val="4B649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3167511" y="2091350"/>
            <a:ext cx="595547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谢谢！敬请批评指正！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11112</TotalTime>
  <Words>1958</Words>
  <Application>Microsoft Macintosh PowerPoint</Application>
  <PresentationFormat>宽屏</PresentationFormat>
  <Paragraphs>222</Paragraphs>
  <Slides>22</Slides>
  <Notes>4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Cambria Math</vt:lpstr>
      <vt:lpstr>Consolas</vt:lpstr>
      <vt:lpstr>Microsoft YaHei</vt:lpstr>
      <vt:lpstr>Times New Roman</vt:lpstr>
      <vt:lpstr>Wingdings</vt:lpstr>
      <vt:lpstr>等线</vt:lpstr>
      <vt:lpstr>微软雅黑</vt:lpstr>
      <vt:lpstr>Arial</vt:lpstr>
      <vt:lpstr>Office 主题​​</vt:lpstr>
      <vt:lpstr>PowerPoint 演示文稿</vt:lpstr>
      <vt:lpstr>动机</vt:lpstr>
      <vt:lpstr>贡献</vt:lpstr>
      <vt:lpstr>程序追踪与整型数元组</vt:lpstr>
      <vt:lpstr>多面体D与线性变换F</vt:lpstr>
      <vt:lpstr>重构追踪</vt:lpstr>
      <vt:lpstr>示例-预备</vt:lpstr>
      <vt:lpstr>示例</vt:lpstr>
      <vt:lpstr>追踪重构算法</vt:lpstr>
      <vt:lpstr>追踪重构算法</vt:lpstr>
      <vt:lpstr>基于模式匹配挖掘codelets</vt:lpstr>
      <vt:lpstr>基于模式匹配挖掘codelets</vt:lpstr>
      <vt:lpstr>层次化重构</vt:lpstr>
      <vt:lpstr>案例学习：剪枝ANN的高效推断</vt:lpstr>
      <vt:lpstr>效果评估-Setup</vt:lpstr>
      <vt:lpstr>效果评估-Setup</vt:lpstr>
      <vt:lpstr>效果评估-Result</vt:lpstr>
      <vt:lpstr>效果评估-Result</vt:lpstr>
      <vt:lpstr>效果评估-Result</vt:lpstr>
      <vt:lpstr>效果评估-Result</vt:lpstr>
      <vt:lpstr>效果评估-Result</vt:lpstr>
      <vt:lpstr>PowerPoint 演示文稿</vt:lpstr>
    </vt:vector>
  </TitlesOfParts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Mingzhe Hu</cp:lastModifiedBy>
  <cp:revision>1210</cp:revision>
  <dcterms:created xsi:type="dcterms:W3CDTF">2018-06-04T22:40:57Z</dcterms:created>
  <dcterms:modified xsi:type="dcterms:W3CDTF">2019-10-07T13:24:11Z</dcterms:modified>
</cp:coreProperties>
</file>